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260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20/12/2024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20/12/2024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20/12/2024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20/12/2024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jpeg"/><Relationship Id="rId4" Type="http://schemas.openxmlformats.org/officeDocument/2006/relationships/image" Target="../media/image8.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kumimoji="0" lang="en-GB" altLang="en-US" sz="4000" b="1" i="0" u="none" strike="noStrike" cap="none" normalizeH="0" baseline="0" dirty="0">
                <a:ln>
                  <a:noFill/>
                </a:ln>
                <a:solidFill>
                  <a:srgbClr val="000000"/>
                </a:solidFill>
                <a:effectLst/>
                <a:latin typeface="Calibri"/>
                <a:cs typeface="Calibri"/>
              </a:rPr>
              <a:t> Year </a:t>
            </a:r>
            <a:r>
              <a:rPr lang="en-GB" altLang="en-US" sz="4000" b="1" dirty="0">
                <a:solidFill>
                  <a:srgbClr val="000000"/>
                </a:solidFill>
                <a:latin typeface="Calibri"/>
                <a:cs typeface="Calibri"/>
              </a:rPr>
              <a:t>6 </a:t>
            </a:r>
            <a:r>
              <a:rPr kumimoji="0" lang="en-GB" altLang="en-US" sz="4000" b="1" i="0" u="none" strike="noStrike" cap="none" normalizeH="0" baseline="0" dirty="0">
                <a:ln>
                  <a:noFill/>
                </a:ln>
                <a:solidFill>
                  <a:srgbClr val="000000"/>
                </a:solidFill>
                <a:effectLst/>
                <a:latin typeface="Calibri"/>
                <a:cs typeface="Calibri"/>
              </a:rPr>
              <a:t>Newsletter</a:t>
            </a:r>
          </a:p>
          <a:p>
            <a:pPr algn="ctr" defTabSz="914400" eaLnBrk="0" fontAlgn="base" hangingPunct="0">
              <a:spcBef>
                <a:spcPct val="0"/>
              </a:spcBef>
              <a:spcAft>
                <a:spcPts val="100"/>
              </a:spcAft>
            </a:pPr>
            <a:endParaRPr kumimoji="0" lang="en-GB" altLang="en-US" sz="800" b="1" i="0" u="none" strike="noStrike" cap="none" normalizeH="0" baseline="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dirty="0">
                <a:ln>
                  <a:noFill/>
                </a:ln>
                <a:solidFill>
                  <a:srgbClr val="000000"/>
                </a:solidFill>
                <a:effectLst/>
                <a:latin typeface="Calibri"/>
                <a:ea typeface="Calibri"/>
                <a:cs typeface="Calibri"/>
              </a:rPr>
              <a:t>  </a:t>
            </a:r>
            <a:r>
              <a:rPr lang="en-GB" altLang="en-US" sz="3200" b="1" dirty="0">
                <a:solidFill>
                  <a:srgbClr val="000000"/>
                </a:solidFill>
                <a:latin typeface="Calibri"/>
                <a:ea typeface="Calibri"/>
                <a:cs typeface="Calibri"/>
              </a:rPr>
              <a:t>Spring 1</a:t>
            </a:r>
            <a:r>
              <a:rPr kumimoji="0" lang="en-GB" altLang="en-US" sz="3200" b="1" i="0" u="none" strike="noStrike" cap="none" normalizeH="0" baseline="0" dirty="0">
                <a:ln>
                  <a:noFill/>
                </a:ln>
                <a:solidFill>
                  <a:srgbClr val="000000"/>
                </a:solidFill>
                <a:effectLst/>
                <a:latin typeface="Calibri"/>
                <a:ea typeface="Calibri"/>
                <a:cs typeface="Calibri"/>
              </a:rPr>
              <a:t>—2024/2025</a:t>
            </a:r>
            <a:endParaRPr kumimoji="0" lang="en-US" altLang="en-US" sz="3200" b="0" i="0" u="none" strike="noStrike" cap="none" normalizeH="0" baseline="0" dirty="0">
              <a:ln>
                <a:noFill/>
              </a:ln>
              <a:solidFill>
                <a:schemeClr val="tx1"/>
              </a:solidFill>
              <a:effectLst/>
              <a:latin typeface="Calibri"/>
              <a:ea typeface="Calibri"/>
              <a:cs typeface="Calibri"/>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Key Dates</a:t>
            </a:r>
          </a:p>
          <a:p>
            <a:pPr lvl="0" algn="ctr" defTabSz="914400" eaLnBrk="0" fontAlgn="base" hangingPunct="0">
              <a:spcBef>
                <a:spcPct val="0"/>
              </a:spcBef>
              <a:spcAft>
                <a:spcPct val="0"/>
              </a:spcAft>
            </a:pPr>
            <a:r>
              <a:rPr lang="en-GB" altLang="en-US" sz="1600" dirty="0">
                <a:latin typeface="Calibri" panose="020F0502020204030204" pitchFamily="34" charset="0"/>
                <a:cs typeface="Calibri" panose="020F0502020204030204" pitchFamily="34" charset="0"/>
              </a:rPr>
              <a:t>Monday 6</a:t>
            </a:r>
            <a:r>
              <a:rPr lang="en-GB" altLang="en-US" sz="1600" baseline="30000" dirty="0">
                <a:latin typeface="Calibri" panose="020F0502020204030204" pitchFamily="34" charset="0"/>
                <a:cs typeface="Calibri" panose="020F0502020204030204" pitchFamily="34" charset="0"/>
              </a:rPr>
              <a:t>th</a:t>
            </a:r>
            <a:r>
              <a:rPr lang="en-GB" altLang="en-US" sz="1600" dirty="0">
                <a:latin typeface="Calibri" panose="020F0502020204030204" pitchFamily="34" charset="0"/>
                <a:cs typeface="Calibri" panose="020F0502020204030204" pitchFamily="34" charset="0"/>
              </a:rPr>
              <a:t> January – Term starts</a:t>
            </a:r>
          </a:p>
          <a:p>
            <a:pPr lvl="0" algn="ctr" defTabSz="914400" eaLnBrk="0" fontAlgn="base" hangingPunct="0">
              <a:spcBef>
                <a:spcPct val="0"/>
              </a:spcBef>
              <a:spcAft>
                <a:spcPct val="0"/>
              </a:spcAft>
            </a:pPr>
            <a:endParaRPr lang="en-GB" altLang="en-US" sz="1600" dirty="0">
              <a:latin typeface="Calibri" panose="020F0502020204030204" pitchFamily="34" charset="0"/>
              <a:cs typeface="Calibri" panose="020F0502020204030204" pitchFamily="34" charset="0"/>
            </a:endParaRPr>
          </a:p>
          <a:p>
            <a:pPr lvl="0" algn="ctr" defTabSz="914400" eaLnBrk="0" fontAlgn="base" hangingPunct="0">
              <a:spcBef>
                <a:spcPct val="0"/>
              </a:spcBef>
              <a:spcAft>
                <a:spcPct val="0"/>
              </a:spcAft>
            </a:pPr>
            <a:endParaRPr lang="en-GB" altLang="en-US" sz="1600" dirty="0">
              <a:latin typeface="Calibri" panose="020F0502020204030204" pitchFamily="34" charset="0"/>
              <a:cs typeface="Calibri" panose="020F0502020204030204" pitchFamily="34" charset="0"/>
            </a:endParaRPr>
          </a:p>
          <a:p>
            <a:pPr lvl="0" algn="ctr" defTabSz="914400" eaLnBrk="0" fontAlgn="base" hangingPunct="0">
              <a:spcBef>
                <a:spcPct val="0"/>
              </a:spcBef>
              <a:spcAft>
                <a:spcPct val="0"/>
              </a:spcAft>
            </a:pPr>
            <a:r>
              <a:rPr lang="en-GB" altLang="en-US" sz="1600" dirty="0">
                <a:latin typeface="Calibri" panose="020F0502020204030204" pitchFamily="34" charset="0"/>
                <a:cs typeface="Calibri" panose="020F0502020204030204" pitchFamily="34" charset="0"/>
              </a:rPr>
              <a:t>Friday 17</a:t>
            </a:r>
            <a:r>
              <a:rPr lang="en-GB" altLang="en-US" sz="1600" baseline="30000" dirty="0">
                <a:latin typeface="Calibri" panose="020F0502020204030204" pitchFamily="34" charset="0"/>
                <a:cs typeface="Calibri" panose="020F0502020204030204" pitchFamily="34" charset="0"/>
              </a:rPr>
              <a:t>th</a:t>
            </a:r>
            <a:r>
              <a:rPr lang="en-GB" altLang="en-US" sz="1600" dirty="0">
                <a:latin typeface="Calibri" panose="020F0502020204030204" pitchFamily="34" charset="0"/>
                <a:cs typeface="Calibri" panose="020F0502020204030204" pitchFamily="34" charset="0"/>
              </a:rPr>
              <a:t> January – INSET</a:t>
            </a:r>
          </a:p>
          <a:p>
            <a:pPr lvl="0" algn="ctr" defTabSz="914400" eaLnBrk="0" fontAlgn="base" hangingPunct="0">
              <a:spcBef>
                <a:spcPct val="0"/>
              </a:spcBef>
              <a:spcAft>
                <a:spcPct val="0"/>
              </a:spcAft>
            </a:pPr>
            <a:endParaRPr lang="en-GB" altLang="en-US" sz="1600" dirty="0">
              <a:latin typeface="Calibri" panose="020F0502020204030204" pitchFamily="34" charset="0"/>
              <a:cs typeface="Calibri" panose="020F0502020204030204" pitchFamily="34" charset="0"/>
            </a:endParaRPr>
          </a:p>
          <a:p>
            <a:pPr lvl="0" algn="ctr" defTabSz="914400" eaLnBrk="0" fontAlgn="base" hangingPunct="0">
              <a:spcBef>
                <a:spcPct val="0"/>
              </a:spcBef>
              <a:spcAft>
                <a:spcPct val="0"/>
              </a:spcAft>
            </a:pPr>
            <a:endParaRPr lang="en-GB" altLang="en-US" sz="1600" dirty="0">
              <a:latin typeface="Calibri" panose="020F0502020204030204" pitchFamily="34" charset="0"/>
              <a:cs typeface="Calibri" panose="020F0502020204030204" pitchFamily="34" charset="0"/>
            </a:endParaRPr>
          </a:p>
          <a:p>
            <a:pPr lvl="0" algn="ctr" defTabSz="914400" eaLnBrk="0" fontAlgn="base" hangingPunct="0">
              <a:spcBef>
                <a:spcPct val="0"/>
              </a:spcBef>
              <a:spcAft>
                <a:spcPct val="0"/>
              </a:spcAft>
            </a:pPr>
            <a:r>
              <a:rPr lang="en-GB" altLang="en-US" sz="1600" dirty="0">
                <a:latin typeface="Calibri" panose="020F0502020204030204" pitchFamily="34" charset="0"/>
                <a:cs typeface="Calibri" panose="020F0502020204030204" pitchFamily="34" charset="0"/>
              </a:rPr>
              <a:t>Friday 14</a:t>
            </a:r>
            <a:r>
              <a:rPr lang="en-GB" altLang="en-US" sz="1600" baseline="30000" dirty="0">
                <a:latin typeface="Calibri" panose="020F0502020204030204" pitchFamily="34" charset="0"/>
                <a:cs typeface="Calibri" panose="020F0502020204030204" pitchFamily="34" charset="0"/>
              </a:rPr>
              <a:t>th</a:t>
            </a:r>
            <a:r>
              <a:rPr lang="en-GB" altLang="en-US" sz="1600" dirty="0">
                <a:latin typeface="Calibri" panose="020F0502020204030204" pitchFamily="34" charset="0"/>
                <a:cs typeface="Calibri" panose="020F0502020204030204" pitchFamily="34" charset="0"/>
              </a:rPr>
              <a:t> February – Last day of term</a:t>
            </a: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p:txBody>
      </p:sp>
      <p:sp>
        <p:nvSpPr>
          <p:cNvPr id="8" name="Text Box 5"/>
          <p:cNvSpPr txBox="1">
            <a:spLocks noChangeArrowheads="1"/>
          </p:cNvSpPr>
          <p:nvPr/>
        </p:nvSpPr>
        <p:spPr bwMode="auto">
          <a:xfrm>
            <a:off x="331305" y="4416598"/>
            <a:ext cx="3087756" cy="2479542"/>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a:ln>
                  <a:noFill/>
                </a:ln>
                <a:solidFill>
                  <a:srgbClr val="000000"/>
                </a:solidFill>
                <a:effectLst/>
                <a:latin typeface="Calibri"/>
                <a:ea typeface="Calibri"/>
                <a:cs typeface="Calibri"/>
              </a:rPr>
              <a:t>Reading</a:t>
            </a:r>
          </a:p>
          <a:p>
            <a:pPr defTabSz="914400">
              <a:spcBef>
                <a:spcPct val="0"/>
              </a:spcBef>
              <a:spcAft>
                <a:spcPct val="0"/>
              </a:spcAft>
            </a:pPr>
            <a:endParaRPr lang="en-GB" altLang="en-US" sz="1200">
              <a:solidFill>
                <a:srgbClr val="000000"/>
              </a:solidFill>
              <a:latin typeface="Calibri" panose="020F0502020204030204" pitchFamily="34" charset="0"/>
              <a:ea typeface="Calibri"/>
              <a:cs typeface="Calibri"/>
            </a:endParaRPr>
          </a:p>
        </p:txBody>
      </p:sp>
      <p:sp>
        <p:nvSpPr>
          <p:cNvPr id="9" name="Text Box 6"/>
          <p:cNvSpPr txBox="1">
            <a:spLocks noChangeArrowheads="1"/>
          </p:cNvSpPr>
          <p:nvPr/>
        </p:nvSpPr>
        <p:spPr bwMode="auto">
          <a:xfrm>
            <a:off x="331305" y="7046434"/>
            <a:ext cx="3087756"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Writing</a:t>
            </a:r>
            <a:endParaRPr lang="en-GB" altLang="en-US" sz="1400" b="1" i="0" u="sng" strike="noStrike" cap="none" normalizeH="0" baseline="0" dirty="0">
              <a:ln>
                <a:noFill/>
              </a:ln>
              <a:solidFill>
                <a:srgbClr val="000000"/>
              </a:solidFill>
              <a:effectLst/>
              <a:latin typeface="Calibri"/>
              <a:ea typeface="Calibri"/>
              <a:cs typeface="Calibri"/>
            </a:endParaRPr>
          </a:p>
          <a:p>
            <a:pPr algn="just" defTabSz="914400">
              <a:spcBef>
                <a:spcPct val="0"/>
              </a:spcBef>
              <a:spcAft>
                <a:spcPct val="0"/>
              </a:spcAft>
            </a:pPr>
            <a:r>
              <a:rPr lang="en-US" altLang="en-US" sz="1200" dirty="0">
                <a:latin typeface="Calibri"/>
                <a:ea typeface="Calibri"/>
                <a:cs typeface="Arial"/>
              </a:rPr>
              <a:t>In language lessons this half term the children will be learning to identify and use colons, semi-colons and dashes to either add extra information to a sentence or in a list. Children will also have the opportunity to write two different types of narrative: a warning tale and a wishing tale. The children will plan, draft and write their own </a:t>
            </a:r>
            <a:endParaRPr lang="en-US" sz="1200" dirty="0">
              <a:latin typeface="Calibri"/>
              <a:ea typeface="Calibri"/>
              <a:cs typeface="Calibri" panose="020F0502020204030204"/>
            </a:endParaRPr>
          </a:p>
          <a:p>
            <a:pPr defTabSz="914400">
              <a:spcBef>
                <a:spcPct val="0"/>
              </a:spcBef>
              <a:spcAft>
                <a:spcPct val="0"/>
              </a:spcAft>
            </a:pPr>
            <a:r>
              <a:rPr lang="en-US" altLang="en-US" sz="1200" dirty="0">
                <a:latin typeface="Calibri"/>
                <a:ea typeface="Calibri"/>
                <a:cs typeface="Arial"/>
              </a:rPr>
              <a:t>stories that follow the </a:t>
            </a:r>
            <a:endParaRPr lang="en-US" sz="1200" dirty="0">
              <a:latin typeface="Calibri"/>
              <a:ea typeface="Calibri"/>
              <a:cs typeface="Calibri" panose="020F0502020204030204"/>
            </a:endParaRPr>
          </a:p>
          <a:p>
            <a:pPr defTabSz="914400">
              <a:spcBef>
                <a:spcPct val="0"/>
              </a:spcBef>
              <a:spcAft>
                <a:spcPct val="0"/>
              </a:spcAft>
            </a:pPr>
            <a:r>
              <a:rPr lang="en-US" altLang="en-US" sz="1200" dirty="0">
                <a:latin typeface="Calibri"/>
                <a:ea typeface="Calibri"/>
                <a:cs typeface="Arial"/>
              </a:rPr>
              <a:t>same structure as a </a:t>
            </a:r>
            <a:endParaRPr lang="en-US" sz="1200" dirty="0">
              <a:latin typeface="Calibri"/>
              <a:ea typeface="Calibri"/>
              <a:cs typeface="Calibri" panose="020F0502020204030204"/>
            </a:endParaRPr>
          </a:p>
          <a:p>
            <a:pPr defTabSz="914400">
              <a:spcBef>
                <a:spcPct val="0"/>
              </a:spcBef>
              <a:spcAft>
                <a:spcPct val="0"/>
              </a:spcAft>
            </a:pPr>
            <a:r>
              <a:rPr lang="en-US" altLang="en-US" sz="1200" dirty="0">
                <a:latin typeface="Calibri"/>
                <a:ea typeface="Calibri"/>
                <a:cs typeface="Arial"/>
              </a:rPr>
              <a:t>well-known text.</a:t>
            </a:r>
            <a:endParaRPr lang="en-US" sz="1200" dirty="0">
              <a:ea typeface="Calibri" panose="020F0502020204030204"/>
              <a:cs typeface="Calibri" panose="020F0502020204030204"/>
            </a:endParaRPr>
          </a:p>
        </p:txBody>
      </p:sp>
      <p:sp>
        <p:nvSpPr>
          <p:cNvPr id="10" name="Text Box 7"/>
          <p:cNvSpPr txBox="1">
            <a:spLocks noChangeArrowheads="1"/>
          </p:cNvSpPr>
          <p:nvPr/>
        </p:nvSpPr>
        <p:spPr bwMode="auto">
          <a:xfrm>
            <a:off x="3629508" y="7046434"/>
            <a:ext cx="2948680" cy="256477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Maths</a:t>
            </a:r>
            <a:endParaRPr lang="en-US" dirty="0">
              <a:ea typeface="Calibri" panose="020F0502020204030204"/>
              <a:cs typeface="Calibri" panose="020F0502020204030204"/>
            </a:endParaRPr>
          </a:p>
          <a:p>
            <a:pPr algn="just" defTabSz="914400">
              <a:spcBef>
                <a:spcPct val="0"/>
              </a:spcBef>
              <a:spcAft>
                <a:spcPct val="0"/>
              </a:spcAft>
            </a:pPr>
            <a:r>
              <a:rPr lang="en-GB" altLang="en-US" sz="1200" dirty="0">
                <a:ea typeface="Calibri"/>
                <a:cs typeface="Calibri"/>
              </a:rPr>
              <a:t>In maths this half term, the children will continue to work hard on algebra by representing and solving a variety of equations. Later in the term, they will delve into the world of fractions, decimals and percentages. They will learn how these forms relate to one another, explore equivalents, and build confidence in recognising and working with these concepts.  </a:t>
            </a:r>
          </a:p>
          <a:p>
            <a:pPr algn="just" defTabSz="914400">
              <a:spcBef>
                <a:spcPct val="0"/>
              </a:spcBef>
              <a:spcAft>
                <a:spcPct val="0"/>
              </a:spcAft>
            </a:pPr>
            <a:endParaRPr lang="en-GB" altLang="en-US" sz="1200">
              <a:ea typeface="Calibri" panose="020F0502020204030204"/>
              <a:cs typeface="Calibri"/>
            </a:endParaRPr>
          </a:p>
        </p:txBody>
      </p:sp>
      <p:sp>
        <p:nvSpPr>
          <p:cNvPr id="11" name="Text Box 8"/>
          <p:cNvSpPr txBox="1">
            <a:spLocks noChangeArrowheads="1"/>
          </p:cNvSpPr>
          <p:nvPr/>
        </p:nvSpPr>
        <p:spPr bwMode="auto">
          <a:xfrm>
            <a:off x="3629508" y="1953177"/>
            <a:ext cx="2948680" cy="49260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Notices and Reminders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PE day will continue to be on </a:t>
            </a:r>
            <a:r>
              <a:rPr lang="en-GB" altLang="en-US" sz="1400">
                <a:solidFill>
                  <a:srgbClr val="000000"/>
                </a:solidFill>
                <a:latin typeface="Calibri" panose="020F0502020204030204" pitchFamily="34" charset="0"/>
              </a:rPr>
              <a:t>a Monday. </a:t>
            </a:r>
            <a:r>
              <a:rPr lang="en-GB" altLang="en-US" sz="1400" dirty="0">
                <a:solidFill>
                  <a:srgbClr val="000000"/>
                </a:solidFill>
                <a:latin typeface="Calibri" panose="020F0502020204030204" pitchFamily="34" charset="0"/>
              </a:rPr>
              <a:t>Please make sure children wear the correct PE kit and trainers.</a:t>
            </a:r>
          </a:p>
          <a:p>
            <a:pPr algn="ctr"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Please ensure children have a fully stocked pencil case ready for the new term. </a:t>
            </a: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 </a:t>
            </a: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Homework: set weekly on Fridays and due in the following Friday.</a:t>
            </a:r>
          </a:p>
          <a:p>
            <a:pPr algn="ctr"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Reading: 5 times per week</a:t>
            </a:r>
          </a:p>
          <a:p>
            <a:pPr algn="ctr"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TTRS: 3 times per week</a:t>
            </a:r>
          </a:p>
          <a:p>
            <a:pPr algn="ctr"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algn="ctr"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marR="0" lvl="0" algn="ctr" defTabSz="914400" rtl="0" eaLnBrk="0" fontAlgn="base" latinLnBrk="0" hangingPunct="0">
              <a:lnSpc>
                <a:spcPct val="100000"/>
              </a:lnSpc>
              <a:spcBef>
                <a:spcPct val="0"/>
              </a:spcBef>
              <a:spcAft>
                <a:spcPct val="0"/>
              </a:spcAft>
              <a:buClrTx/>
              <a:buSzTx/>
              <a:tabLst/>
            </a:pPr>
            <a:endParaRPr lang="en-GB" altLang="en-US" sz="1400" b="0" u="none" strike="noStrike" cap="none" normalizeH="0" baseline="0" dirty="0">
              <a:ln>
                <a:noFill/>
              </a:ln>
              <a:effectLst/>
              <a:latin typeface="Calibri" panose="020F0502020204030204" pitchFamily="34" charset="0"/>
              <a:cs typeface="Calibri" panose="020F0502020204030204" pitchFamily="34" charset="0"/>
            </a:endParaRPr>
          </a:p>
          <a:p>
            <a:pPr marR="0" lvl="0" defTabSz="914400" rtl="0" eaLnBrk="0" fontAlgn="base" latinLnBrk="0" hangingPunct="0">
              <a:lnSpc>
                <a:spcPct val="100000"/>
              </a:lnSpc>
              <a:spcBef>
                <a:spcPct val="0"/>
              </a:spcBef>
              <a:spcAft>
                <a:spcPct val="0"/>
              </a:spcAft>
              <a:buClrTx/>
              <a:buSzTx/>
              <a:tabLst/>
            </a:pPr>
            <a:endParaRPr lang="en-GB" altLang="en-US" sz="1200" b="0" u="none" strike="noStrike" cap="none" normalizeH="0" baseline="0" dirty="0">
              <a:ln>
                <a:noFill/>
              </a:ln>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2">
            <a:extLst>
              <a:ext uri="{FF2B5EF4-FFF2-40B4-BE49-F238E27FC236}">
                <a16:creationId xmlns:a16="http://schemas.microsoft.com/office/drawing/2014/main" id="{B329F203-0C49-549E-14F1-7F329F6E0A3B}"/>
              </a:ext>
            </a:extLst>
          </p:cNvPr>
          <p:cNvSpPr txBox="1"/>
          <p:nvPr/>
        </p:nvSpPr>
        <p:spPr>
          <a:xfrm>
            <a:off x="258420" y="4694324"/>
            <a:ext cx="3142340" cy="2308324"/>
          </a:xfrm>
          <a:prstGeom prst="rect">
            <a:avLst/>
          </a:prstGeom>
          <a:noFill/>
          <a:effectLst/>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GB" sz="1200" baseline="0" dirty="0">
                <a:latin typeface="Calibri"/>
              </a:rPr>
              <a:t>This half term in reading, the children will continue to deepen their understanding of how to answer a range of comprehension questions linked to the book, Mortal Engines by Phillip Reeve. There will be opportunities for rich discussion and thought-provoking</a:t>
            </a:r>
            <a:endParaRPr lang="en-GB" sz="1200" dirty="0">
              <a:latin typeface="Calibri"/>
            </a:endParaRPr>
          </a:p>
          <a:p>
            <a:pPr algn="just"/>
            <a:r>
              <a:rPr lang="en-GB" sz="1200" baseline="0" dirty="0">
                <a:latin typeface="Calibri"/>
              </a:rPr>
              <a:t>questions that challenge the </a:t>
            </a:r>
            <a:endParaRPr lang="en-GB" sz="1200" dirty="0">
              <a:latin typeface="Calibri"/>
            </a:endParaRPr>
          </a:p>
          <a:p>
            <a:pPr algn="just"/>
            <a:r>
              <a:rPr lang="en-GB" sz="1200" baseline="0" dirty="0">
                <a:latin typeface="Calibri"/>
              </a:rPr>
              <a:t>children to think hard and </a:t>
            </a:r>
            <a:endParaRPr lang="en-GB" sz="1200">
              <a:latin typeface="Calibri"/>
            </a:endParaRPr>
          </a:p>
          <a:p>
            <a:pPr algn="just"/>
            <a:r>
              <a:rPr lang="en-GB" sz="1200" baseline="0" dirty="0">
                <a:latin typeface="Calibri"/>
              </a:rPr>
              <a:t>articulate their ideas clearly. </a:t>
            </a:r>
            <a:endParaRPr lang="en-GB" sz="1200">
              <a:latin typeface="Calibri"/>
            </a:endParaRPr>
          </a:p>
          <a:p>
            <a:pPr algn="just"/>
            <a:r>
              <a:rPr lang="en-GB" sz="1200" baseline="0" dirty="0">
                <a:latin typeface="Calibri"/>
              </a:rPr>
              <a:t>The common themes from the </a:t>
            </a:r>
            <a:endParaRPr lang="en-GB" sz="1200">
              <a:latin typeface="Calibri"/>
            </a:endParaRPr>
          </a:p>
          <a:p>
            <a:pPr algn="just"/>
            <a:r>
              <a:rPr lang="en-GB" sz="1200" baseline="0" dirty="0">
                <a:latin typeface="Calibri"/>
              </a:rPr>
              <a:t>book include </a:t>
            </a:r>
            <a:r>
              <a:rPr lang="en-GB" sz="1200" dirty="0">
                <a:latin typeface="Calibri"/>
              </a:rPr>
              <a:t>friendship and social </a:t>
            </a:r>
            <a:endParaRPr lang="en-GB" sz="1200">
              <a:latin typeface="Calibri"/>
            </a:endParaRPr>
          </a:p>
          <a:p>
            <a:pPr algn="just"/>
            <a:r>
              <a:rPr lang="en-GB" sz="1200" dirty="0">
                <a:latin typeface="Calibri"/>
              </a:rPr>
              <a:t>classes.</a:t>
            </a:r>
            <a:endParaRPr lang="en-GB" sz="1200" dirty="0">
              <a:ea typeface="Calibri"/>
              <a:cs typeface="Calibri"/>
            </a:endParaRPr>
          </a:p>
        </p:txBody>
      </p:sp>
      <p:pic>
        <p:nvPicPr>
          <p:cNvPr id="5" name="Picture 4" descr="Pie Corbett's fiction: The Caravan | Teach Primary">
            <a:extLst>
              <a:ext uri="{FF2B5EF4-FFF2-40B4-BE49-F238E27FC236}">
                <a16:creationId xmlns:a16="http://schemas.microsoft.com/office/drawing/2014/main" id="{47E49019-561F-8BBB-F160-F1400BF92131}"/>
              </a:ext>
            </a:extLst>
          </p:cNvPr>
          <p:cNvPicPr>
            <a:picLocks noChangeAspect="1"/>
          </p:cNvPicPr>
          <p:nvPr/>
        </p:nvPicPr>
        <p:blipFill>
          <a:blip r:embed="rId3"/>
          <a:stretch>
            <a:fillRect/>
          </a:stretch>
        </p:blipFill>
        <p:spPr>
          <a:xfrm>
            <a:off x="2044876" y="8653719"/>
            <a:ext cx="1141661" cy="885635"/>
          </a:xfrm>
          <a:prstGeom prst="rect">
            <a:avLst/>
          </a:prstGeom>
        </p:spPr>
      </p:pic>
      <p:pic>
        <p:nvPicPr>
          <p:cNvPr id="2" name="Picture 1" descr="Converting Between Fractions, Decimals ...">
            <a:extLst>
              <a:ext uri="{FF2B5EF4-FFF2-40B4-BE49-F238E27FC236}">
                <a16:creationId xmlns:a16="http://schemas.microsoft.com/office/drawing/2014/main" id="{F8F70199-CC1E-716C-EA9D-26E93B685D99}"/>
              </a:ext>
            </a:extLst>
          </p:cNvPr>
          <p:cNvPicPr>
            <a:picLocks noChangeAspect="1"/>
          </p:cNvPicPr>
          <p:nvPr/>
        </p:nvPicPr>
        <p:blipFill>
          <a:blip r:embed="rId4"/>
          <a:srcRect l="-112" b="55660"/>
          <a:stretch/>
        </p:blipFill>
        <p:spPr>
          <a:xfrm>
            <a:off x="3985713" y="9030584"/>
            <a:ext cx="2223005" cy="517327"/>
          </a:xfrm>
          <a:prstGeom prst="rect">
            <a:avLst/>
          </a:prstGeom>
        </p:spPr>
      </p:pic>
      <p:pic>
        <p:nvPicPr>
          <p:cNvPr id="3" name="Picture 2" descr="Mortal Engines Quartet #1: Mortal ...">
            <a:extLst>
              <a:ext uri="{FF2B5EF4-FFF2-40B4-BE49-F238E27FC236}">
                <a16:creationId xmlns:a16="http://schemas.microsoft.com/office/drawing/2014/main" id="{019C42CC-EDD5-9F59-A714-39303FB13EB1}"/>
              </a:ext>
            </a:extLst>
          </p:cNvPr>
          <p:cNvPicPr>
            <a:picLocks noChangeAspect="1"/>
          </p:cNvPicPr>
          <p:nvPr/>
        </p:nvPicPr>
        <p:blipFill>
          <a:blip r:embed="rId5"/>
          <a:stretch>
            <a:fillRect/>
          </a:stretch>
        </p:blipFill>
        <p:spPr>
          <a:xfrm>
            <a:off x="2581835" y="5694729"/>
            <a:ext cx="718925" cy="1178096"/>
          </a:xfrm>
          <a:prstGeom prst="rect">
            <a:avLst/>
          </a:prstGeom>
        </p:spPr>
      </p:pic>
      <p:pic>
        <p:nvPicPr>
          <p:cNvPr id="1026" name="Picture 2" descr="https://attachments.office.net/owa/Ellie.Young%40grove.kite.academy/service.svc/s/GetAttachmentThumbnail?id=AQMkADc5NjEwNDMxLWFlZDAtNDg2My05NjkwLTNjODliZmM4NzZkNABGAAADUAMULXadS0yTW32ntE8neAcA7UYspeVK6U6a3KRSC14fUgAAAgEMAAAA7UYspeVK6U6a3KRSC14fUgAD%2BsQ%2BLgAAAAESABAAlVw2Pt5C7EaoAAT3S0FU8Q%3D%3D&amp;thumbnailType=2&amp;token=eyJhbGciOiJSUzI1NiIsImtpZCI6IkEzMDVCMkU1Q0ZERjFGQTFBODgyNTU2MzM3NDhCQkNBRTAxNUU5OTIiLCJ0eXAiOiJKV1QiLCJ4NXQiOiJvd1d5NWNfZkg2R29nbFZqTjBpN3l1QVY2WkkifQ.eyJvcmlnaW4iOiJodHRwczovL291dGxvb2sub2ZmaWNlLmNvbSIsInVjIjoiYzk0YTk3MDQzMDI5NGU2ODg0NDZlMjlhOTExZjhlNWYiLCJzaWduaW5fc3RhdGUiOiJpbmtub3dubnR3ayIsInZlciI6IkV4Y2hhbmdlLkNhbGxiYWNrLlYxIiwiYXBwY3R4c2VuZGVyIjoiT3dhRG93bmxvYWRAYjc5Nzc0MmYtZDY5NS00ZTY4LWI5YmItY2U5OTc2ZmI1MDhjIiwiaXNzcmluZyI6IldXIiwiYXBwY3R4Ijoie1wibXNleGNocHJvdFwiOlwib3dhXCIsXCJwdWlkXCI6XCIxMTUzODAxMTE2Njc2OTc0Mjc5XCIsXCJzY29wZVwiOlwiT3dhRG93bmxvYWRcIixcIm9pZFwiOlwiNTE2ODRiYWEtZmE1Ny00MTZlLWFhMTItYmNiZGQ0ZDI0Yzg2XCIsXCJwcmltYXJ5c2lkXCI6XCJTLTEtNS0yMS0zNTIxNTE0NzcyLTMwODg3NTk5MDEtMTMzOTc4NTg1OS05Mjk4OTA2XCJ9IiwibmJmIjoxNzM0NjkyMDM3LCJleHAiOjE3MzQ2OTIzMzcsImlzcyI6IjAwMDAwMDAyLTAwMDAtMGZmMS1jZTAwLTAwMDAwMDAwMDAwMEBiNzk3NzQyZi1kNjk1LTRlNjgtYjliYi1jZTk5NzZmYjUwOGMiLCJhdWQiOiIwMDAwMDAwMi0wMDAwLTBmZjEtY2UwMC0wMDAwMDAwMDAwMDAvYXR0YWNobWVudHMub2ZmaWNlLm5ldEBiNzk3NzQyZi1kNjk1LTRlNjgtYjliYi1jZTk5NzZmYjUwOGMiLCJoYXBwIjoib3dhIn0.pJ06Ko5biX28HEF1XMV8Mu7fsAvKkagurrfo24Li1ftRQy5Xe8VpYP2XzrunIcksGSu980RljLtyY-vSn3hbOdYWhQ019AaOouAPMIMtW-DW8WldcErpoNUWhl7Zk537cYznNMdbWcmK8wkYkLg-66eygqXyOer1iP5pbd0jBxImQy_a9BDtdWiCWNQS7a7FKUe3rcRAauhUYPjahl8asEExGRIenG-7jgxDAcwJxjmpN94K0J2ZzB53lEyo-kynWFC5YAJnByREPY-svx62rBQUB0t5m_OeUEw7tPdoRWLTmOvTVAgSq3ZNcaaexqdX8BfTlTrTMG0My_1fMKbKVw&amp;X-OWA-CANARY=wTQ4Td2s25YAAAAAAAAAALAB4drkIN0YSY8AW6ISy16d7Qgru1RFJpMSd_d2ikYIrvG4ID4emDc.&amp;owa=outlook.office.com&amp;scriptVer=20241206007.14&amp;clientId=CBA1435712AE488F96607476ABE99130&amp;animation=true">
            <a:extLst>
              <a:ext uri="{FF2B5EF4-FFF2-40B4-BE49-F238E27FC236}">
                <a16:creationId xmlns:a16="http://schemas.microsoft.com/office/drawing/2014/main" id="{5B44CA0A-58DF-4543-83BF-2B1488BBC2C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1646" y="270032"/>
            <a:ext cx="771103" cy="775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25645" y="225628"/>
            <a:ext cx="3080163"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Science</a:t>
            </a:r>
          </a:p>
          <a:p>
            <a:pPr algn="just" defTabSz="914400">
              <a:spcBef>
                <a:spcPct val="0"/>
              </a:spcBef>
              <a:spcAft>
                <a:spcPct val="0"/>
              </a:spcAft>
            </a:pPr>
            <a:r>
              <a:rPr lang="en-GB" sz="1200" dirty="0">
                <a:ea typeface="Calibri"/>
                <a:cs typeface="Calibri"/>
              </a:rPr>
              <a:t>In science this half term the children will learn about evolution, inheritance and fossils. The children will start by exploring how genes are passed on to offspring and then move on to Charles Darwin's studies and theory of evolution such as 'Darwin's finches' and how they adapted to suit their specific environment. </a:t>
            </a:r>
            <a:endParaRPr lang="en-US" sz="1200" dirty="0">
              <a:ea typeface="Calibri"/>
              <a:cs typeface="Calibri"/>
            </a:endParaRPr>
          </a:p>
          <a:p>
            <a:pPr algn="ctr" defTabSz="914400">
              <a:spcBef>
                <a:spcPct val="0"/>
              </a:spcBef>
              <a:spcAft>
                <a:spcPct val="0"/>
              </a:spcAft>
            </a:pPr>
            <a:endParaRPr lang="en-GB" sz="1200">
              <a:ea typeface="Calibri"/>
              <a:cs typeface="Calibri"/>
            </a:endParaRPr>
          </a:p>
          <a:p>
            <a:pPr algn="ctr" defTabSz="914400">
              <a:spcBef>
                <a:spcPct val="0"/>
              </a:spcBef>
              <a:spcAft>
                <a:spcPct val="0"/>
              </a:spcAft>
            </a:pPr>
            <a:endParaRPr lang="en-GB" altLang="en-US" sz="1600" b="1" u="sng">
              <a:ea typeface="Calibri"/>
              <a:cs typeface="Calibri"/>
            </a:endParaRPr>
          </a:p>
        </p:txBody>
      </p:sp>
      <p:sp>
        <p:nvSpPr>
          <p:cNvPr id="6" name="Text Box 4"/>
          <p:cNvSpPr txBox="1">
            <a:spLocks noChangeArrowheads="1"/>
          </p:cNvSpPr>
          <p:nvPr/>
        </p:nvSpPr>
        <p:spPr bwMode="auto">
          <a:xfrm>
            <a:off x="3556207" y="225628"/>
            <a:ext cx="2973111"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Geography</a:t>
            </a:r>
            <a:endParaRPr kumimoji="0" lang="en-GB" altLang="en-US" sz="1600" b="1" i="0" u="sng" strike="noStrike" cap="none" normalizeH="0" baseline="0" dirty="0">
              <a:ln>
                <a:noFill/>
              </a:ln>
              <a:solidFill>
                <a:srgbClr val="000000"/>
              </a:solidFill>
              <a:effectLst/>
              <a:latin typeface="Calibri"/>
              <a:cs typeface="Calibri"/>
            </a:endParaRPr>
          </a:p>
          <a:p>
            <a:pPr algn="just" defTabSz="914400">
              <a:spcBef>
                <a:spcPct val="0"/>
              </a:spcBef>
              <a:spcAft>
                <a:spcPct val="0"/>
              </a:spcAft>
            </a:pPr>
            <a:r>
              <a:rPr lang="en-US" altLang="en-US" sz="1200" dirty="0">
                <a:latin typeface="Calibri"/>
                <a:ea typeface="Calibri"/>
                <a:cs typeface="Arial"/>
              </a:rPr>
              <a:t>In geography this half term the children will be learning about time zones, six figure grid references and biomes around the world. They will then move onto the physical and human geography of Russia.</a:t>
            </a:r>
            <a:endParaRPr lang="en-US" altLang="en-US" sz="1200" dirty="0">
              <a:latin typeface="Calibri"/>
              <a:ea typeface="Calibri"/>
              <a:cs typeface="Arial" panose="020B0604020202020204" pitchFamily="34" charset="0"/>
            </a:endParaRPr>
          </a:p>
          <a:p>
            <a:pPr algn="just" defTabSz="914400">
              <a:spcBef>
                <a:spcPct val="0"/>
              </a:spcBef>
              <a:spcAft>
                <a:spcPct val="0"/>
              </a:spcAft>
            </a:pPr>
            <a:endParaRPr lang="en-US" altLang="en-US" sz="1200">
              <a:latin typeface="Arial" panose="020B0604020202020204" pitchFamily="34" charset="0"/>
              <a:cs typeface="Arial" panose="020B0604020202020204" pitchFamily="34" charset="0"/>
            </a:endParaRPr>
          </a:p>
        </p:txBody>
      </p:sp>
      <p:sp>
        <p:nvSpPr>
          <p:cNvPr id="7" name="Text Box 5"/>
          <p:cNvSpPr txBox="1">
            <a:spLocks noChangeArrowheads="1"/>
          </p:cNvSpPr>
          <p:nvPr/>
        </p:nvSpPr>
        <p:spPr bwMode="auto">
          <a:xfrm>
            <a:off x="3556207" y="4900919"/>
            <a:ext cx="2973111" cy="22407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dirty="0">
                <a:ln>
                  <a:noFill/>
                </a:ln>
                <a:solidFill>
                  <a:srgbClr val="000000"/>
                </a:solidFill>
                <a:effectLst/>
                <a:latin typeface="Calibri"/>
                <a:cs typeface="Calibri"/>
              </a:rPr>
              <a:t>PSHE</a:t>
            </a:r>
            <a:endParaRPr lang="en-US" sz="1200" dirty="0">
              <a:latin typeface="Calibri"/>
              <a:ea typeface="Calibri"/>
              <a:cs typeface="Calibri"/>
            </a:endParaRPr>
          </a:p>
          <a:p>
            <a:pPr marL="0" marR="0" lvl="0" indent="0" defTabSz="914400">
              <a:spcBef>
                <a:spcPct val="0"/>
              </a:spcBef>
              <a:spcAft>
                <a:spcPct val="0"/>
              </a:spcAft>
              <a:buClrTx/>
              <a:buSzTx/>
              <a:buFontTx/>
              <a:buNone/>
              <a:tabLst/>
            </a:pPr>
            <a:r>
              <a:rPr lang="en-US" sz="1200" i="1" dirty="0">
                <a:latin typeface="Calibri"/>
                <a:ea typeface="Calibri"/>
                <a:cs typeface="Calibri"/>
              </a:rPr>
              <a:t>How can I look after my mental health? </a:t>
            </a:r>
            <a:endParaRPr lang="en-US" sz="1200" dirty="0">
              <a:latin typeface="Calibri"/>
              <a:ea typeface="Calibri"/>
              <a:cs typeface="Calibri"/>
            </a:endParaRPr>
          </a:p>
          <a:p>
            <a:pPr algn="just" defTabSz="914400">
              <a:spcBef>
                <a:spcPct val="0"/>
              </a:spcBef>
              <a:spcAft>
                <a:spcPct val="0"/>
              </a:spcAft>
            </a:pPr>
            <a:r>
              <a:rPr lang="en-US" sz="1200" dirty="0">
                <a:latin typeface="Calibri"/>
                <a:ea typeface="Calibri"/>
                <a:cs typeface="Calibri"/>
              </a:rPr>
              <a:t>It is important for children to learn how to be aware of their own, and others' mental health. Children will learn how mental health is different, but linked, to physical health. Children will learn how to identify strategies that support positive mental health, what might affect mental health and ways to implement positive routines into their daily life.</a:t>
            </a:r>
            <a:endParaRPr lang="en-US" dirty="0">
              <a:ea typeface="Calibri" panose="020F0502020204030204"/>
              <a:cs typeface="Calibri" panose="020F0502020204030204"/>
            </a:endParaRPr>
          </a:p>
        </p:txBody>
      </p:sp>
      <p:sp>
        <p:nvSpPr>
          <p:cNvPr id="8" name="Text Box 6"/>
          <p:cNvSpPr txBox="1">
            <a:spLocks noChangeArrowheads="1"/>
          </p:cNvSpPr>
          <p:nvPr/>
        </p:nvSpPr>
        <p:spPr bwMode="auto">
          <a:xfrm>
            <a:off x="325645" y="7341703"/>
            <a:ext cx="3080163" cy="22915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000000"/>
                </a:solidFill>
                <a:latin typeface="Calibri"/>
                <a:cs typeface="Calibri"/>
              </a:rPr>
              <a:t>F</a:t>
            </a:r>
            <a:r>
              <a:rPr lang="en-GB" altLang="en-US" sz="1600" b="1" u="sng" dirty="0" err="1">
                <a:solidFill>
                  <a:srgbClr val="000000"/>
                </a:solidFill>
                <a:latin typeface="Calibri"/>
                <a:cs typeface="Calibri"/>
              </a:rPr>
              <a:t>rench</a:t>
            </a:r>
            <a:endParaRPr lang="en-GB" altLang="en-US" sz="1600" b="1" i="0" u="sng" strike="noStrike" cap="none" normalizeH="0" baseline="0" dirty="0" err="1">
              <a:ln>
                <a:noFill/>
              </a:ln>
              <a:solidFill>
                <a:srgbClr val="000000"/>
              </a:solidFill>
              <a:effectLst/>
              <a:latin typeface="Calibri"/>
              <a:ea typeface="Calibri"/>
              <a:cs typeface="Calibri"/>
            </a:endParaRPr>
          </a:p>
          <a:p>
            <a:pPr algn="just" defTabSz="914400"/>
            <a:r>
              <a:rPr lang="en-GB" sz="1200" dirty="0">
                <a:ea typeface="+mn-lt"/>
                <a:cs typeface="+mn-lt"/>
              </a:rPr>
              <a:t>This half term the children will develop the knowledge and skills to present both orally and in written form about the pets they have and/or do not have in French. They will move from 1</a:t>
            </a:r>
            <a:r>
              <a:rPr lang="en-GB" sz="1200" baseline="30000" dirty="0">
                <a:ea typeface="+mn-lt"/>
                <a:cs typeface="+mn-lt"/>
              </a:rPr>
              <a:t>st</a:t>
            </a:r>
            <a:r>
              <a:rPr lang="en-GB" sz="1200" dirty="0">
                <a:ea typeface="+mn-lt"/>
                <a:cs typeface="+mn-lt"/>
              </a:rPr>
              <a:t> person singular to 3</a:t>
            </a:r>
            <a:r>
              <a:rPr lang="en-GB" sz="1200" baseline="30000" dirty="0">
                <a:ea typeface="+mn-lt"/>
                <a:cs typeface="+mn-lt"/>
              </a:rPr>
              <a:t>rd</a:t>
            </a:r>
            <a:r>
              <a:rPr lang="en-GB" sz="1200" dirty="0">
                <a:ea typeface="+mn-lt"/>
                <a:cs typeface="+mn-lt"/>
              </a:rPr>
              <a:t> person singular verb usage, so they are able to say what the pet is  called and use conjunctions more confidently.</a:t>
            </a:r>
            <a:endParaRPr lang="en-GB" dirty="0">
              <a:ea typeface="Calibri" panose="020F0502020204030204"/>
              <a:cs typeface="Calibri" panose="020F0502020204030204"/>
            </a:endParaRPr>
          </a:p>
          <a:p>
            <a:pPr algn="ctr" defTabSz="914400">
              <a:spcBef>
                <a:spcPct val="0"/>
              </a:spcBef>
              <a:spcAft>
                <a:spcPct val="0"/>
              </a:spcAft>
            </a:pPr>
            <a:endParaRPr lang="en-GB" altLang="en-US" sz="1600" b="1" u="sng">
              <a:solidFill>
                <a:srgbClr val="000000"/>
              </a:solidFill>
              <a:latin typeface="Calibri" panose="020F0502020204030204" pitchFamily="34" charset="0"/>
              <a:ea typeface="Calibri"/>
              <a:cs typeface="Calibri"/>
            </a:endParaRPr>
          </a:p>
          <a:p>
            <a:pPr algn="ctr" defTabSz="914400"/>
            <a:endParaRPr lang="en-GB"/>
          </a:p>
          <a:p>
            <a:pPr algn="ctr" defTabSz="914400">
              <a:spcBef>
                <a:spcPct val="0"/>
              </a:spcBef>
              <a:spcAft>
                <a:spcPct val="0"/>
              </a:spcAft>
            </a:pPr>
            <a:endParaRPr lang="en-GB" altLang="en-US" sz="1600" b="1" u="sng">
              <a:solidFill>
                <a:srgbClr val="000000"/>
              </a:solidFill>
              <a:latin typeface="Calibri" panose="020F0502020204030204" pitchFamily="34" charset="0"/>
              <a:cs typeface="Calibri"/>
            </a:endParaRPr>
          </a:p>
          <a:p>
            <a:pPr algn="ctr" defTabSz="914400">
              <a:spcBef>
                <a:spcPct val="0"/>
              </a:spcBef>
              <a:spcAft>
                <a:spcPct val="0"/>
              </a:spcAft>
            </a:pPr>
            <a:endParaRPr lang="en-GB" altLang="en-US" sz="1600" b="1" u="sng">
              <a:solidFill>
                <a:srgbClr val="000000"/>
              </a:solidFill>
              <a:latin typeface="Calibri" panose="020F0502020204030204" pitchFamily="34" charset="0"/>
              <a:cs typeface="Calibri"/>
            </a:endParaRPr>
          </a:p>
        </p:txBody>
      </p:sp>
      <p:sp>
        <p:nvSpPr>
          <p:cNvPr id="9" name="Text Box 7"/>
          <p:cNvSpPr txBox="1">
            <a:spLocks noChangeArrowheads="1"/>
          </p:cNvSpPr>
          <p:nvPr/>
        </p:nvSpPr>
        <p:spPr bwMode="auto">
          <a:xfrm>
            <a:off x="3556207" y="7341703"/>
            <a:ext cx="2973111" cy="22915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dirty="0">
                <a:ln>
                  <a:noFill/>
                </a:ln>
                <a:solidFill>
                  <a:srgbClr val="000000"/>
                </a:solidFill>
                <a:effectLst/>
              </a:rPr>
              <a:t>Suggested books for reading </a:t>
            </a:r>
            <a:endParaRPr lang="en-US" altLang="en-US" sz="1600" b="1" u="sng" dirty="0">
              <a:ea typeface="Calibri"/>
              <a:cs typeface="Calibri"/>
            </a:endParaRPr>
          </a:p>
        </p:txBody>
      </p:sp>
      <p:sp>
        <p:nvSpPr>
          <p:cNvPr id="10" name="Text Box 8"/>
          <p:cNvSpPr txBox="1">
            <a:spLocks noChangeArrowheads="1"/>
          </p:cNvSpPr>
          <p:nvPr/>
        </p:nvSpPr>
        <p:spPr bwMode="auto">
          <a:xfrm>
            <a:off x="311357" y="4900919"/>
            <a:ext cx="3094451" cy="22407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000000"/>
                </a:solidFill>
                <a:latin typeface="Calibri"/>
                <a:cs typeface="Calibri"/>
              </a:rPr>
              <a:t>Music</a:t>
            </a:r>
          </a:p>
          <a:p>
            <a:pPr algn="just" defTabSz="914400"/>
            <a:r>
              <a:rPr lang="en-US" sz="1200" dirty="0">
                <a:solidFill>
                  <a:srgbClr val="000000"/>
                </a:solidFill>
                <a:latin typeface="Calibri"/>
                <a:ea typeface="Calibri"/>
                <a:cs typeface="Calibri"/>
              </a:rPr>
              <a:t>In music, the children will focus on improving their understanding of music theory and will be given the opportunity to listen to and appraise both classical and modern music. The theme for this half term will be centered around music and technology. The children will learn to play the recorder, improvise on the recorder and will compose music on a digital device.</a:t>
            </a:r>
          </a:p>
          <a:p>
            <a:pPr algn="ctr" defTabSz="914400">
              <a:spcBef>
                <a:spcPct val="0"/>
              </a:spcBef>
              <a:spcAft>
                <a:spcPct val="0"/>
              </a:spcAft>
            </a:pPr>
            <a:endParaRPr lang="en-US" altLang="en-US" sz="1600">
              <a:solidFill>
                <a:srgbClr val="000000"/>
              </a:solidFill>
              <a:latin typeface="Calibri"/>
              <a:ea typeface="Calibri"/>
              <a:cs typeface="Calibri"/>
            </a:endParaRPr>
          </a:p>
        </p:txBody>
      </p:sp>
      <p:sp>
        <p:nvSpPr>
          <p:cNvPr id="11" name="Text Box 9"/>
          <p:cNvSpPr txBox="1">
            <a:spLocks noChangeArrowheads="1"/>
          </p:cNvSpPr>
          <p:nvPr/>
        </p:nvSpPr>
        <p:spPr bwMode="auto">
          <a:xfrm>
            <a:off x="3556207" y="2566501"/>
            <a:ext cx="2973111" cy="216693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PE</a:t>
            </a:r>
          </a:p>
          <a:p>
            <a:pPr algn="just" defTabSz="914400"/>
            <a:r>
              <a:rPr lang="en-US" sz="1200" dirty="0">
                <a:solidFill>
                  <a:srgbClr val="000000"/>
                </a:solidFill>
                <a:latin typeface="Calibri"/>
                <a:ea typeface="Calibri"/>
                <a:cs typeface="Calibri"/>
              </a:rPr>
              <a:t>In PE the children will be learning gymnastics. The focus will move from handstands to cartwheels and rolls. By the end of the term, they will be creating their own sequences of movement. </a:t>
            </a:r>
            <a:endParaRPr lang="en-GB" sz="1200" dirty="0">
              <a:solidFill>
                <a:srgbClr val="000000"/>
              </a:solidFill>
              <a:latin typeface="Calibri"/>
              <a:ea typeface="Calibri"/>
              <a:cs typeface="Calibri"/>
            </a:endParaRPr>
          </a:p>
          <a:p>
            <a:pPr algn="ctr" defTabSz="914400">
              <a:spcBef>
                <a:spcPct val="0"/>
              </a:spcBef>
              <a:spcAft>
                <a:spcPct val="0"/>
              </a:spcAft>
            </a:pPr>
            <a:endParaRPr lang="en-GB" altLang="en-US" sz="1600">
              <a:solidFill>
                <a:srgbClr val="000000"/>
              </a:solidFill>
              <a:latin typeface="Calibri"/>
              <a:ea typeface="Calibri"/>
              <a:cs typeface="Calibri"/>
            </a:endParaRPr>
          </a:p>
        </p:txBody>
      </p:sp>
      <p:sp>
        <p:nvSpPr>
          <p:cNvPr id="12" name="Text Box 10"/>
          <p:cNvSpPr txBox="1">
            <a:spLocks noChangeArrowheads="1"/>
          </p:cNvSpPr>
          <p:nvPr/>
        </p:nvSpPr>
        <p:spPr bwMode="auto">
          <a:xfrm>
            <a:off x="325645" y="2566502"/>
            <a:ext cx="3080163" cy="216693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600" b="1" u="sng" dirty="0">
                <a:solidFill>
                  <a:srgbClr val="000000"/>
                </a:solidFill>
                <a:latin typeface="Calibri"/>
                <a:cs typeface="Calibri"/>
              </a:rPr>
              <a:t>Art</a:t>
            </a:r>
          </a:p>
          <a:p>
            <a:pPr algn="ctr" defTabSz="914400">
              <a:spcBef>
                <a:spcPct val="0"/>
              </a:spcBef>
              <a:spcAft>
                <a:spcPct val="0"/>
              </a:spcAft>
            </a:pPr>
            <a:endParaRPr lang="en-US" altLang="en-US" sz="1600" b="1" u="sng" dirty="0">
              <a:latin typeface="Calibri"/>
              <a:ea typeface="Calibri"/>
              <a:cs typeface="Calibri"/>
            </a:endParaRPr>
          </a:p>
        </p:txBody>
      </p:sp>
      <p:pic>
        <p:nvPicPr>
          <p:cNvPr id="2" name="Picture 1">
            <a:extLst>
              <a:ext uri="{FF2B5EF4-FFF2-40B4-BE49-F238E27FC236}">
                <a16:creationId xmlns:a16="http://schemas.microsoft.com/office/drawing/2014/main" id="{CA38D886-565F-8388-0630-1EC21F620FB5}"/>
              </a:ext>
            </a:extLst>
          </p:cNvPr>
          <p:cNvPicPr>
            <a:picLocks noChangeAspect="1"/>
          </p:cNvPicPr>
          <p:nvPr/>
        </p:nvPicPr>
        <p:blipFill>
          <a:blip r:embed="rId2"/>
          <a:stretch>
            <a:fillRect/>
          </a:stretch>
        </p:blipFill>
        <p:spPr>
          <a:xfrm>
            <a:off x="800594" y="1861059"/>
            <a:ext cx="2106050" cy="457200"/>
          </a:xfrm>
          <a:prstGeom prst="rect">
            <a:avLst/>
          </a:prstGeom>
        </p:spPr>
      </p:pic>
      <p:pic>
        <p:nvPicPr>
          <p:cNvPr id="3" name="Picture 2" descr="Girl playing recorder vector clipart image - Free stock photo ...">
            <a:extLst>
              <a:ext uri="{FF2B5EF4-FFF2-40B4-BE49-F238E27FC236}">
                <a16:creationId xmlns:a16="http://schemas.microsoft.com/office/drawing/2014/main" id="{C0A68447-2441-4726-13FE-981FAC2ACE5C}"/>
              </a:ext>
            </a:extLst>
          </p:cNvPr>
          <p:cNvPicPr>
            <a:picLocks noChangeAspect="1"/>
          </p:cNvPicPr>
          <p:nvPr/>
        </p:nvPicPr>
        <p:blipFill>
          <a:blip r:embed="rId3"/>
          <a:stretch>
            <a:fillRect/>
          </a:stretch>
        </p:blipFill>
        <p:spPr>
          <a:xfrm>
            <a:off x="1158895" y="6553228"/>
            <a:ext cx="1415475" cy="587573"/>
          </a:xfrm>
          <a:prstGeom prst="rect">
            <a:avLst/>
          </a:prstGeom>
        </p:spPr>
      </p:pic>
      <p:pic>
        <p:nvPicPr>
          <p:cNvPr id="4" name="Picture 3" descr="A cartoon of a person doing a handstand&#10;&#10;Description automatically generated">
            <a:extLst>
              <a:ext uri="{FF2B5EF4-FFF2-40B4-BE49-F238E27FC236}">
                <a16:creationId xmlns:a16="http://schemas.microsoft.com/office/drawing/2014/main" id="{00E8E31E-8FC6-7119-6046-37D74C8B6C01}"/>
              </a:ext>
            </a:extLst>
          </p:cNvPr>
          <p:cNvPicPr>
            <a:picLocks noChangeAspect="1"/>
          </p:cNvPicPr>
          <p:nvPr/>
        </p:nvPicPr>
        <p:blipFill>
          <a:blip r:embed="rId4"/>
          <a:stretch>
            <a:fillRect/>
          </a:stretch>
        </p:blipFill>
        <p:spPr>
          <a:xfrm>
            <a:off x="4345027" y="3814604"/>
            <a:ext cx="1419943" cy="923925"/>
          </a:xfrm>
          <a:prstGeom prst="rect">
            <a:avLst/>
          </a:prstGeom>
        </p:spPr>
      </p:pic>
      <p:pic>
        <p:nvPicPr>
          <p:cNvPr id="14" name="Picture 13" descr="A cartoon of a hamster&#10;&#10;Description automatically generated">
            <a:extLst>
              <a:ext uri="{FF2B5EF4-FFF2-40B4-BE49-F238E27FC236}">
                <a16:creationId xmlns:a16="http://schemas.microsoft.com/office/drawing/2014/main" id="{D99DBD1D-1821-110F-B108-7C9503F2E9FC}"/>
              </a:ext>
            </a:extLst>
          </p:cNvPr>
          <p:cNvPicPr>
            <a:picLocks noChangeAspect="1"/>
          </p:cNvPicPr>
          <p:nvPr/>
        </p:nvPicPr>
        <p:blipFill>
          <a:blip r:embed="rId5"/>
          <a:stretch>
            <a:fillRect/>
          </a:stretch>
        </p:blipFill>
        <p:spPr>
          <a:xfrm>
            <a:off x="1629719" y="8986577"/>
            <a:ext cx="425722" cy="533943"/>
          </a:xfrm>
          <a:prstGeom prst="rect">
            <a:avLst/>
          </a:prstGeom>
          <a:ln>
            <a:solidFill>
              <a:schemeClr val="bg1"/>
            </a:solidFill>
          </a:ln>
        </p:spPr>
      </p:pic>
      <p:pic>
        <p:nvPicPr>
          <p:cNvPr id="13" name="Picture 12" descr="A colorful map of the world&#10;&#10;Description automatically generated">
            <a:extLst>
              <a:ext uri="{FF2B5EF4-FFF2-40B4-BE49-F238E27FC236}">
                <a16:creationId xmlns:a16="http://schemas.microsoft.com/office/drawing/2014/main" id="{648200CB-9206-042C-DA3A-4BC62DC2E341}"/>
              </a:ext>
            </a:extLst>
          </p:cNvPr>
          <p:cNvPicPr>
            <a:picLocks noChangeAspect="1"/>
          </p:cNvPicPr>
          <p:nvPr/>
        </p:nvPicPr>
        <p:blipFill>
          <a:blip r:embed="rId6"/>
          <a:stretch>
            <a:fillRect/>
          </a:stretch>
        </p:blipFill>
        <p:spPr>
          <a:xfrm>
            <a:off x="5056669" y="1367266"/>
            <a:ext cx="1292746" cy="869245"/>
          </a:xfrm>
          <a:prstGeom prst="rect">
            <a:avLst/>
          </a:prstGeom>
        </p:spPr>
      </p:pic>
      <p:sp>
        <p:nvSpPr>
          <p:cNvPr id="15" name="TextBox 14">
            <a:extLst>
              <a:ext uri="{FF2B5EF4-FFF2-40B4-BE49-F238E27FC236}">
                <a16:creationId xmlns:a16="http://schemas.microsoft.com/office/drawing/2014/main" id="{256FED52-0626-B1BA-BE8D-5262A51F2B23}"/>
              </a:ext>
            </a:extLst>
          </p:cNvPr>
          <p:cNvSpPr txBox="1"/>
          <p:nvPr/>
        </p:nvSpPr>
        <p:spPr>
          <a:xfrm>
            <a:off x="322420" y="2799001"/>
            <a:ext cx="30872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1200" dirty="0">
                <a:ea typeface="Calibri"/>
                <a:cs typeface="Calibri"/>
              </a:rPr>
              <a:t>In art this half term the children will study two artists- Picasso and Barbara Kruger.  Inspired by their different artistic styles, the children will use their sketchbooks to plan and create their own exciting self-portraits.</a:t>
            </a:r>
            <a:endParaRPr lang="en-US" sz="1200" dirty="0" err="1">
              <a:ea typeface="Calibri" panose="020F0502020204030204"/>
              <a:cs typeface="Calibri" panose="020F0502020204030204"/>
            </a:endParaRPr>
          </a:p>
        </p:txBody>
      </p:sp>
      <p:pic>
        <p:nvPicPr>
          <p:cNvPr id="16" name="Picture 15" descr="A painting of a person&amp;#39;s face&#10;&#10;Description automatically generated">
            <a:extLst>
              <a:ext uri="{FF2B5EF4-FFF2-40B4-BE49-F238E27FC236}">
                <a16:creationId xmlns:a16="http://schemas.microsoft.com/office/drawing/2014/main" id="{DE9D7F46-A808-BADF-20DD-8223C6070848}"/>
              </a:ext>
            </a:extLst>
          </p:cNvPr>
          <p:cNvPicPr>
            <a:picLocks noChangeAspect="1"/>
          </p:cNvPicPr>
          <p:nvPr/>
        </p:nvPicPr>
        <p:blipFill>
          <a:blip r:embed="rId7"/>
          <a:stretch>
            <a:fillRect/>
          </a:stretch>
        </p:blipFill>
        <p:spPr>
          <a:xfrm>
            <a:off x="2475811" y="3649766"/>
            <a:ext cx="861575" cy="1005535"/>
          </a:xfrm>
          <a:prstGeom prst="rect">
            <a:avLst/>
          </a:prstGeom>
        </p:spPr>
      </p:pic>
      <p:pic>
        <p:nvPicPr>
          <p:cNvPr id="17" name="Picture 16" descr="Year 6 reading list for children aged 10-11 | School Reading List">
            <a:extLst>
              <a:ext uri="{FF2B5EF4-FFF2-40B4-BE49-F238E27FC236}">
                <a16:creationId xmlns:a16="http://schemas.microsoft.com/office/drawing/2014/main" id="{9CA77278-35BD-8787-B8C2-BBAB2FBEF8CD}"/>
              </a:ext>
            </a:extLst>
          </p:cNvPr>
          <p:cNvPicPr>
            <a:picLocks noChangeAspect="1"/>
          </p:cNvPicPr>
          <p:nvPr/>
        </p:nvPicPr>
        <p:blipFill>
          <a:blip r:embed="rId8"/>
          <a:stretch>
            <a:fillRect/>
          </a:stretch>
        </p:blipFill>
        <p:spPr>
          <a:xfrm>
            <a:off x="3682410" y="7881835"/>
            <a:ext cx="851616" cy="1218718"/>
          </a:xfrm>
          <a:prstGeom prst="rect">
            <a:avLst/>
          </a:prstGeom>
        </p:spPr>
      </p:pic>
      <p:pic>
        <p:nvPicPr>
          <p:cNvPr id="18" name="Picture 17" descr="A yellow cover with a yellow background with a tall building and birds&#10;&#10;Description automatically generated">
            <a:extLst>
              <a:ext uri="{FF2B5EF4-FFF2-40B4-BE49-F238E27FC236}">
                <a16:creationId xmlns:a16="http://schemas.microsoft.com/office/drawing/2014/main" id="{66CBAD6C-4A10-9D6D-3F3D-47FD471399B9}"/>
              </a:ext>
            </a:extLst>
          </p:cNvPr>
          <p:cNvPicPr>
            <a:picLocks noChangeAspect="1"/>
          </p:cNvPicPr>
          <p:nvPr/>
        </p:nvPicPr>
        <p:blipFill>
          <a:blip r:embed="rId9"/>
          <a:stretch>
            <a:fillRect/>
          </a:stretch>
        </p:blipFill>
        <p:spPr>
          <a:xfrm>
            <a:off x="4646920" y="7882058"/>
            <a:ext cx="804513" cy="1218274"/>
          </a:xfrm>
          <a:prstGeom prst="rect">
            <a:avLst/>
          </a:prstGeom>
        </p:spPr>
      </p:pic>
      <p:pic>
        <p:nvPicPr>
          <p:cNvPr id="19" name="Picture 18" descr="A poster for a book&#10;&#10;Description automatically generated">
            <a:extLst>
              <a:ext uri="{FF2B5EF4-FFF2-40B4-BE49-F238E27FC236}">
                <a16:creationId xmlns:a16="http://schemas.microsoft.com/office/drawing/2014/main" id="{CA97DE9F-FD98-C9ED-DD9C-31ABA9CB484A}"/>
              </a:ext>
            </a:extLst>
          </p:cNvPr>
          <p:cNvPicPr>
            <a:picLocks noChangeAspect="1"/>
          </p:cNvPicPr>
          <p:nvPr/>
        </p:nvPicPr>
        <p:blipFill>
          <a:blip r:embed="rId10"/>
          <a:stretch>
            <a:fillRect/>
          </a:stretch>
        </p:blipFill>
        <p:spPr>
          <a:xfrm>
            <a:off x="5619669" y="7882058"/>
            <a:ext cx="735889" cy="1218274"/>
          </a:xfrm>
          <a:prstGeom prst="rect">
            <a:avLst/>
          </a:prstGeom>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2" ma:contentTypeDescription="Create a new document." ma:contentTypeScope="" ma:versionID="722c6558ae6c219cefade9c55dc6c7f8">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fb411601e25b81d28b1f3887ed513cc3"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6D455D-052B-49D8-921E-8481E3F7D9CC}">
  <ds:schemaRefs>
    <ds:schemaRef ds:uri="http://www.w3.org/XML/1998/namespace"/>
    <ds:schemaRef ds:uri="http://schemas.microsoft.com/office/2006/documentManagement/types"/>
    <ds:schemaRef ds:uri="http://purl.org/dc/elements/1.1/"/>
    <ds:schemaRef ds:uri="http://purl.org/dc/terms/"/>
    <ds:schemaRef ds:uri="cac48d98-c999-4eb6-b102-8f6f3bbb3bd5"/>
    <ds:schemaRef ds:uri="http://schemas.microsoft.com/office/2006/metadata/properties"/>
    <ds:schemaRef ds:uri="http://schemas.microsoft.com/office/infopath/2007/PartnerControls"/>
    <ds:schemaRef ds:uri="http://schemas.openxmlformats.org/package/2006/metadata/core-properties"/>
    <ds:schemaRef ds:uri="e970aca6-9cb8-4276-bc8b-bef9d910f2ee"/>
    <ds:schemaRef ds:uri="http://purl.org/dc/dcmitype/"/>
  </ds:schemaRefs>
</ds:datastoreItem>
</file>

<file path=customXml/itemProps2.xml><?xml version="1.0" encoding="utf-8"?>
<ds:datastoreItem xmlns:ds="http://schemas.openxmlformats.org/officeDocument/2006/customXml" ds:itemID="{3FBC97DE-4CD7-4CA1-BE9C-7A5CA6F00FAC}">
  <ds:schemaRefs>
    <ds:schemaRef ds:uri="cac48d98-c999-4eb6-b102-8f6f3bbb3bd5"/>
    <ds:schemaRef ds:uri="e970aca6-9cb8-4276-bc8b-bef9d910f2e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688D3E1-DB36-46BC-946C-9EC15E5985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TotalTime>
  <Words>719</Words>
  <Application>Microsoft Office PowerPoint</Application>
  <PresentationFormat>A4 Paper (210x297 mm)</PresentationFormat>
  <Paragraphs>58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Ellie Young</cp:lastModifiedBy>
  <cp:revision>190</cp:revision>
  <dcterms:created xsi:type="dcterms:W3CDTF">2023-03-07T15:16:37Z</dcterms:created>
  <dcterms:modified xsi:type="dcterms:W3CDTF">2024-12-20T11:20:43Z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