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258"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27CCA9-BD8B-4DA1-B0E7-37DE79040669}" v="311" dt="2024-12-17T17:51:56.796"/>
    <p1510:client id="{E8580614-2A5C-580C-CB65-9ECE4F48385D}" v="47" dt="2024-12-18T08:04:11.8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172" autoAdjust="0"/>
    <p:restoredTop sz="94660"/>
  </p:normalViewPr>
  <p:slideViewPr>
    <p:cSldViewPr snapToGrid="0">
      <p:cViewPr varScale="1">
        <p:scale>
          <a:sx n="57" d="100"/>
          <a:sy n="57" d="100"/>
        </p:scale>
        <p:origin x="308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229C7529-C55A-4FFA-AF54-23A3D92AE5B3}" type="datetimeFigureOut">
              <a:rPr lang="en-GB" smtClean="0"/>
              <a:t>19/12/2024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2484555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9C7529-C55A-4FFA-AF54-23A3D92AE5B3}" type="datetimeFigureOut">
              <a:rPr lang="en-GB" smtClean="0"/>
              <a:t>19/12/2024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234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9C7529-C55A-4FFA-AF54-23A3D92AE5B3}" type="datetimeFigureOut">
              <a:rPr lang="en-GB" smtClean="0"/>
              <a:t>19/12/2024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89120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9C7529-C55A-4FFA-AF54-23A3D92AE5B3}" type="datetimeFigureOut">
              <a:rPr lang="en-GB" smtClean="0"/>
              <a:t>19/12/2024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466953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29C7529-C55A-4FFA-AF54-23A3D92AE5B3}" type="datetimeFigureOut">
              <a:rPr lang="en-GB" smtClean="0"/>
              <a:t>19/12/2024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23973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29C7529-C55A-4FFA-AF54-23A3D92AE5B3}" type="datetimeFigureOut">
              <a:rPr lang="en-GB" smtClean="0"/>
              <a:t>19/12/2024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770570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29C7529-C55A-4FFA-AF54-23A3D92AE5B3}" type="datetimeFigureOut">
              <a:rPr lang="en-GB" smtClean="0"/>
              <a:t>19/12/2024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578542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29C7529-C55A-4FFA-AF54-23A3D92AE5B3}" type="datetimeFigureOut">
              <a:rPr lang="en-GB" smtClean="0"/>
              <a:t>19/12/2024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2087169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9C7529-C55A-4FFA-AF54-23A3D92AE5B3}" type="datetimeFigureOut">
              <a:rPr lang="en-GB" smtClean="0"/>
              <a:t>19/12/2024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118108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229C7529-C55A-4FFA-AF54-23A3D92AE5B3}" type="datetimeFigureOut">
              <a:rPr lang="en-GB" smtClean="0"/>
              <a:t>19/12/2024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3113590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229C7529-C55A-4FFA-AF54-23A3D92AE5B3}" type="datetimeFigureOut">
              <a:rPr lang="en-GB" smtClean="0"/>
              <a:t>19/12/2024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408089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29C7529-C55A-4FFA-AF54-23A3D92AE5B3}" type="datetimeFigureOut">
              <a:rPr lang="en-GB" smtClean="0"/>
              <a:t>19/12/2024</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E462980-EB95-4570-8D78-956AE42C4A2B}" type="slidenum">
              <a:rPr lang="en-GB" smtClean="0"/>
              <a:t>‹#›</a:t>
            </a:fld>
            <a:endParaRPr lang="en-GB"/>
          </a:p>
        </p:txBody>
      </p:sp>
    </p:spTree>
    <p:extLst>
      <p:ext uri="{BB962C8B-B14F-4D97-AF65-F5344CB8AC3E}">
        <p14:creationId xmlns:p14="http://schemas.microsoft.com/office/powerpoint/2010/main" val="4243389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8.jpeg"/><Relationship Id="rId7" Type="http://schemas.openxmlformats.org/officeDocument/2006/relationships/image" Target="../media/image12.jpe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11.jpeg"/><Relationship Id="rId11" Type="http://schemas.openxmlformats.org/officeDocument/2006/relationships/image" Target="../media/image16.jpeg"/><Relationship Id="rId5" Type="http://schemas.openxmlformats.org/officeDocument/2006/relationships/image" Target="../media/image10.jpeg"/><Relationship Id="rId10" Type="http://schemas.openxmlformats.org/officeDocument/2006/relationships/image" Target="../media/image15.jpeg"/><Relationship Id="rId4" Type="http://schemas.openxmlformats.org/officeDocument/2006/relationships/image" Target="../media/image9.jpeg"/><Relationship Id="rId9"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p:cNvSpPr txBox="1">
            <a:spLocks noChangeArrowheads="1"/>
          </p:cNvSpPr>
          <p:nvPr/>
        </p:nvSpPr>
        <p:spPr bwMode="auto">
          <a:xfrm>
            <a:off x="331305" y="228391"/>
            <a:ext cx="6246882" cy="1507644"/>
          </a:xfrm>
          <a:prstGeom prst="rect">
            <a:avLst/>
          </a:prstGeom>
          <a:solidFill>
            <a:srgbClr val="FFFFFF"/>
          </a:solidFill>
          <a:ln w="28575" algn="ctr">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ts val="100"/>
              </a:spcAft>
            </a:pPr>
            <a:r>
              <a:rPr kumimoji="0" lang="en-GB" altLang="en-US" sz="4000" b="1" i="0" u="none" strike="noStrike" cap="none" normalizeH="0" baseline="0" dirty="0">
                <a:ln>
                  <a:noFill/>
                </a:ln>
                <a:solidFill>
                  <a:srgbClr val="000000"/>
                </a:solidFill>
                <a:effectLst/>
                <a:latin typeface="Calibri"/>
                <a:cs typeface="Calibri"/>
              </a:rPr>
              <a:t> Year 5</a:t>
            </a:r>
            <a:r>
              <a:rPr lang="en-GB" altLang="en-US" sz="4000" b="1" dirty="0">
                <a:solidFill>
                  <a:srgbClr val="000000"/>
                </a:solidFill>
                <a:latin typeface="Calibri"/>
                <a:cs typeface="Calibri"/>
              </a:rPr>
              <a:t> </a:t>
            </a:r>
            <a:r>
              <a:rPr kumimoji="0" lang="en-GB" altLang="en-US" sz="4000" b="1" i="0" u="none" strike="noStrike" cap="none" normalizeH="0" baseline="0" dirty="0">
                <a:ln>
                  <a:noFill/>
                </a:ln>
                <a:solidFill>
                  <a:srgbClr val="000000"/>
                </a:solidFill>
                <a:effectLst/>
                <a:latin typeface="Calibri"/>
                <a:cs typeface="Calibri"/>
              </a:rPr>
              <a:t>Newsletter</a:t>
            </a:r>
          </a:p>
          <a:p>
            <a:pPr algn="ctr" defTabSz="914400" eaLnBrk="0" fontAlgn="base" hangingPunct="0">
              <a:spcBef>
                <a:spcPct val="0"/>
              </a:spcBef>
              <a:spcAft>
                <a:spcPts val="100"/>
              </a:spcAft>
            </a:pPr>
            <a:endParaRPr kumimoji="0" lang="en-GB" altLang="en-US" sz="800" b="1" i="0" u="none" strike="noStrike" cap="none" normalizeH="0" baseline="0" dirty="0">
              <a:ln>
                <a:noFill/>
              </a:ln>
              <a:solidFill>
                <a:srgbClr val="000000"/>
              </a:solidFill>
              <a:effectLst/>
              <a:latin typeface="Calibri"/>
              <a:cs typeface="Calibri"/>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200" b="1" i="0" u="none" strike="noStrike" cap="none" normalizeH="0" baseline="0" dirty="0">
                <a:ln>
                  <a:noFill/>
                </a:ln>
                <a:solidFill>
                  <a:srgbClr val="000000"/>
                </a:solidFill>
                <a:effectLst/>
                <a:latin typeface="Calibri" panose="020F0502020204030204" pitchFamily="34" charset="0"/>
              </a:rPr>
              <a:t>  </a:t>
            </a:r>
            <a:r>
              <a:rPr lang="en-GB" altLang="en-US" sz="3200" b="1" dirty="0">
                <a:solidFill>
                  <a:srgbClr val="000000"/>
                </a:solidFill>
                <a:latin typeface="Calibri" panose="020F0502020204030204" pitchFamily="34" charset="0"/>
              </a:rPr>
              <a:t>Spring 1</a:t>
            </a:r>
            <a:r>
              <a:rPr kumimoji="0" lang="en-GB" altLang="en-US" sz="3200" b="1" i="0" u="none" strike="noStrike" cap="none" normalizeH="0" baseline="0" dirty="0">
                <a:ln>
                  <a:noFill/>
                </a:ln>
                <a:solidFill>
                  <a:srgbClr val="000000"/>
                </a:solidFill>
                <a:effectLst/>
                <a:latin typeface="Calibri" panose="020F0502020204030204" pitchFamily="34" charset="0"/>
              </a:rPr>
              <a:t>—2024/2025</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
        <p:nvSpPr>
          <p:cNvPr id="7" name="Text Box 4"/>
          <p:cNvSpPr txBox="1">
            <a:spLocks noChangeArrowheads="1"/>
          </p:cNvSpPr>
          <p:nvPr/>
        </p:nvSpPr>
        <p:spPr bwMode="auto">
          <a:xfrm>
            <a:off x="331305" y="1953177"/>
            <a:ext cx="3097695" cy="2279376"/>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ct val="0"/>
              </a:spcAft>
            </a:pPr>
            <a:r>
              <a:rPr lang="en-GB" altLang="en-US" sz="1600" b="1" u="sng" dirty="0">
                <a:solidFill>
                  <a:srgbClr val="000000"/>
                </a:solidFill>
                <a:latin typeface="Calibri" panose="020F0502020204030204" pitchFamily="34" charset="0"/>
              </a:rPr>
              <a:t>Key Dates</a:t>
            </a:r>
          </a:p>
          <a:p>
            <a:pPr defTabSz="914400" eaLnBrk="0" fontAlgn="base" hangingPunct="0">
              <a:spcBef>
                <a:spcPct val="0"/>
              </a:spcBef>
              <a:spcAft>
                <a:spcPct val="0"/>
              </a:spcAft>
            </a:pPr>
            <a:r>
              <a:rPr lang="en-GB" altLang="en-US" sz="1600" dirty="0">
                <a:solidFill>
                  <a:srgbClr val="000000"/>
                </a:solidFill>
                <a:latin typeface="Calibri" panose="020F0502020204030204" pitchFamily="34" charset="0"/>
              </a:rPr>
              <a:t>Monday 6</a:t>
            </a:r>
            <a:r>
              <a:rPr lang="en-GB" altLang="en-US" sz="1600" baseline="30000" dirty="0">
                <a:solidFill>
                  <a:srgbClr val="000000"/>
                </a:solidFill>
                <a:latin typeface="Calibri" panose="020F0502020204030204" pitchFamily="34" charset="0"/>
              </a:rPr>
              <a:t>th</a:t>
            </a:r>
            <a:r>
              <a:rPr lang="en-GB" altLang="en-US" sz="1600" dirty="0">
                <a:solidFill>
                  <a:srgbClr val="000000"/>
                </a:solidFill>
                <a:latin typeface="Calibri" panose="020F0502020204030204" pitchFamily="34" charset="0"/>
              </a:rPr>
              <a:t> January – Term begins</a:t>
            </a:r>
          </a:p>
          <a:p>
            <a:pPr defTabSz="914400" eaLnBrk="0" fontAlgn="base" hangingPunct="0">
              <a:spcBef>
                <a:spcPct val="0"/>
              </a:spcBef>
              <a:spcAft>
                <a:spcPct val="0"/>
              </a:spcAft>
            </a:pPr>
            <a:r>
              <a:rPr lang="en-GB" altLang="en-US" sz="1600" dirty="0">
                <a:solidFill>
                  <a:srgbClr val="000000"/>
                </a:solidFill>
                <a:latin typeface="Calibri" panose="020F0502020204030204" pitchFamily="34" charset="0"/>
              </a:rPr>
              <a:t>Friday 17</a:t>
            </a:r>
            <a:r>
              <a:rPr lang="en-GB" altLang="en-US" sz="1600" baseline="30000" dirty="0">
                <a:solidFill>
                  <a:srgbClr val="000000"/>
                </a:solidFill>
                <a:latin typeface="Calibri" panose="020F0502020204030204" pitchFamily="34" charset="0"/>
              </a:rPr>
              <a:t>th</a:t>
            </a:r>
            <a:r>
              <a:rPr lang="en-GB" altLang="en-US" sz="1600" dirty="0">
                <a:solidFill>
                  <a:srgbClr val="000000"/>
                </a:solidFill>
                <a:latin typeface="Calibri" panose="020F0502020204030204" pitchFamily="34" charset="0"/>
              </a:rPr>
              <a:t> January – Inset day</a:t>
            </a:r>
          </a:p>
          <a:p>
            <a:pPr defTabSz="914400" eaLnBrk="0" fontAlgn="base" hangingPunct="0">
              <a:spcBef>
                <a:spcPct val="0"/>
              </a:spcBef>
              <a:spcAft>
                <a:spcPct val="0"/>
              </a:spcAft>
            </a:pPr>
            <a:r>
              <a:rPr lang="en-GB" altLang="en-US" sz="1600" dirty="0">
                <a:solidFill>
                  <a:srgbClr val="000000"/>
                </a:solidFill>
                <a:latin typeface="Calibri" panose="020F0502020204030204" pitchFamily="34" charset="0"/>
              </a:rPr>
              <a:t>Thursday 6</a:t>
            </a:r>
            <a:r>
              <a:rPr lang="en-GB" altLang="en-US" sz="1600" baseline="30000" dirty="0">
                <a:solidFill>
                  <a:srgbClr val="000000"/>
                </a:solidFill>
                <a:latin typeface="Calibri" panose="020F0502020204030204" pitchFamily="34" charset="0"/>
              </a:rPr>
              <a:t>th</a:t>
            </a:r>
            <a:r>
              <a:rPr lang="en-GB" altLang="en-US" sz="1600" dirty="0">
                <a:solidFill>
                  <a:srgbClr val="000000"/>
                </a:solidFill>
                <a:latin typeface="Calibri" panose="020F0502020204030204" pitchFamily="34" charset="0"/>
              </a:rPr>
              <a:t> February – Y5 Trip the Living Rainforest</a:t>
            </a:r>
          </a:p>
          <a:p>
            <a:pPr defTabSz="914400" eaLnBrk="0" fontAlgn="base" hangingPunct="0">
              <a:spcBef>
                <a:spcPct val="0"/>
              </a:spcBef>
              <a:spcAft>
                <a:spcPct val="0"/>
              </a:spcAft>
            </a:pPr>
            <a:r>
              <a:rPr lang="en-GB" altLang="en-US" sz="1600" dirty="0">
                <a:solidFill>
                  <a:srgbClr val="000000"/>
                </a:solidFill>
                <a:latin typeface="Calibri" panose="020F0502020204030204" pitchFamily="34" charset="0"/>
              </a:rPr>
              <a:t>Monday 17</a:t>
            </a:r>
            <a:r>
              <a:rPr lang="en-GB" altLang="en-US" sz="1600" baseline="30000" dirty="0">
                <a:solidFill>
                  <a:srgbClr val="000000"/>
                </a:solidFill>
                <a:latin typeface="Calibri" panose="020F0502020204030204" pitchFamily="34" charset="0"/>
              </a:rPr>
              <a:t>th</a:t>
            </a:r>
            <a:r>
              <a:rPr lang="en-GB" altLang="en-US" sz="1600" dirty="0">
                <a:solidFill>
                  <a:srgbClr val="000000"/>
                </a:solidFill>
                <a:latin typeface="Calibri" panose="020F0502020204030204" pitchFamily="34" charset="0"/>
              </a:rPr>
              <a:t> February – Friday 21</a:t>
            </a:r>
            <a:r>
              <a:rPr lang="en-GB" altLang="en-US" sz="1600" baseline="30000" dirty="0">
                <a:solidFill>
                  <a:srgbClr val="000000"/>
                </a:solidFill>
                <a:latin typeface="Calibri" panose="020F0502020204030204" pitchFamily="34" charset="0"/>
              </a:rPr>
              <a:t>st</a:t>
            </a:r>
            <a:r>
              <a:rPr lang="en-GB" altLang="en-US" sz="1600" dirty="0">
                <a:solidFill>
                  <a:srgbClr val="000000"/>
                </a:solidFill>
                <a:latin typeface="Calibri" panose="020F0502020204030204" pitchFamily="34" charset="0"/>
              </a:rPr>
              <a:t> February – Half Term</a:t>
            </a:r>
          </a:p>
        </p:txBody>
      </p:sp>
      <p:sp>
        <p:nvSpPr>
          <p:cNvPr id="8" name="Text Box 5"/>
          <p:cNvSpPr txBox="1">
            <a:spLocks noChangeArrowheads="1"/>
          </p:cNvSpPr>
          <p:nvPr/>
        </p:nvSpPr>
        <p:spPr bwMode="auto">
          <a:xfrm>
            <a:off x="331305" y="4399723"/>
            <a:ext cx="3087756" cy="2479542"/>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sng" strike="noStrike" cap="none" normalizeH="0" baseline="0" dirty="0">
                <a:ln>
                  <a:noFill/>
                </a:ln>
                <a:solidFill>
                  <a:srgbClr val="000000"/>
                </a:solidFill>
                <a:effectLst/>
                <a:latin typeface="Calibri" panose="020F0502020204030204" pitchFamily="34" charset="0"/>
              </a:rPr>
              <a:t>Reading</a:t>
            </a:r>
            <a:endParaRPr lang="en-US">
              <a:ea typeface="Calibri" panose="020F0502020204030204"/>
              <a:cs typeface="Calibri" panose="020F0502020204030204"/>
            </a:endParaRPr>
          </a:p>
          <a:p>
            <a:pPr algn="just" defTabSz="914400">
              <a:spcBef>
                <a:spcPct val="0"/>
              </a:spcBef>
              <a:spcAft>
                <a:spcPct val="0"/>
              </a:spcAft>
            </a:pPr>
            <a:r>
              <a:rPr lang="en-GB" sz="1200" dirty="0">
                <a:solidFill>
                  <a:srgbClr val="000000"/>
                </a:solidFill>
                <a:latin typeface="Calibri"/>
                <a:ea typeface="Calibri"/>
                <a:cs typeface="Calibri"/>
              </a:rPr>
              <a:t>This term the children will continue reading 'Journey to the River Sea' by Eva Ibbotson. This is an adventure story following Maia, an orphan girl, who travels to South America to live with relatives. Much of the story is set in The Amazon Rainforest, which will link very </a:t>
            </a:r>
            <a:endParaRPr lang="en-US" sz="1200" dirty="0">
              <a:solidFill>
                <a:srgbClr val="000000"/>
              </a:solidFill>
              <a:latin typeface="Calibri"/>
              <a:ea typeface="Calibri"/>
              <a:cs typeface="Calibri"/>
            </a:endParaRPr>
          </a:p>
          <a:p>
            <a:pPr algn="just" defTabSz="914400">
              <a:spcBef>
                <a:spcPct val="0"/>
              </a:spcBef>
              <a:spcAft>
                <a:spcPct val="0"/>
              </a:spcAft>
            </a:pPr>
            <a:r>
              <a:rPr lang="en-GB" sz="1200" dirty="0">
                <a:solidFill>
                  <a:srgbClr val="000000"/>
                </a:solidFill>
                <a:latin typeface="Calibri"/>
                <a:ea typeface="Calibri"/>
                <a:cs typeface="Calibri"/>
              </a:rPr>
              <a:t>well with the geography unit for</a:t>
            </a:r>
          </a:p>
          <a:p>
            <a:pPr algn="just" defTabSz="914400">
              <a:spcBef>
                <a:spcPct val="0"/>
              </a:spcBef>
              <a:spcAft>
                <a:spcPct val="0"/>
              </a:spcAft>
            </a:pPr>
            <a:r>
              <a:rPr lang="en-GB" sz="1200" dirty="0">
                <a:solidFill>
                  <a:srgbClr val="000000"/>
                </a:solidFill>
                <a:latin typeface="Calibri"/>
                <a:ea typeface="Calibri"/>
                <a:cs typeface="Calibri"/>
              </a:rPr>
              <a:t>this term.  The children will</a:t>
            </a:r>
            <a:endParaRPr lang="en-US" sz="1200" dirty="0">
              <a:solidFill>
                <a:srgbClr val="000000"/>
              </a:solidFill>
              <a:latin typeface="Calibri"/>
              <a:ea typeface="Calibri"/>
              <a:cs typeface="Calibri"/>
            </a:endParaRPr>
          </a:p>
          <a:p>
            <a:pPr algn="just" defTabSz="914400">
              <a:spcBef>
                <a:spcPct val="0"/>
              </a:spcBef>
              <a:spcAft>
                <a:spcPct val="0"/>
              </a:spcAft>
            </a:pPr>
            <a:r>
              <a:rPr lang="en-GB" sz="1200" dirty="0">
                <a:solidFill>
                  <a:srgbClr val="000000"/>
                </a:solidFill>
                <a:latin typeface="Calibri"/>
                <a:ea typeface="Calibri"/>
                <a:cs typeface="Calibri"/>
              </a:rPr>
              <a:t>continue to develop their </a:t>
            </a:r>
            <a:endParaRPr lang="en-US" sz="1200" dirty="0">
              <a:solidFill>
                <a:srgbClr val="000000"/>
              </a:solidFill>
              <a:latin typeface="Calibri"/>
              <a:ea typeface="Calibri"/>
              <a:cs typeface="Calibri"/>
            </a:endParaRPr>
          </a:p>
          <a:p>
            <a:pPr algn="just" defTabSz="914400">
              <a:spcBef>
                <a:spcPct val="0"/>
              </a:spcBef>
              <a:spcAft>
                <a:spcPct val="0"/>
              </a:spcAft>
            </a:pPr>
            <a:r>
              <a:rPr lang="en-GB" sz="1200" dirty="0">
                <a:solidFill>
                  <a:srgbClr val="000000"/>
                </a:solidFill>
                <a:latin typeface="Calibri"/>
                <a:ea typeface="Calibri"/>
                <a:cs typeface="Calibri"/>
              </a:rPr>
              <a:t>comprehension skills through </a:t>
            </a:r>
            <a:endParaRPr lang="en-US" sz="1200" dirty="0">
              <a:solidFill>
                <a:srgbClr val="000000"/>
              </a:solidFill>
              <a:latin typeface="Calibri"/>
              <a:ea typeface="Calibri"/>
              <a:cs typeface="Calibri"/>
            </a:endParaRPr>
          </a:p>
          <a:p>
            <a:pPr algn="just" defTabSz="914400">
              <a:spcBef>
                <a:spcPct val="0"/>
              </a:spcBef>
              <a:spcAft>
                <a:spcPct val="0"/>
              </a:spcAft>
            </a:pPr>
            <a:r>
              <a:rPr lang="en-GB" sz="1200" dirty="0">
                <a:solidFill>
                  <a:srgbClr val="000000"/>
                </a:solidFill>
                <a:latin typeface="Calibri"/>
                <a:ea typeface="Calibri"/>
                <a:cs typeface="Calibri"/>
              </a:rPr>
              <a:t>careful analysis of the text and </a:t>
            </a:r>
            <a:endParaRPr lang="en-US" sz="1200" dirty="0">
              <a:solidFill>
                <a:srgbClr val="000000"/>
              </a:solidFill>
              <a:latin typeface="Calibri"/>
              <a:ea typeface="Calibri"/>
              <a:cs typeface="Calibri"/>
            </a:endParaRPr>
          </a:p>
          <a:p>
            <a:pPr algn="just" defTabSz="914400">
              <a:spcBef>
                <a:spcPct val="0"/>
              </a:spcBef>
              <a:spcAft>
                <a:spcPct val="0"/>
              </a:spcAft>
            </a:pPr>
            <a:r>
              <a:rPr lang="en-GB" sz="1200" dirty="0">
                <a:solidFill>
                  <a:srgbClr val="000000"/>
                </a:solidFill>
                <a:latin typeface="Calibri"/>
                <a:ea typeface="Calibri"/>
                <a:cs typeface="Calibri"/>
              </a:rPr>
              <a:t>related vocabulary.</a:t>
            </a:r>
            <a:endParaRPr lang="en-GB">
              <a:latin typeface="Calibri"/>
              <a:ea typeface="Calibri"/>
              <a:cs typeface="Calibri"/>
            </a:endParaRPr>
          </a:p>
        </p:txBody>
      </p:sp>
      <p:sp>
        <p:nvSpPr>
          <p:cNvPr id="9" name="Text Box 6"/>
          <p:cNvSpPr txBox="1">
            <a:spLocks noChangeArrowheads="1"/>
          </p:cNvSpPr>
          <p:nvPr/>
        </p:nvSpPr>
        <p:spPr bwMode="auto">
          <a:xfrm>
            <a:off x="331305" y="7046434"/>
            <a:ext cx="3087756" cy="2564773"/>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sng" strike="noStrike" cap="none" normalizeH="0" baseline="0" dirty="0">
                <a:ln>
                  <a:noFill/>
                </a:ln>
                <a:solidFill>
                  <a:srgbClr val="000000"/>
                </a:solidFill>
                <a:effectLst/>
                <a:latin typeface="Calibri"/>
                <a:cs typeface="Calibri"/>
              </a:rPr>
              <a:t>Writing</a:t>
            </a:r>
            <a:endParaRPr lang="en-US">
              <a:ea typeface="Calibri" panose="020F0502020204030204"/>
              <a:cs typeface="Calibri" panose="020F0502020204030204"/>
            </a:endParaRPr>
          </a:p>
          <a:p>
            <a:pPr algn="just" defTabSz="914400">
              <a:spcBef>
                <a:spcPct val="0"/>
              </a:spcBef>
              <a:spcAft>
                <a:spcPct val="0"/>
              </a:spcAft>
            </a:pPr>
            <a:r>
              <a:rPr lang="en-US" altLang="en-US" sz="1200" dirty="0">
                <a:latin typeface="Calibri"/>
                <a:ea typeface="Calibri"/>
                <a:cs typeface="Arial"/>
              </a:rPr>
              <a:t>In their language lessons, the children will be increasing their confidence in the use of direct speech. They will then be moving on to look at </a:t>
            </a:r>
            <a:r>
              <a:rPr lang="en-US" altLang="en-US" sz="1200" err="1">
                <a:latin typeface="Calibri"/>
                <a:ea typeface="Calibri"/>
                <a:cs typeface="Arial"/>
              </a:rPr>
              <a:t>co-ordinating</a:t>
            </a:r>
            <a:r>
              <a:rPr lang="en-US" altLang="en-US" sz="1200" dirty="0">
                <a:latin typeface="Calibri"/>
                <a:ea typeface="Calibri"/>
                <a:cs typeface="Arial"/>
              </a:rPr>
              <a:t> conjunctions.</a:t>
            </a:r>
          </a:p>
          <a:p>
            <a:pPr algn="just" defTabSz="914400">
              <a:spcBef>
                <a:spcPct val="0"/>
              </a:spcBef>
              <a:spcAft>
                <a:spcPct val="0"/>
              </a:spcAft>
            </a:pPr>
            <a:r>
              <a:rPr lang="en-US" altLang="en-US" sz="1200" dirty="0">
                <a:latin typeface="Calibri"/>
                <a:ea typeface="Calibri"/>
                <a:cs typeface="Arial"/>
              </a:rPr>
              <a:t>During their composition lessons, the children will be learning about the features</a:t>
            </a:r>
          </a:p>
          <a:p>
            <a:pPr algn="just" defTabSz="914400">
              <a:spcBef>
                <a:spcPct val="0"/>
              </a:spcBef>
              <a:spcAft>
                <a:spcPct val="0"/>
              </a:spcAft>
            </a:pPr>
            <a:r>
              <a:rPr lang="en-US" altLang="en-US" sz="1200" dirty="0">
                <a:latin typeface="Calibri"/>
                <a:ea typeface="Calibri"/>
                <a:cs typeface="Arial"/>
              </a:rPr>
              <a:t>of newspapers. This will begin by </a:t>
            </a:r>
            <a:endParaRPr lang="en-US" dirty="0">
              <a:latin typeface="Calibri"/>
              <a:ea typeface="Calibri"/>
              <a:cs typeface="Calibri" panose="020F0502020204030204"/>
            </a:endParaRPr>
          </a:p>
          <a:p>
            <a:pPr algn="just" defTabSz="914400">
              <a:spcBef>
                <a:spcPct val="0"/>
              </a:spcBef>
              <a:spcAft>
                <a:spcPct val="0"/>
              </a:spcAft>
            </a:pPr>
            <a:r>
              <a:rPr lang="en-US" altLang="en-US" sz="1200" dirty="0">
                <a:latin typeface="Calibri"/>
                <a:ea typeface="Calibri"/>
                <a:cs typeface="Arial"/>
              </a:rPr>
              <a:t>learning a recount of a scarab </a:t>
            </a:r>
            <a:endParaRPr lang="en-US">
              <a:latin typeface="Calibri"/>
              <a:ea typeface="Calibri"/>
              <a:cs typeface="Calibri"/>
            </a:endParaRPr>
          </a:p>
          <a:p>
            <a:pPr algn="just" defTabSz="914400">
              <a:spcBef>
                <a:spcPct val="0"/>
              </a:spcBef>
              <a:spcAft>
                <a:spcPct val="0"/>
              </a:spcAft>
            </a:pPr>
            <a:r>
              <a:rPr lang="en-US" altLang="en-US" sz="1200" dirty="0">
                <a:latin typeface="Calibri"/>
                <a:ea typeface="Calibri"/>
                <a:cs typeface="Arial"/>
              </a:rPr>
              <a:t>beetle invasion at school before </a:t>
            </a:r>
            <a:endParaRPr lang="en-US">
              <a:latin typeface="Calibri"/>
              <a:ea typeface="Calibri"/>
              <a:cs typeface="Calibri"/>
            </a:endParaRPr>
          </a:p>
          <a:p>
            <a:pPr algn="just" defTabSz="914400">
              <a:spcBef>
                <a:spcPct val="0"/>
              </a:spcBef>
              <a:spcAft>
                <a:spcPct val="0"/>
              </a:spcAft>
            </a:pPr>
            <a:r>
              <a:rPr lang="en-US" altLang="en-US" sz="1200" dirty="0">
                <a:latin typeface="Calibri"/>
                <a:ea typeface="Calibri"/>
                <a:cs typeface="Arial"/>
              </a:rPr>
              <a:t>writing their own newspaper </a:t>
            </a:r>
            <a:endParaRPr lang="en-US">
              <a:latin typeface="Calibri"/>
              <a:ea typeface="Calibri"/>
              <a:cs typeface="Calibri"/>
            </a:endParaRPr>
          </a:p>
          <a:p>
            <a:pPr algn="just" defTabSz="914400">
              <a:spcBef>
                <a:spcPct val="0"/>
              </a:spcBef>
              <a:spcAft>
                <a:spcPct val="0"/>
              </a:spcAft>
            </a:pPr>
            <a:r>
              <a:rPr lang="en-US" altLang="en-US" sz="1200" dirty="0">
                <a:latin typeface="Calibri"/>
                <a:ea typeface="Calibri"/>
                <a:cs typeface="Arial"/>
              </a:rPr>
              <a:t>recount.</a:t>
            </a:r>
            <a:endParaRPr lang="en-US" dirty="0">
              <a:ea typeface="Calibri"/>
              <a:cs typeface="Calibri"/>
            </a:endParaRPr>
          </a:p>
          <a:p>
            <a:pPr algn="just" defTabSz="914400">
              <a:spcBef>
                <a:spcPct val="0"/>
              </a:spcBef>
              <a:spcAft>
                <a:spcPct val="0"/>
              </a:spcAft>
            </a:pPr>
            <a:endParaRPr lang="en-US" altLang="en-US" sz="1200" dirty="0">
              <a:latin typeface="Calibri"/>
              <a:ea typeface="Calibri"/>
              <a:cs typeface="Arial"/>
            </a:endParaRPr>
          </a:p>
        </p:txBody>
      </p:sp>
      <p:sp>
        <p:nvSpPr>
          <p:cNvPr id="10" name="Text Box 7"/>
          <p:cNvSpPr txBox="1">
            <a:spLocks noChangeArrowheads="1"/>
          </p:cNvSpPr>
          <p:nvPr/>
        </p:nvSpPr>
        <p:spPr bwMode="auto">
          <a:xfrm>
            <a:off x="3629508" y="7046434"/>
            <a:ext cx="2948680" cy="2564774"/>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GB" altLang="en-US" sz="1600" b="1" u="sng" dirty="0">
                <a:solidFill>
                  <a:srgbClr val="000000"/>
                </a:solidFill>
                <a:latin typeface="Calibri"/>
                <a:cs typeface="Calibri"/>
              </a:rPr>
              <a:t>Maths</a:t>
            </a:r>
          </a:p>
          <a:p>
            <a:pPr algn="just" defTabSz="914400">
              <a:spcBef>
                <a:spcPct val="0"/>
              </a:spcBef>
              <a:spcAft>
                <a:spcPct val="0"/>
              </a:spcAft>
            </a:pPr>
            <a:r>
              <a:rPr lang="en-GB" altLang="en-US" sz="1200" dirty="0">
                <a:ea typeface="Calibri"/>
                <a:cs typeface="Calibri"/>
              </a:rPr>
              <a:t>The children will be learning to complete long multiplication calculations up to 4-digit numbers by 2-digit numbers, short division calculation with 4-digit numbers, dividing with remainders and solving multiplication and division problems.  The children will then move on to a new fraction unit where they will learn how to multiply fractions by an integer and calculate fractions of an amount.</a:t>
            </a:r>
          </a:p>
        </p:txBody>
      </p:sp>
      <p:sp>
        <p:nvSpPr>
          <p:cNvPr id="11" name="Text Box 8"/>
          <p:cNvSpPr txBox="1">
            <a:spLocks noChangeArrowheads="1"/>
          </p:cNvSpPr>
          <p:nvPr/>
        </p:nvSpPr>
        <p:spPr bwMode="auto">
          <a:xfrm>
            <a:off x="3629508" y="1953177"/>
            <a:ext cx="2948680" cy="4926088"/>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ct val="0"/>
              </a:spcAft>
            </a:pPr>
            <a:r>
              <a:rPr lang="en-GB" altLang="en-US" sz="1600" b="1" u="sng" dirty="0">
                <a:solidFill>
                  <a:srgbClr val="000000"/>
                </a:solidFill>
                <a:latin typeface="Calibri" panose="020F0502020204030204" pitchFamily="34" charset="0"/>
              </a:rPr>
              <a:t>Notices and reminders</a:t>
            </a:r>
          </a:p>
          <a:p>
            <a:pPr lvl="0" algn="just" defTabSz="914400" eaLnBrk="0" fontAlgn="base" hangingPunct="0">
              <a:spcBef>
                <a:spcPct val="0"/>
              </a:spcBef>
              <a:spcAft>
                <a:spcPct val="0"/>
              </a:spcAft>
            </a:pPr>
            <a:r>
              <a:rPr lang="en-US" altLang="en-US" sz="1600" b="1" dirty="0">
                <a:solidFill>
                  <a:srgbClr val="000000"/>
                </a:solidFill>
                <a:latin typeface="Calibri" panose="020F0502020204030204" pitchFamily="34" charset="0"/>
              </a:rPr>
              <a:t>Reading diaries – </a:t>
            </a:r>
            <a:r>
              <a:rPr lang="en-US" altLang="en-US" sz="1600" dirty="0">
                <a:solidFill>
                  <a:srgbClr val="000000"/>
                </a:solidFill>
                <a:latin typeface="Calibri" panose="020F0502020204030204" pitchFamily="34" charset="0"/>
              </a:rPr>
              <a:t>will be checked each week.</a:t>
            </a:r>
          </a:p>
          <a:p>
            <a:pPr lvl="0" algn="just" defTabSz="914400" eaLnBrk="0" fontAlgn="base" hangingPunct="0">
              <a:spcBef>
                <a:spcPct val="0"/>
              </a:spcBef>
              <a:spcAft>
                <a:spcPct val="0"/>
              </a:spcAft>
            </a:pPr>
            <a:endParaRPr lang="en-US" altLang="en-US" sz="1600" b="1" dirty="0">
              <a:solidFill>
                <a:srgbClr val="000000"/>
              </a:solidFill>
              <a:latin typeface="Calibri" panose="020F0502020204030204" pitchFamily="34" charset="0"/>
            </a:endParaRPr>
          </a:p>
          <a:p>
            <a:pPr lvl="0" algn="just" defTabSz="914400" eaLnBrk="0" fontAlgn="base" hangingPunct="0">
              <a:spcBef>
                <a:spcPct val="0"/>
              </a:spcBef>
              <a:spcAft>
                <a:spcPct val="0"/>
              </a:spcAft>
            </a:pPr>
            <a:r>
              <a:rPr lang="en-US" altLang="en-US" sz="1600" b="1" dirty="0">
                <a:solidFill>
                  <a:srgbClr val="000000"/>
                </a:solidFill>
                <a:latin typeface="Calibri" panose="020F0502020204030204" pitchFamily="34" charset="0"/>
              </a:rPr>
              <a:t>Homework - </a:t>
            </a:r>
            <a:r>
              <a:rPr lang="en-US" altLang="en-US" sz="1600" dirty="0">
                <a:solidFill>
                  <a:srgbClr val="000000"/>
                </a:solidFill>
                <a:latin typeface="Calibri" panose="020F0502020204030204" pitchFamily="34" charset="0"/>
              </a:rPr>
              <a:t>sent out on Thursday for BG and Friday for DA, returned by the following Thursday/  Friday.</a:t>
            </a:r>
          </a:p>
          <a:p>
            <a:pPr lvl="0" algn="just" defTabSz="914400" eaLnBrk="0" fontAlgn="base" hangingPunct="0">
              <a:spcBef>
                <a:spcPct val="0"/>
              </a:spcBef>
              <a:spcAft>
                <a:spcPct val="0"/>
              </a:spcAft>
            </a:pPr>
            <a:endParaRPr lang="en-US" altLang="en-US" sz="1600" dirty="0">
              <a:solidFill>
                <a:srgbClr val="000000"/>
              </a:solidFill>
              <a:latin typeface="Calibri" panose="020F0502020204030204" pitchFamily="34" charset="0"/>
            </a:endParaRPr>
          </a:p>
          <a:p>
            <a:pPr lvl="0" algn="just" defTabSz="914400" eaLnBrk="0" fontAlgn="base" hangingPunct="0">
              <a:spcBef>
                <a:spcPct val="0"/>
              </a:spcBef>
              <a:spcAft>
                <a:spcPct val="0"/>
              </a:spcAft>
            </a:pPr>
            <a:r>
              <a:rPr lang="en-US" altLang="en-US" sz="1600" b="1" dirty="0">
                <a:solidFill>
                  <a:srgbClr val="000000"/>
                </a:solidFill>
                <a:latin typeface="Calibri" panose="020F0502020204030204" pitchFamily="34" charset="0"/>
              </a:rPr>
              <a:t>PE</a:t>
            </a:r>
            <a:r>
              <a:rPr lang="en-US" altLang="en-US" sz="1600" dirty="0">
                <a:solidFill>
                  <a:srgbClr val="000000"/>
                </a:solidFill>
                <a:latin typeface="Calibri" panose="020F0502020204030204" pitchFamily="34" charset="0"/>
              </a:rPr>
              <a:t> – Thursday. Please ensure the children are in correct kit with sensible trainers.</a:t>
            </a:r>
          </a:p>
          <a:p>
            <a:pPr lvl="0" algn="just" defTabSz="914400" eaLnBrk="0" fontAlgn="base" hangingPunct="0">
              <a:spcBef>
                <a:spcPct val="0"/>
              </a:spcBef>
              <a:spcAft>
                <a:spcPct val="0"/>
              </a:spcAft>
            </a:pPr>
            <a:endParaRPr lang="en-US" altLang="en-US" sz="1600" dirty="0">
              <a:solidFill>
                <a:srgbClr val="000000"/>
              </a:solidFill>
              <a:latin typeface="Calibri" panose="020F0502020204030204" pitchFamily="34" charset="0"/>
            </a:endParaRPr>
          </a:p>
          <a:p>
            <a:pPr lvl="0" defTabSz="914400" eaLnBrk="0" fontAlgn="base" hangingPunct="0">
              <a:spcBef>
                <a:spcPct val="0"/>
              </a:spcBef>
              <a:spcAft>
                <a:spcPct val="0"/>
              </a:spcAft>
            </a:pPr>
            <a:r>
              <a:rPr lang="en-GB" altLang="en-US" sz="1600" b="1" dirty="0">
                <a:solidFill>
                  <a:srgbClr val="000000"/>
                </a:solidFill>
                <a:latin typeface="Calibri" panose="020F0502020204030204" pitchFamily="34" charset="0"/>
              </a:rPr>
              <a:t>Classroom Equipment </a:t>
            </a:r>
            <a:r>
              <a:rPr lang="en-GB" altLang="en-US" sz="1600" dirty="0">
                <a:solidFill>
                  <a:srgbClr val="000000"/>
                </a:solidFill>
                <a:latin typeface="Calibri" panose="020F0502020204030204" pitchFamily="34" charset="0"/>
              </a:rPr>
              <a:t>– a handwriting pen, pencils, ruler, rubber, green pen, glue stick, a small set of colouring pencils all in a clear pencil case.  A lidded drink bottle.</a:t>
            </a:r>
          </a:p>
          <a:p>
            <a:pPr lvl="0" algn="ctr" defTabSz="914400" eaLnBrk="0" fontAlgn="base" hangingPunct="0">
              <a:spcBef>
                <a:spcPct val="0"/>
              </a:spcBef>
              <a:spcAft>
                <a:spcPct val="0"/>
              </a:spcAft>
            </a:pPr>
            <a:r>
              <a:rPr lang="en-GB" altLang="en-US" sz="1600" b="1" dirty="0">
                <a:solidFill>
                  <a:srgbClr val="000000"/>
                </a:solidFill>
                <a:latin typeface="Calibri" panose="020F0502020204030204" pitchFamily="34" charset="0"/>
              </a:rPr>
              <a:t>PLEASE ENSURE ALL SCHOOL ITEMS ARE NAMED</a:t>
            </a:r>
            <a:endParaRPr lang="en-GB" altLang="en-US" sz="1600" b="1" u="sng" dirty="0">
              <a:solidFill>
                <a:srgbClr val="000000"/>
              </a:solidFill>
              <a:latin typeface="Calibri" panose="020F050202020403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GB" altLang="en-US" sz="1600" b="1" i="0" u="sng" strike="noStrike" cap="none" normalizeH="0" baseline="0" dirty="0">
              <a:ln>
                <a:noFill/>
              </a:ln>
              <a:solidFill>
                <a:srgbClr val="FF0000"/>
              </a:solidFill>
              <a:effectLst/>
              <a:latin typeface="Calibri" panose="020F0502020204030204" pitchFamily="34" charset="0"/>
            </a:endParaRPr>
          </a:p>
          <a:p>
            <a:pPr marL="0" marR="0" lvl="0" indent="0" algn="r" defTabSz="914400" eaLnBrk="0" fontAlgn="base" hangingPunct="0">
              <a:lnSpc>
                <a:spcPct val="100000"/>
              </a:lnSpc>
              <a:spcBef>
                <a:spcPct val="0"/>
              </a:spcBef>
              <a:spcAft>
                <a:spcPct val="0"/>
              </a:spcAft>
              <a:buClrTx/>
              <a:buSzTx/>
              <a:buFontTx/>
              <a:buNone/>
              <a:tabLst/>
            </a:pPr>
            <a:endParaRPr lang="en-GB" altLang="en-US" sz="1100" i="1" strike="noStrike" cap="none" normalizeH="0" baseline="0" dirty="0">
              <a:ln>
                <a:noFill/>
              </a:ln>
              <a:solidFill>
                <a:srgbClr val="FF0000"/>
              </a:solidFill>
              <a:effectLst/>
              <a:latin typeface="Calibri" panose="020F0502020204030204" pitchFamily="34" charset="0"/>
              <a:cs typeface="Calibri" panose="020F0502020204030204" pitchFamily="34" charset="0"/>
            </a:endParaRPr>
          </a:p>
          <a:p>
            <a:pPr marL="228600" marR="0" lvl="0" indent="-228600" algn="r" defTabSz="914400" rtl="0" eaLnBrk="0" fontAlgn="base" latinLnBrk="0" hangingPunct="0">
              <a:lnSpc>
                <a:spcPct val="100000"/>
              </a:lnSpc>
              <a:spcBef>
                <a:spcPct val="0"/>
              </a:spcBef>
              <a:spcAft>
                <a:spcPct val="0"/>
              </a:spcAft>
              <a:buClrTx/>
              <a:buSzTx/>
              <a:buAutoNum type="arabicPeriod"/>
              <a:tabLst/>
            </a:pPr>
            <a:endParaRPr lang="en-GB" altLang="en-US" sz="1100" b="0" i="1" u="none" strike="noStrike" cap="none" normalizeH="0" baseline="0" dirty="0">
              <a:ln>
                <a:noFill/>
              </a:ln>
              <a:solidFill>
                <a:srgbClr val="FF0000"/>
              </a:solidFill>
              <a:effectLst/>
              <a:latin typeface="Calibri" panose="020F0502020204030204" pitchFamily="34" charset="0"/>
              <a:cs typeface="Calibri" panose="020F0502020204030204" pitchFamily="34" charset="0"/>
            </a:endParaRPr>
          </a:p>
          <a:p>
            <a:pPr marR="0" lvl="0" algn="r" defTabSz="914400" rtl="0" eaLnBrk="0" fontAlgn="base" latinLnBrk="0" hangingPunct="0">
              <a:lnSpc>
                <a:spcPct val="100000"/>
              </a:lnSpc>
              <a:spcBef>
                <a:spcPct val="0"/>
              </a:spcBef>
              <a:spcAft>
                <a:spcPct val="0"/>
              </a:spcAft>
              <a:buClrTx/>
              <a:buSzTx/>
              <a:tabLst/>
            </a:pPr>
            <a:endParaRPr lang="en-GB" altLang="en-US" sz="1100" b="0" i="1" u="none" strike="noStrike" cap="none" normalizeH="0" baseline="0" dirty="0">
              <a:ln>
                <a:noFill/>
              </a:ln>
              <a:solidFill>
                <a:srgbClr val="FF0000"/>
              </a:solidFill>
              <a:effectLst/>
              <a:latin typeface="Calibri" panose="020F0502020204030204" pitchFamily="34" charset="0"/>
              <a:cs typeface="Calibri" panose="020F050202020403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lang="en-US" altLang="en-US" b="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p:txBody>
      </p:sp>
      <p:pic>
        <p:nvPicPr>
          <p:cNvPr id="1028" name="Picture 4" descr="Home">
            <a:extLst>
              <a:ext uri="{FF2B5EF4-FFF2-40B4-BE49-F238E27FC236}">
                <a16:creationId xmlns:a16="http://schemas.microsoft.com/office/drawing/2014/main" id="{F616EA83-3BE1-404A-9046-B53CDA07DA2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63521" y="294791"/>
            <a:ext cx="863173" cy="775057"/>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a:extLst>
              <a:ext uri="{FF2B5EF4-FFF2-40B4-BE49-F238E27FC236}">
                <a16:creationId xmlns:a16="http://schemas.microsoft.com/office/drawing/2014/main" id="{5DC19B84-92AB-CF4B-9171-5A45D6ED131A}"/>
              </a:ext>
            </a:extLst>
          </p:cNvPr>
          <p:cNvPicPr>
            <a:picLocks noChangeAspect="1"/>
          </p:cNvPicPr>
          <p:nvPr/>
        </p:nvPicPr>
        <p:blipFill>
          <a:blip r:embed="rId3"/>
          <a:stretch>
            <a:fillRect/>
          </a:stretch>
        </p:blipFill>
        <p:spPr>
          <a:xfrm>
            <a:off x="4380514" y="9210938"/>
            <a:ext cx="980538" cy="397499"/>
          </a:xfrm>
          <a:prstGeom prst="rect">
            <a:avLst/>
          </a:prstGeom>
        </p:spPr>
      </p:pic>
      <p:pic>
        <p:nvPicPr>
          <p:cNvPr id="3" name="Picture 2" descr="A math equation with numbers&#10;&#10;Description automatically generated">
            <a:extLst>
              <a:ext uri="{FF2B5EF4-FFF2-40B4-BE49-F238E27FC236}">
                <a16:creationId xmlns:a16="http://schemas.microsoft.com/office/drawing/2014/main" id="{DB7C91A6-A795-72BC-83C7-50B15A30A3A3}"/>
              </a:ext>
            </a:extLst>
          </p:cNvPr>
          <p:cNvPicPr>
            <a:picLocks noChangeAspect="1"/>
          </p:cNvPicPr>
          <p:nvPr/>
        </p:nvPicPr>
        <p:blipFill>
          <a:blip r:embed="rId4"/>
          <a:stretch>
            <a:fillRect/>
          </a:stretch>
        </p:blipFill>
        <p:spPr>
          <a:xfrm>
            <a:off x="5959395" y="8990518"/>
            <a:ext cx="574069" cy="615502"/>
          </a:xfrm>
          <a:prstGeom prst="rect">
            <a:avLst/>
          </a:prstGeom>
        </p:spPr>
      </p:pic>
      <p:pic>
        <p:nvPicPr>
          <p:cNvPr id="4" name="Picture 3" descr="A book cover with a blue butterfly and birds&#10;&#10;Description automatically generated">
            <a:extLst>
              <a:ext uri="{FF2B5EF4-FFF2-40B4-BE49-F238E27FC236}">
                <a16:creationId xmlns:a16="http://schemas.microsoft.com/office/drawing/2014/main" id="{CCC4234C-594C-A88A-0B02-99A0FB9B46BF}"/>
              </a:ext>
            </a:extLst>
          </p:cNvPr>
          <p:cNvPicPr>
            <a:picLocks noChangeAspect="1"/>
          </p:cNvPicPr>
          <p:nvPr/>
        </p:nvPicPr>
        <p:blipFill>
          <a:blip r:embed="rId5"/>
          <a:stretch>
            <a:fillRect/>
          </a:stretch>
        </p:blipFill>
        <p:spPr>
          <a:xfrm>
            <a:off x="2399800" y="5635735"/>
            <a:ext cx="857849" cy="1209675"/>
          </a:xfrm>
          <a:prstGeom prst="rect">
            <a:avLst/>
          </a:prstGeom>
        </p:spPr>
      </p:pic>
      <p:pic>
        <p:nvPicPr>
          <p:cNvPr id="5" name="Picture 4" descr="The Diamond Theft – newspaper report ...">
            <a:extLst>
              <a:ext uri="{FF2B5EF4-FFF2-40B4-BE49-F238E27FC236}">
                <a16:creationId xmlns:a16="http://schemas.microsoft.com/office/drawing/2014/main" id="{6B050AE3-7BED-BD4D-F657-1BC5F58E2C2F}"/>
              </a:ext>
            </a:extLst>
          </p:cNvPr>
          <p:cNvPicPr>
            <a:picLocks noChangeAspect="1"/>
          </p:cNvPicPr>
          <p:nvPr/>
        </p:nvPicPr>
        <p:blipFill>
          <a:blip r:embed="rId6"/>
          <a:stretch>
            <a:fillRect/>
          </a:stretch>
        </p:blipFill>
        <p:spPr>
          <a:xfrm>
            <a:off x="2572220" y="8333286"/>
            <a:ext cx="866303" cy="1214069"/>
          </a:xfrm>
          <a:prstGeom prst="rect">
            <a:avLst/>
          </a:prstGeom>
        </p:spPr>
      </p:pic>
      <p:pic>
        <p:nvPicPr>
          <p:cNvPr id="14" name="Picture 4" descr="Image preview">
            <a:extLst>
              <a:ext uri="{FF2B5EF4-FFF2-40B4-BE49-F238E27FC236}">
                <a16:creationId xmlns:a16="http://schemas.microsoft.com/office/drawing/2014/main" id="{26741E47-68F0-44AB-98CB-5CB5A8162FC0}"/>
              </a:ext>
            </a:extLst>
          </p:cNvPr>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1305" y="228391"/>
            <a:ext cx="1441471" cy="6219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6222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325645" y="225628"/>
            <a:ext cx="3080163" cy="2132119"/>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sng" strike="noStrike" cap="none" normalizeH="0" baseline="0" dirty="0">
                <a:ln>
                  <a:noFill/>
                </a:ln>
                <a:solidFill>
                  <a:srgbClr val="000000"/>
                </a:solidFill>
                <a:effectLst/>
                <a:latin typeface="Calibri"/>
                <a:cs typeface="Calibri"/>
              </a:rPr>
              <a:t>Science</a:t>
            </a:r>
            <a:endParaRPr lang="en-US"/>
          </a:p>
          <a:p>
            <a:pPr algn="just" defTabSz="914400">
              <a:spcBef>
                <a:spcPct val="0"/>
              </a:spcBef>
              <a:spcAft>
                <a:spcPct val="0"/>
              </a:spcAft>
            </a:pPr>
            <a:r>
              <a:rPr lang="en-GB" altLang="en-US" sz="1200" dirty="0">
                <a:solidFill>
                  <a:srgbClr val="000000"/>
                </a:solidFill>
                <a:latin typeface="Calibri"/>
                <a:ea typeface="Calibri"/>
                <a:cs typeface="Calibri"/>
              </a:rPr>
              <a:t>In science the children are continuing learning about changes of materials. They will be planning a fair test to determine how the temperature of water affects</a:t>
            </a:r>
          </a:p>
          <a:p>
            <a:pPr algn="just" defTabSz="914400">
              <a:spcBef>
                <a:spcPct val="0"/>
              </a:spcBef>
              <a:spcAft>
                <a:spcPct val="0"/>
              </a:spcAft>
            </a:pPr>
            <a:r>
              <a:rPr lang="en-GB" altLang="en-US" sz="1200" dirty="0">
                <a:solidFill>
                  <a:srgbClr val="000000"/>
                </a:solidFill>
                <a:latin typeface="Calibri"/>
                <a:ea typeface="Calibri"/>
                <a:cs typeface="Calibri"/>
              </a:rPr>
              <a:t>the speed of sugar dissolving.</a:t>
            </a:r>
            <a:endParaRPr lang="en-GB" dirty="0">
              <a:solidFill>
                <a:srgbClr val="000000"/>
              </a:solidFill>
              <a:latin typeface="Calibri"/>
              <a:ea typeface="Calibri"/>
              <a:cs typeface="Calibri"/>
            </a:endParaRPr>
          </a:p>
          <a:p>
            <a:pPr algn="just" defTabSz="914400">
              <a:spcBef>
                <a:spcPct val="0"/>
              </a:spcBef>
              <a:spcAft>
                <a:spcPct val="0"/>
              </a:spcAft>
            </a:pPr>
            <a:endParaRPr lang="en-GB">
              <a:ea typeface="Calibri"/>
              <a:cs typeface="Calibri"/>
            </a:endParaRPr>
          </a:p>
          <a:p>
            <a:pPr algn="just" defTabSz="914400">
              <a:spcBef>
                <a:spcPct val="0"/>
              </a:spcBef>
              <a:spcAft>
                <a:spcPct val="0"/>
              </a:spcAft>
            </a:pPr>
            <a:r>
              <a:rPr lang="en-GB" altLang="en-US" sz="1200" dirty="0">
                <a:solidFill>
                  <a:srgbClr val="000000"/>
                </a:solidFill>
                <a:latin typeface="Calibri"/>
                <a:ea typeface="Calibri"/>
                <a:cs typeface="Calibri"/>
              </a:rPr>
              <a:t>Nearer the end of term, the </a:t>
            </a:r>
          </a:p>
          <a:p>
            <a:pPr algn="just" defTabSz="914400">
              <a:spcBef>
                <a:spcPct val="0"/>
              </a:spcBef>
              <a:spcAft>
                <a:spcPct val="0"/>
              </a:spcAft>
            </a:pPr>
            <a:r>
              <a:rPr lang="en-GB" altLang="en-US" sz="1200" dirty="0">
                <a:solidFill>
                  <a:srgbClr val="000000"/>
                </a:solidFill>
                <a:latin typeface="Calibri"/>
                <a:ea typeface="Calibri"/>
                <a:cs typeface="Calibri"/>
              </a:rPr>
              <a:t>children will  begin their unit</a:t>
            </a:r>
            <a:endParaRPr lang="en-GB" dirty="0">
              <a:solidFill>
                <a:srgbClr val="000000"/>
              </a:solidFill>
              <a:latin typeface="Calibri"/>
              <a:ea typeface="Calibri"/>
              <a:cs typeface="Calibri"/>
            </a:endParaRPr>
          </a:p>
          <a:p>
            <a:pPr algn="just" defTabSz="914400">
              <a:spcBef>
                <a:spcPct val="0"/>
              </a:spcBef>
              <a:spcAft>
                <a:spcPct val="0"/>
              </a:spcAft>
            </a:pPr>
            <a:r>
              <a:rPr lang="en-GB" altLang="en-US" sz="1200" dirty="0">
                <a:solidFill>
                  <a:srgbClr val="000000"/>
                </a:solidFill>
                <a:latin typeface="Calibri"/>
                <a:ea typeface="Calibri"/>
                <a:cs typeface="Calibri"/>
              </a:rPr>
              <a:t>learning about Earth and space. </a:t>
            </a:r>
            <a:endParaRPr lang="en-GB" dirty="0">
              <a:ea typeface="Calibri"/>
              <a:cs typeface="Calibri"/>
            </a:endParaRPr>
          </a:p>
        </p:txBody>
      </p:sp>
      <p:sp>
        <p:nvSpPr>
          <p:cNvPr id="6" name="Text Box 4"/>
          <p:cNvSpPr txBox="1">
            <a:spLocks noChangeArrowheads="1"/>
          </p:cNvSpPr>
          <p:nvPr/>
        </p:nvSpPr>
        <p:spPr bwMode="auto">
          <a:xfrm>
            <a:off x="3556207" y="225628"/>
            <a:ext cx="2973111" cy="2132119"/>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sng" strike="noStrike" cap="none" normalizeH="0" baseline="0" dirty="0">
                <a:ln>
                  <a:noFill/>
                </a:ln>
                <a:solidFill>
                  <a:srgbClr val="000000"/>
                </a:solidFill>
                <a:effectLst/>
                <a:latin typeface="Calibri"/>
                <a:cs typeface="Calibri"/>
              </a:rPr>
              <a:t>Geography</a:t>
            </a:r>
            <a:endParaRPr lang="en-GB" altLang="en-US" sz="1600" b="1" i="0" u="sng" strike="noStrike" cap="none" normalizeH="0" baseline="0" dirty="0">
              <a:ln>
                <a:noFill/>
              </a:ln>
              <a:solidFill>
                <a:srgbClr val="000000"/>
              </a:solidFill>
              <a:effectLst/>
              <a:latin typeface="Calibri"/>
              <a:ea typeface="Calibri"/>
              <a:cs typeface="Calibri"/>
            </a:endParaRPr>
          </a:p>
          <a:p>
            <a:pPr algn="just" defTabSz="914400">
              <a:spcBef>
                <a:spcPct val="0"/>
              </a:spcBef>
              <a:spcAft>
                <a:spcPct val="0"/>
              </a:spcAft>
            </a:pPr>
            <a:r>
              <a:rPr lang="en-US" altLang="en-US" sz="1200" dirty="0">
                <a:latin typeface="Calibri"/>
                <a:ea typeface="Calibri"/>
                <a:cs typeface="Arial"/>
              </a:rPr>
              <a:t>In geography the children are learning about the effects of deforestation on the Amazon Rainforest. They will explore the differences between biomes before learning about the geography of South America. The children will focus their studies on</a:t>
            </a:r>
            <a:endParaRPr lang="en-US" altLang="en-US" sz="1200" dirty="0">
              <a:latin typeface="Calibri"/>
              <a:ea typeface="Calibri"/>
              <a:cs typeface="Arial" panose="020B0604020202020204" pitchFamily="34" charset="0"/>
            </a:endParaRPr>
          </a:p>
          <a:p>
            <a:pPr algn="just" defTabSz="914400">
              <a:spcBef>
                <a:spcPct val="0"/>
              </a:spcBef>
              <a:spcAft>
                <a:spcPct val="0"/>
              </a:spcAft>
            </a:pPr>
            <a:r>
              <a:rPr lang="en-US" altLang="en-US" sz="1200" dirty="0">
                <a:latin typeface="Calibri"/>
                <a:ea typeface="Calibri"/>
                <a:cs typeface="Arial"/>
              </a:rPr>
              <a:t>Brazil, learning about</a:t>
            </a:r>
            <a:endParaRPr lang="en-US" altLang="en-US" sz="1200" dirty="0">
              <a:latin typeface="Calibri"/>
              <a:ea typeface="Calibri"/>
              <a:cs typeface="Arial" panose="020B0604020202020204" pitchFamily="34" charset="0"/>
            </a:endParaRPr>
          </a:p>
          <a:p>
            <a:pPr algn="just" defTabSz="914400">
              <a:spcBef>
                <a:spcPct val="0"/>
              </a:spcBef>
              <a:spcAft>
                <a:spcPct val="0"/>
              </a:spcAft>
            </a:pPr>
            <a:r>
              <a:rPr lang="en-US" altLang="en-US" sz="1200" dirty="0">
                <a:latin typeface="Calibri"/>
                <a:ea typeface="Calibri"/>
                <a:cs typeface="Arial"/>
              </a:rPr>
              <a:t>both physical and</a:t>
            </a:r>
            <a:endParaRPr lang="en-US" altLang="en-US" sz="1200" dirty="0">
              <a:latin typeface="Calibri"/>
              <a:ea typeface="Calibri"/>
              <a:cs typeface="Arial" panose="020B0604020202020204" pitchFamily="34" charset="0"/>
            </a:endParaRPr>
          </a:p>
          <a:p>
            <a:pPr algn="just" defTabSz="914400">
              <a:spcBef>
                <a:spcPct val="0"/>
              </a:spcBef>
              <a:spcAft>
                <a:spcPct val="0"/>
              </a:spcAft>
            </a:pPr>
            <a:r>
              <a:rPr lang="en-US" altLang="en-US" sz="1200" dirty="0">
                <a:latin typeface="Calibri"/>
                <a:ea typeface="Calibri"/>
                <a:cs typeface="Arial"/>
              </a:rPr>
              <a:t>human geography. </a:t>
            </a:r>
            <a:endParaRPr lang="en-US" altLang="en-US" sz="1200" dirty="0">
              <a:latin typeface="Calibri"/>
              <a:ea typeface="Calibri"/>
              <a:cs typeface="Arial" panose="020B0604020202020204" pitchFamily="34" charset="0"/>
            </a:endParaRPr>
          </a:p>
          <a:p>
            <a:pPr algn="just" defTabSz="914400">
              <a:spcBef>
                <a:spcPct val="0"/>
              </a:spcBef>
              <a:spcAft>
                <a:spcPct val="0"/>
              </a:spcAft>
            </a:pPr>
            <a:endParaRPr lang="en-US" altLang="en-US" sz="1200" dirty="0">
              <a:latin typeface="Arial" panose="020B0604020202020204" pitchFamily="34" charset="0"/>
              <a:cs typeface="Arial" panose="020B0604020202020204" pitchFamily="34" charset="0"/>
            </a:endParaRPr>
          </a:p>
        </p:txBody>
      </p:sp>
      <p:sp>
        <p:nvSpPr>
          <p:cNvPr id="7" name="Text Box 5"/>
          <p:cNvSpPr txBox="1">
            <a:spLocks noChangeArrowheads="1"/>
          </p:cNvSpPr>
          <p:nvPr/>
        </p:nvSpPr>
        <p:spPr bwMode="auto">
          <a:xfrm>
            <a:off x="3556207" y="4900919"/>
            <a:ext cx="2973111" cy="2240756"/>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sng" strike="noStrike" cap="none" normalizeH="0" baseline="0" dirty="0">
                <a:ln>
                  <a:noFill/>
                </a:ln>
                <a:solidFill>
                  <a:srgbClr val="000000"/>
                </a:solidFill>
                <a:effectLst/>
                <a:latin typeface="Calibri"/>
                <a:cs typeface="Calibri"/>
              </a:rPr>
              <a:t>PSHE</a:t>
            </a:r>
            <a:endParaRPr lang="en-US" dirty="0">
              <a:cs typeface="Calibri" panose="020F0502020204030204"/>
            </a:endParaRPr>
          </a:p>
          <a:p>
            <a:pPr algn="just" defTabSz="914400">
              <a:spcBef>
                <a:spcPct val="0"/>
              </a:spcBef>
              <a:spcAft>
                <a:spcPct val="0"/>
              </a:spcAft>
            </a:pPr>
            <a:r>
              <a:rPr lang="en-GB" sz="1200">
                <a:latin typeface="Calibri"/>
                <a:ea typeface="Calibri"/>
                <a:cs typeface="Calibri"/>
              </a:rPr>
              <a:t>By examining the various ways we can communicate in the modern world, the children will be looking to become better communicators. They will be spending time learning how to communicate safely with others across various media. </a:t>
            </a:r>
            <a:endParaRPr lang="en-US">
              <a:ea typeface="Calibri" panose="020F0502020204030204"/>
              <a:cs typeface="Calibri" panose="020F0502020204030204"/>
            </a:endParaRPr>
          </a:p>
        </p:txBody>
      </p:sp>
      <p:sp>
        <p:nvSpPr>
          <p:cNvPr id="8" name="Text Box 6"/>
          <p:cNvSpPr txBox="1">
            <a:spLocks noChangeArrowheads="1"/>
          </p:cNvSpPr>
          <p:nvPr/>
        </p:nvSpPr>
        <p:spPr bwMode="auto">
          <a:xfrm>
            <a:off x="325645" y="7341703"/>
            <a:ext cx="3080163" cy="2291556"/>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600" b="1" u="sng" dirty="0">
                <a:solidFill>
                  <a:srgbClr val="000000"/>
                </a:solidFill>
                <a:latin typeface="Calibri"/>
                <a:cs typeface="Calibri"/>
              </a:rPr>
              <a:t>F</a:t>
            </a:r>
            <a:r>
              <a:rPr lang="en-GB" altLang="en-US" sz="1600" b="1" u="sng" dirty="0">
                <a:solidFill>
                  <a:srgbClr val="000000"/>
                </a:solidFill>
                <a:latin typeface="Calibri"/>
                <a:cs typeface="Calibri"/>
              </a:rPr>
              <a:t>rench</a:t>
            </a:r>
            <a:endParaRPr kumimoji="0" lang="en-GB" altLang="en-US" sz="1600" b="1" i="0" u="sng" strike="noStrike" cap="none" normalizeH="0" baseline="0" dirty="0">
              <a:ln>
                <a:noFill/>
              </a:ln>
              <a:solidFill>
                <a:srgbClr val="000000"/>
              </a:solidFill>
              <a:effectLst/>
              <a:latin typeface="Calibri"/>
              <a:cs typeface="Calibri"/>
            </a:endParaRPr>
          </a:p>
          <a:p>
            <a:pPr algn="just" defTabSz="914400">
              <a:spcBef>
                <a:spcPct val="0"/>
              </a:spcBef>
              <a:spcAft>
                <a:spcPct val="0"/>
              </a:spcAft>
            </a:pPr>
            <a:r>
              <a:rPr lang="en-GB" altLang="en-US" sz="1200" dirty="0">
                <a:solidFill>
                  <a:srgbClr val="000000"/>
                </a:solidFill>
                <a:latin typeface="Calibri"/>
                <a:ea typeface="Calibri"/>
                <a:cs typeface="Calibri"/>
              </a:rPr>
              <a:t>In French this term, the children will be learning how to say and write different stationery items that can be found at school. </a:t>
            </a:r>
          </a:p>
          <a:p>
            <a:pPr algn="just" defTabSz="914400">
              <a:spcBef>
                <a:spcPct val="0"/>
              </a:spcBef>
              <a:spcAft>
                <a:spcPct val="0"/>
              </a:spcAft>
            </a:pPr>
            <a:r>
              <a:rPr lang="en-GB" altLang="en-US" sz="1200" dirty="0">
                <a:ea typeface="Calibri"/>
                <a:cs typeface="Calibri"/>
              </a:rPr>
              <a:t>They will be building their understanding of silent letters in French and know which version </a:t>
            </a:r>
            <a:r>
              <a:rPr lang="en-GB" altLang="en-US" sz="1200">
                <a:ea typeface="Calibri"/>
                <a:cs typeface="Calibri"/>
              </a:rPr>
              <a:t>of 'my' to use</a:t>
            </a:r>
          </a:p>
          <a:p>
            <a:pPr defTabSz="914400">
              <a:spcBef>
                <a:spcPct val="0"/>
              </a:spcBef>
              <a:spcAft>
                <a:spcPct val="0"/>
              </a:spcAft>
            </a:pPr>
            <a:r>
              <a:rPr lang="en-GB" altLang="en-US" sz="1200" dirty="0">
                <a:ea typeface="Calibri"/>
                <a:cs typeface="Calibri"/>
              </a:rPr>
              <a:t>when talking </a:t>
            </a:r>
            <a:endParaRPr lang="en-GB" dirty="0">
              <a:ea typeface="Calibri"/>
              <a:cs typeface="Calibri"/>
            </a:endParaRPr>
          </a:p>
          <a:p>
            <a:pPr algn="just" defTabSz="914400">
              <a:spcBef>
                <a:spcPct val="0"/>
              </a:spcBef>
              <a:spcAft>
                <a:spcPct val="0"/>
              </a:spcAft>
            </a:pPr>
            <a:r>
              <a:rPr lang="en-GB" altLang="en-US" sz="1200" dirty="0">
                <a:ea typeface="Calibri"/>
                <a:cs typeface="Calibri"/>
              </a:rPr>
              <a:t>about different </a:t>
            </a:r>
            <a:endParaRPr lang="en-GB" dirty="0">
              <a:ea typeface="Calibri"/>
              <a:cs typeface="Calibri"/>
            </a:endParaRPr>
          </a:p>
          <a:p>
            <a:pPr defTabSz="914400">
              <a:spcBef>
                <a:spcPct val="0"/>
              </a:spcBef>
              <a:spcAft>
                <a:spcPct val="0"/>
              </a:spcAft>
            </a:pPr>
            <a:r>
              <a:rPr lang="en-GB" altLang="en-US" sz="1200" dirty="0">
                <a:ea typeface="Calibri"/>
                <a:cs typeface="Calibri"/>
              </a:rPr>
              <a:t>items.</a:t>
            </a:r>
            <a:endParaRPr lang="en-GB" dirty="0">
              <a:ea typeface="Calibri"/>
              <a:cs typeface="Calibri"/>
            </a:endParaRPr>
          </a:p>
          <a:p>
            <a:pPr algn="ctr" defTabSz="914400"/>
            <a:endParaRPr lang="en-GB" dirty="0">
              <a:solidFill>
                <a:srgbClr val="000000"/>
              </a:solidFill>
              <a:latin typeface="Calibri" panose="020F0502020204030204" pitchFamily="34" charset="0"/>
              <a:ea typeface="Calibri" panose="020F0502020204030204"/>
              <a:cs typeface="Calibri"/>
            </a:endParaRPr>
          </a:p>
          <a:p>
            <a:pPr algn="ctr" defTabSz="914400">
              <a:spcBef>
                <a:spcPct val="0"/>
              </a:spcBef>
              <a:spcAft>
                <a:spcPct val="0"/>
              </a:spcAft>
            </a:pPr>
            <a:endParaRPr lang="en-GB" altLang="en-US" sz="1600" b="1" u="sng" dirty="0">
              <a:solidFill>
                <a:srgbClr val="000000"/>
              </a:solidFill>
              <a:latin typeface="Calibri" panose="020F0502020204030204" pitchFamily="34" charset="0"/>
              <a:cs typeface="Calibri"/>
            </a:endParaRPr>
          </a:p>
          <a:p>
            <a:pPr algn="ctr" defTabSz="914400">
              <a:spcBef>
                <a:spcPct val="0"/>
              </a:spcBef>
              <a:spcAft>
                <a:spcPct val="0"/>
              </a:spcAft>
            </a:pPr>
            <a:endParaRPr lang="en-GB" altLang="en-US" sz="1600" b="1" u="sng" dirty="0">
              <a:solidFill>
                <a:srgbClr val="000000"/>
              </a:solidFill>
              <a:latin typeface="Calibri" panose="020F0502020204030204" pitchFamily="34" charset="0"/>
              <a:ea typeface="Calibri" panose="020F0502020204030204" pitchFamily="34" charset="0"/>
              <a:cs typeface="Calibri"/>
            </a:endParaRPr>
          </a:p>
        </p:txBody>
      </p:sp>
      <p:sp>
        <p:nvSpPr>
          <p:cNvPr id="9" name="Text Box 7"/>
          <p:cNvSpPr txBox="1">
            <a:spLocks noChangeArrowheads="1"/>
          </p:cNvSpPr>
          <p:nvPr/>
        </p:nvSpPr>
        <p:spPr bwMode="auto">
          <a:xfrm>
            <a:off x="3556207" y="7341703"/>
            <a:ext cx="2973111" cy="2291555"/>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ct val="0"/>
              </a:spcAft>
            </a:pPr>
            <a:r>
              <a:rPr kumimoji="0" lang="en-GB" altLang="en-US" sz="1600" b="1" i="0" u="sng" strike="noStrike" cap="none" normalizeH="0" baseline="0" dirty="0">
                <a:ln>
                  <a:noFill/>
                </a:ln>
                <a:solidFill>
                  <a:srgbClr val="000000"/>
                </a:solidFill>
                <a:effectLst/>
              </a:rPr>
              <a:t>Suggested books for reading </a:t>
            </a:r>
            <a:endParaRPr lang="en-US" altLang="en-US" sz="1600" b="1" u="sng" dirty="0">
              <a:ea typeface="Calibri"/>
              <a:cs typeface="Calibri"/>
            </a:endParaRPr>
          </a:p>
          <a:p>
            <a:pPr defTabSz="914400">
              <a:spcBef>
                <a:spcPct val="0"/>
              </a:spcBef>
              <a:spcAft>
                <a:spcPct val="0"/>
              </a:spcAft>
            </a:pPr>
            <a:endParaRPr lang="en-US" dirty="0">
              <a:cs typeface="Calibri"/>
            </a:endParaRPr>
          </a:p>
        </p:txBody>
      </p:sp>
      <p:sp>
        <p:nvSpPr>
          <p:cNvPr id="10" name="Text Box 8"/>
          <p:cNvSpPr txBox="1">
            <a:spLocks noChangeArrowheads="1"/>
          </p:cNvSpPr>
          <p:nvPr/>
        </p:nvSpPr>
        <p:spPr bwMode="auto">
          <a:xfrm>
            <a:off x="311357" y="4900919"/>
            <a:ext cx="3094451" cy="2240755"/>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600" b="1" u="sng" dirty="0">
                <a:solidFill>
                  <a:srgbClr val="000000"/>
                </a:solidFill>
                <a:latin typeface="Calibri"/>
                <a:cs typeface="Calibri"/>
              </a:rPr>
              <a:t>Music</a:t>
            </a:r>
          </a:p>
          <a:p>
            <a:pPr defTabSz="914400">
              <a:spcBef>
                <a:spcPct val="0"/>
              </a:spcBef>
              <a:spcAft>
                <a:spcPct val="0"/>
              </a:spcAft>
            </a:pPr>
            <a:r>
              <a:rPr lang="en-US" altLang="en-US" sz="1200" dirty="0">
                <a:solidFill>
                  <a:srgbClr val="000000"/>
                </a:solidFill>
                <a:latin typeface="Calibri"/>
                <a:ea typeface="Calibri"/>
                <a:cs typeface="Calibri"/>
              </a:rPr>
              <a:t>In music the children will be learning about the terms 'melody' and 'harmony'.  They will increase their knowledge through listening and responding to gospel and orchestral music. They will also be developing their recorder playing skills further. </a:t>
            </a:r>
          </a:p>
        </p:txBody>
      </p:sp>
      <p:sp>
        <p:nvSpPr>
          <p:cNvPr id="11" name="Text Box 9"/>
          <p:cNvSpPr txBox="1">
            <a:spLocks noChangeArrowheads="1"/>
          </p:cNvSpPr>
          <p:nvPr/>
        </p:nvSpPr>
        <p:spPr bwMode="auto">
          <a:xfrm>
            <a:off x="3556207" y="2566501"/>
            <a:ext cx="2973111" cy="2166935"/>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sng" strike="noStrike" cap="none" normalizeH="0" baseline="0" dirty="0">
                <a:ln>
                  <a:noFill/>
                </a:ln>
                <a:solidFill>
                  <a:srgbClr val="000000"/>
                </a:solidFill>
                <a:effectLst/>
                <a:latin typeface="Calibri"/>
                <a:cs typeface="Calibri"/>
              </a:rPr>
              <a:t>PE</a:t>
            </a:r>
            <a:endParaRPr lang="en-GB" altLang="en-US" sz="1600" b="1" i="0" u="sng" strike="noStrike" cap="none" normalizeH="0" baseline="0" dirty="0">
              <a:ln>
                <a:noFill/>
              </a:ln>
              <a:solidFill>
                <a:srgbClr val="000000"/>
              </a:solidFill>
              <a:effectLst/>
              <a:latin typeface="Calibri"/>
              <a:cs typeface="Calibri"/>
            </a:endParaRPr>
          </a:p>
        </p:txBody>
      </p:sp>
      <p:sp>
        <p:nvSpPr>
          <p:cNvPr id="12" name="Text Box 10"/>
          <p:cNvSpPr txBox="1">
            <a:spLocks noChangeArrowheads="1"/>
          </p:cNvSpPr>
          <p:nvPr/>
        </p:nvSpPr>
        <p:spPr bwMode="auto">
          <a:xfrm>
            <a:off x="325645" y="2566502"/>
            <a:ext cx="3080163" cy="2166934"/>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ct val="0"/>
              </a:spcAft>
            </a:pPr>
            <a:r>
              <a:rPr lang="en-US" altLang="en-US" sz="1600" b="1" u="sng" dirty="0">
                <a:solidFill>
                  <a:srgbClr val="000000"/>
                </a:solidFill>
                <a:latin typeface="Calibri"/>
                <a:cs typeface="Calibri"/>
              </a:rPr>
              <a:t>Art</a:t>
            </a:r>
          </a:p>
          <a:p>
            <a:pPr algn="just" defTabSz="914400"/>
            <a:r>
              <a:rPr lang="en-US" sz="1200" dirty="0">
                <a:solidFill>
                  <a:srgbClr val="000000"/>
                </a:solidFill>
                <a:ea typeface="+mn-lt"/>
                <a:cs typeface="+mn-lt"/>
              </a:rPr>
              <a:t>In art the children will be creating their own mixed media painting, drawing on inspiration from the artwork of Vincent Van Gogh, Njideka Akunyili Crosby and Frida Kahlo. They will be learning about </a:t>
            </a:r>
            <a:r>
              <a:rPr lang="en-US" sz="1200" err="1">
                <a:solidFill>
                  <a:srgbClr val="000000"/>
                </a:solidFill>
                <a:ea typeface="+mn-lt"/>
                <a:cs typeface="+mn-lt"/>
              </a:rPr>
              <a:t>colour</a:t>
            </a:r>
            <a:r>
              <a:rPr lang="en-US" sz="1200" dirty="0">
                <a:solidFill>
                  <a:srgbClr val="000000"/>
                </a:solidFill>
                <a:ea typeface="+mn-lt"/>
                <a:cs typeface="+mn-lt"/>
              </a:rPr>
              <a:t>, tints and tones, as well as creating texture</a:t>
            </a:r>
          </a:p>
          <a:p>
            <a:pPr defTabSz="914400"/>
            <a:r>
              <a:rPr lang="en-US" sz="1200" dirty="0">
                <a:solidFill>
                  <a:srgbClr val="000000"/>
                </a:solidFill>
                <a:ea typeface="+mn-lt"/>
                <a:cs typeface="+mn-lt"/>
              </a:rPr>
              <a:t>through paint. </a:t>
            </a:r>
            <a:endParaRPr lang="en-US" sz="1200" dirty="0">
              <a:ea typeface="Calibri"/>
              <a:cs typeface="Calibri"/>
            </a:endParaRPr>
          </a:p>
        </p:txBody>
      </p:sp>
      <p:pic>
        <p:nvPicPr>
          <p:cNvPr id="2" name="Picture 1" descr="solute dissolving in solvent ...">
            <a:extLst>
              <a:ext uri="{FF2B5EF4-FFF2-40B4-BE49-F238E27FC236}">
                <a16:creationId xmlns:a16="http://schemas.microsoft.com/office/drawing/2014/main" id="{03E5CF6E-0AF8-BA69-0432-DDE7A8B5CFF6}"/>
              </a:ext>
            </a:extLst>
          </p:cNvPr>
          <p:cNvPicPr>
            <a:picLocks noChangeAspect="1"/>
          </p:cNvPicPr>
          <p:nvPr/>
        </p:nvPicPr>
        <p:blipFill>
          <a:blip r:embed="rId2"/>
          <a:stretch>
            <a:fillRect/>
          </a:stretch>
        </p:blipFill>
        <p:spPr>
          <a:xfrm>
            <a:off x="2435248" y="1099210"/>
            <a:ext cx="902248" cy="1176843"/>
          </a:xfrm>
          <a:prstGeom prst="rect">
            <a:avLst/>
          </a:prstGeom>
        </p:spPr>
      </p:pic>
      <p:pic>
        <p:nvPicPr>
          <p:cNvPr id="3" name="Picture 2" descr="Amazon Rainforest: Highest ...">
            <a:extLst>
              <a:ext uri="{FF2B5EF4-FFF2-40B4-BE49-F238E27FC236}">
                <a16:creationId xmlns:a16="http://schemas.microsoft.com/office/drawing/2014/main" id="{4BDBE3B9-7910-DAF6-5C04-8BD576B88727}"/>
              </a:ext>
            </a:extLst>
          </p:cNvPr>
          <p:cNvPicPr>
            <a:picLocks noChangeAspect="1"/>
          </p:cNvPicPr>
          <p:nvPr/>
        </p:nvPicPr>
        <p:blipFill>
          <a:blip r:embed="rId3"/>
          <a:stretch>
            <a:fillRect/>
          </a:stretch>
        </p:blipFill>
        <p:spPr>
          <a:xfrm>
            <a:off x="4981286" y="1452691"/>
            <a:ext cx="1475479" cy="830955"/>
          </a:xfrm>
          <a:prstGeom prst="rect">
            <a:avLst/>
          </a:prstGeom>
        </p:spPr>
      </p:pic>
      <p:pic>
        <p:nvPicPr>
          <p:cNvPr id="4" name="Picture 3" descr="School Stationery List ...">
            <a:extLst>
              <a:ext uri="{FF2B5EF4-FFF2-40B4-BE49-F238E27FC236}">
                <a16:creationId xmlns:a16="http://schemas.microsoft.com/office/drawing/2014/main" id="{BD8CA002-5727-E677-8807-389A83FCE781}"/>
              </a:ext>
            </a:extLst>
          </p:cNvPr>
          <p:cNvPicPr>
            <a:picLocks noChangeAspect="1"/>
          </p:cNvPicPr>
          <p:nvPr/>
        </p:nvPicPr>
        <p:blipFill>
          <a:blip r:embed="rId4"/>
          <a:stretch>
            <a:fillRect/>
          </a:stretch>
        </p:blipFill>
        <p:spPr>
          <a:xfrm>
            <a:off x="1513052" y="8611384"/>
            <a:ext cx="1836426" cy="909450"/>
          </a:xfrm>
          <a:prstGeom prst="rect">
            <a:avLst/>
          </a:prstGeom>
        </p:spPr>
      </p:pic>
      <p:pic>
        <p:nvPicPr>
          <p:cNvPr id="13" name="Picture 12" descr="A silhouette of a person doing a handstand&#10;&#10;Description automatically generated">
            <a:extLst>
              <a:ext uri="{FF2B5EF4-FFF2-40B4-BE49-F238E27FC236}">
                <a16:creationId xmlns:a16="http://schemas.microsoft.com/office/drawing/2014/main" id="{C28B172C-33ED-40B4-F332-20C422A34B1F}"/>
              </a:ext>
            </a:extLst>
          </p:cNvPr>
          <p:cNvPicPr>
            <a:picLocks noChangeAspect="1"/>
          </p:cNvPicPr>
          <p:nvPr/>
        </p:nvPicPr>
        <p:blipFill>
          <a:blip r:embed="rId5"/>
          <a:stretch>
            <a:fillRect/>
          </a:stretch>
        </p:blipFill>
        <p:spPr>
          <a:xfrm>
            <a:off x="4640741" y="4012925"/>
            <a:ext cx="839241" cy="682413"/>
          </a:xfrm>
          <a:prstGeom prst="rect">
            <a:avLst/>
          </a:prstGeom>
        </p:spPr>
      </p:pic>
      <p:sp>
        <p:nvSpPr>
          <p:cNvPr id="14" name="TextBox 13">
            <a:extLst>
              <a:ext uri="{FF2B5EF4-FFF2-40B4-BE49-F238E27FC236}">
                <a16:creationId xmlns:a16="http://schemas.microsoft.com/office/drawing/2014/main" id="{AC573591-4F9D-B410-C5E4-61D82879CCA1}"/>
              </a:ext>
            </a:extLst>
          </p:cNvPr>
          <p:cNvSpPr txBox="1"/>
          <p:nvPr/>
        </p:nvSpPr>
        <p:spPr>
          <a:xfrm>
            <a:off x="3489646" y="2822110"/>
            <a:ext cx="2954431"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GB" sz="1200" dirty="0"/>
              <a:t>In P.E. this half term, the children will be learning gymnastics. They will look at which different types of rolls they know including how to perform a backwards roll. The children will also be learning how to perform a handstand and a cartwheel. </a:t>
            </a:r>
            <a:r>
              <a:rPr lang="en-US" sz="1200" dirty="0">
                <a:ea typeface="Calibri"/>
                <a:cs typeface="Calibri"/>
              </a:rPr>
              <a:t>​</a:t>
            </a:r>
            <a:endParaRPr lang="en-US" dirty="0">
              <a:ea typeface="Calibri" panose="020F0502020204030204"/>
              <a:cs typeface="Calibri" panose="020F0502020204030204"/>
            </a:endParaRPr>
          </a:p>
        </p:txBody>
      </p:sp>
      <p:pic>
        <p:nvPicPr>
          <p:cNvPr id="15" name="Picture 14" descr="A blue and green faces with black dots&#10;&#10;Description automatically generated">
            <a:extLst>
              <a:ext uri="{FF2B5EF4-FFF2-40B4-BE49-F238E27FC236}">
                <a16:creationId xmlns:a16="http://schemas.microsoft.com/office/drawing/2014/main" id="{77BF194E-8C3D-09A8-27B9-701AEE345588}"/>
              </a:ext>
            </a:extLst>
          </p:cNvPr>
          <p:cNvPicPr>
            <a:picLocks noChangeAspect="1"/>
          </p:cNvPicPr>
          <p:nvPr/>
        </p:nvPicPr>
        <p:blipFill>
          <a:blip r:embed="rId6"/>
          <a:stretch>
            <a:fillRect/>
          </a:stretch>
        </p:blipFill>
        <p:spPr>
          <a:xfrm>
            <a:off x="4754968" y="6400252"/>
            <a:ext cx="723443" cy="600075"/>
          </a:xfrm>
          <a:prstGeom prst="rect">
            <a:avLst/>
          </a:prstGeom>
        </p:spPr>
      </p:pic>
      <p:pic>
        <p:nvPicPr>
          <p:cNvPr id="16" name="Picture 15" descr="Van Gogh - Sunflowers">
            <a:extLst>
              <a:ext uri="{FF2B5EF4-FFF2-40B4-BE49-F238E27FC236}">
                <a16:creationId xmlns:a16="http://schemas.microsoft.com/office/drawing/2014/main" id="{30FDC6AC-5B71-E8B3-2972-3686FD6CF3DD}"/>
              </a:ext>
            </a:extLst>
          </p:cNvPr>
          <p:cNvPicPr>
            <a:picLocks noChangeAspect="1"/>
          </p:cNvPicPr>
          <p:nvPr/>
        </p:nvPicPr>
        <p:blipFill>
          <a:blip r:embed="rId7"/>
          <a:stretch>
            <a:fillRect/>
          </a:stretch>
        </p:blipFill>
        <p:spPr>
          <a:xfrm>
            <a:off x="2651166" y="3773156"/>
            <a:ext cx="709551" cy="919084"/>
          </a:xfrm>
          <a:prstGeom prst="rect">
            <a:avLst/>
          </a:prstGeom>
        </p:spPr>
      </p:pic>
      <p:pic>
        <p:nvPicPr>
          <p:cNvPr id="17" name="Picture 16" descr="On Njideka Akunyili Crosby's &quot;The Beautyful Ones&quot; May Have Arrived, by  Jason Rosenfeld — Highpoint Center for Printmaking">
            <a:extLst>
              <a:ext uri="{FF2B5EF4-FFF2-40B4-BE49-F238E27FC236}">
                <a16:creationId xmlns:a16="http://schemas.microsoft.com/office/drawing/2014/main" id="{688075B2-6879-7033-3712-23E94706AD5D}"/>
              </a:ext>
            </a:extLst>
          </p:cNvPr>
          <p:cNvPicPr>
            <a:picLocks noChangeAspect="1"/>
          </p:cNvPicPr>
          <p:nvPr/>
        </p:nvPicPr>
        <p:blipFill>
          <a:blip r:embed="rId8"/>
          <a:srcRect l="5375" t="1917" r="1482" b="13431"/>
          <a:stretch/>
        </p:blipFill>
        <p:spPr>
          <a:xfrm>
            <a:off x="1517754" y="3779590"/>
            <a:ext cx="1086155" cy="933294"/>
          </a:xfrm>
          <a:prstGeom prst="rect">
            <a:avLst/>
          </a:prstGeom>
        </p:spPr>
      </p:pic>
      <p:pic>
        <p:nvPicPr>
          <p:cNvPr id="19" name="Picture 18" descr="Download Flute Drawing Black And White - Recorder Instrument Clip Art PNG  Image with No Background - PNGkey.com">
            <a:extLst>
              <a:ext uri="{FF2B5EF4-FFF2-40B4-BE49-F238E27FC236}">
                <a16:creationId xmlns:a16="http://schemas.microsoft.com/office/drawing/2014/main" id="{270860E1-9271-9A13-3CAB-C6E32C02013E}"/>
              </a:ext>
            </a:extLst>
          </p:cNvPr>
          <p:cNvPicPr>
            <a:picLocks noChangeAspect="1"/>
          </p:cNvPicPr>
          <p:nvPr/>
        </p:nvPicPr>
        <p:blipFill>
          <a:blip r:embed="rId9"/>
          <a:stretch>
            <a:fillRect/>
          </a:stretch>
        </p:blipFill>
        <p:spPr>
          <a:xfrm>
            <a:off x="1055904" y="6189445"/>
            <a:ext cx="1837707" cy="801992"/>
          </a:xfrm>
          <a:prstGeom prst="rect">
            <a:avLst/>
          </a:prstGeom>
        </p:spPr>
      </p:pic>
      <p:pic>
        <p:nvPicPr>
          <p:cNvPr id="18" name="Picture 17" descr="A book cover with cartoon characters&#10;&#10;Description automatically generated">
            <a:extLst>
              <a:ext uri="{FF2B5EF4-FFF2-40B4-BE49-F238E27FC236}">
                <a16:creationId xmlns:a16="http://schemas.microsoft.com/office/drawing/2014/main" id="{AF127B0C-D715-0022-6102-29A05C62C833}"/>
              </a:ext>
            </a:extLst>
          </p:cNvPr>
          <p:cNvPicPr>
            <a:picLocks noChangeAspect="1"/>
          </p:cNvPicPr>
          <p:nvPr/>
        </p:nvPicPr>
        <p:blipFill>
          <a:blip r:embed="rId10"/>
          <a:stretch>
            <a:fillRect/>
          </a:stretch>
        </p:blipFill>
        <p:spPr>
          <a:xfrm>
            <a:off x="3866557" y="7816141"/>
            <a:ext cx="1124736" cy="1666875"/>
          </a:xfrm>
          <a:prstGeom prst="rect">
            <a:avLst/>
          </a:prstGeom>
        </p:spPr>
      </p:pic>
      <p:pic>
        <p:nvPicPr>
          <p:cNvPr id="20" name="Picture 19" descr="A book cover with a dragon and people walking on a bridge&#10;&#10;Description automatically generated">
            <a:extLst>
              <a:ext uri="{FF2B5EF4-FFF2-40B4-BE49-F238E27FC236}">
                <a16:creationId xmlns:a16="http://schemas.microsoft.com/office/drawing/2014/main" id="{A42D270A-87A0-0600-99AD-97E1A26499D1}"/>
              </a:ext>
            </a:extLst>
          </p:cNvPr>
          <p:cNvPicPr>
            <a:picLocks noChangeAspect="1"/>
          </p:cNvPicPr>
          <p:nvPr/>
        </p:nvPicPr>
        <p:blipFill>
          <a:blip r:embed="rId11"/>
          <a:stretch>
            <a:fillRect/>
          </a:stretch>
        </p:blipFill>
        <p:spPr>
          <a:xfrm>
            <a:off x="5174093" y="7765082"/>
            <a:ext cx="1086609" cy="1685925"/>
          </a:xfrm>
          <a:prstGeom prst="rect">
            <a:avLst/>
          </a:prstGeom>
        </p:spPr>
      </p:pic>
    </p:spTree>
    <p:extLst>
      <p:ext uri="{BB962C8B-B14F-4D97-AF65-F5344CB8AC3E}">
        <p14:creationId xmlns:p14="http://schemas.microsoft.com/office/powerpoint/2010/main" val="246103798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DE15A925FC063488DE0B0E813BE9DF5" ma:contentTypeVersion="12" ma:contentTypeDescription="Create a new document." ma:contentTypeScope="" ma:versionID="722c6558ae6c219cefade9c55dc6c7f8">
  <xsd:schema xmlns:xsd="http://www.w3.org/2001/XMLSchema" xmlns:xs="http://www.w3.org/2001/XMLSchema" xmlns:p="http://schemas.microsoft.com/office/2006/metadata/properties" xmlns:ns2="e970aca6-9cb8-4276-bc8b-bef9d910f2ee" xmlns:ns3="cac48d98-c999-4eb6-b102-8f6f3bbb3bd5" targetNamespace="http://schemas.microsoft.com/office/2006/metadata/properties" ma:root="true" ma:fieldsID="fb411601e25b81d28b1f3887ed513cc3" ns2:_="" ns3:_="">
    <xsd:import namespace="e970aca6-9cb8-4276-bc8b-bef9d910f2ee"/>
    <xsd:import namespace="cac48d98-c999-4eb6-b102-8f6f3bbb3bd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970aca6-9cb8-4276-bc8b-bef9d910f2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53656f60-27ea-4f4c-865c-e98f0fe40ea8"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ac48d98-c999-4eb6-b102-8f6f3bbb3bd5"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d571e8da-db13-4c63-b429-106e3add7984}" ma:internalName="TaxCatchAll" ma:showField="CatchAllData" ma:web="cac48d98-c999-4eb6-b102-8f6f3bbb3bd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970aca6-9cb8-4276-bc8b-bef9d910f2ee">
      <Terms xmlns="http://schemas.microsoft.com/office/infopath/2007/PartnerControls"/>
    </lcf76f155ced4ddcb4097134ff3c332f>
    <TaxCatchAll xmlns="cac48d98-c999-4eb6-b102-8f6f3bbb3bd5" xsi:nil="true"/>
  </documentManagement>
</p:properties>
</file>

<file path=customXml/itemProps1.xml><?xml version="1.0" encoding="utf-8"?>
<ds:datastoreItem xmlns:ds="http://schemas.openxmlformats.org/officeDocument/2006/customXml" ds:itemID="{7569DA4C-3366-4A65-98A8-6614D6BEAF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970aca6-9cb8-4276-bc8b-bef9d910f2ee"/>
    <ds:schemaRef ds:uri="cac48d98-c999-4eb6-b102-8f6f3bbb3bd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688D3E1-DB36-46BC-946C-9EC15E59858E}">
  <ds:schemaRefs>
    <ds:schemaRef ds:uri="http://schemas.microsoft.com/sharepoint/v3/contenttype/forms"/>
  </ds:schemaRefs>
</ds:datastoreItem>
</file>

<file path=customXml/itemProps3.xml><?xml version="1.0" encoding="utf-8"?>
<ds:datastoreItem xmlns:ds="http://schemas.openxmlformats.org/officeDocument/2006/customXml" ds:itemID="{5F6D455D-052B-49D8-921E-8481E3F7D9CC}">
  <ds:schemaRefs>
    <ds:schemaRef ds:uri="http://purl.org/dc/terms/"/>
    <ds:schemaRef ds:uri="http://www.w3.org/XML/1998/namespace"/>
    <ds:schemaRef ds:uri="http://schemas.microsoft.com/office/2006/metadata/properties"/>
    <ds:schemaRef ds:uri="http://schemas.microsoft.com/office/2006/documentManagement/types"/>
    <ds:schemaRef ds:uri="http://purl.org/dc/elements/1.1/"/>
    <ds:schemaRef ds:uri="cac48d98-c999-4eb6-b102-8f6f3bbb3bd5"/>
    <ds:schemaRef ds:uri="http://schemas.microsoft.com/office/infopath/2007/PartnerControls"/>
    <ds:schemaRef ds:uri="http://schemas.openxmlformats.org/package/2006/metadata/core-properties"/>
    <ds:schemaRef ds:uri="e970aca6-9cb8-4276-bc8b-bef9d910f2e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28</TotalTime>
  <Words>716</Words>
  <Application>Microsoft Office PowerPoint</Application>
  <PresentationFormat>A4 Paper (210x297 mm)</PresentationFormat>
  <Paragraphs>67</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 Thomas</dc:creator>
  <cp:lastModifiedBy>Alex Pownall</cp:lastModifiedBy>
  <cp:revision>381</cp:revision>
  <dcterms:created xsi:type="dcterms:W3CDTF">2023-03-07T15:16:37Z</dcterms:created>
  <dcterms:modified xsi:type="dcterms:W3CDTF">2024-12-19T16:55:20Z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0x0101003DE15A925FC063488DE0B0E813BE9DF5</vt:lpwstr>
  </property>
  <property fmtid="{D5CDD505-2E9C-101B-9397-08002B2CF9AE}" pid="3" name="MediaServiceImageTags">
    <vt:lpwstr/>
  </property>
</Properties>
</file>