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26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20/12/2024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20/12/2024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20/12/2024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20/12/2024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a:ln>
                  <a:noFill/>
                </a:ln>
                <a:solidFill>
                  <a:srgbClr val="000000"/>
                </a:solidFill>
                <a:effectLst/>
                <a:latin typeface="Calibri"/>
                <a:cs typeface="Calibri"/>
              </a:rPr>
              <a:t> Year </a:t>
            </a:r>
            <a:r>
              <a:rPr lang="en-GB" altLang="en-US" sz="4000" b="1">
                <a:solidFill>
                  <a:srgbClr val="000000"/>
                </a:solidFill>
                <a:latin typeface="Calibri"/>
                <a:cs typeface="Calibri"/>
              </a:rPr>
              <a:t>4 </a:t>
            </a:r>
            <a:r>
              <a:rPr kumimoji="0" lang="en-GB" altLang="en-US" sz="4000" b="1" i="0" u="none" strike="noStrike" cap="none" normalizeH="0" baseline="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a:ln>
                  <a:noFill/>
                </a:ln>
                <a:solidFill>
                  <a:srgbClr val="000000"/>
                </a:solidFill>
                <a:effectLst/>
                <a:latin typeface="Calibri" panose="020F0502020204030204" pitchFamily="34" charset="0"/>
              </a:rPr>
              <a:t>  </a:t>
            </a:r>
            <a:r>
              <a:rPr lang="en-GB" altLang="en-US" sz="3200" b="1">
                <a:solidFill>
                  <a:srgbClr val="000000"/>
                </a:solidFill>
                <a:latin typeface="Calibri" panose="020F0502020204030204" pitchFamily="34" charset="0"/>
              </a:rPr>
              <a:t>Spring 1</a:t>
            </a:r>
            <a:r>
              <a:rPr kumimoji="0" lang="en-GB" altLang="en-US" sz="3200" b="1" i="0" u="none" strike="noStrike" cap="none" normalizeH="0" baseline="0">
                <a:ln>
                  <a:noFill/>
                </a:ln>
                <a:solidFill>
                  <a:srgbClr val="000000"/>
                </a:solidFill>
                <a:effectLst/>
                <a:latin typeface="Calibri" panose="020F0502020204030204" pitchFamily="34" charset="0"/>
              </a:rPr>
              <a:t>—2024/2025</a:t>
            </a:r>
            <a:endParaRPr kumimoji="0" lang="en-US" altLang="en-US" sz="3200" b="0" i="0" u="none" strike="noStrike" cap="none" normalizeH="0" baseline="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Monday 6</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January – Term begins</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Friday 17</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January – Inset day</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Monday 17</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February – Friday 21</a:t>
            </a:r>
            <a:r>
              <a:rPr lang="en-GB" altLang="en-US" sz="1600" baseline="30000" dirty="0">
                <a:solidFill>
                  <a:srgbClr val="000000"/>
                </a:solidFill>
                <a:latin typeface="Calibri" panose="020F0502020204030204" pitchFamily="34" charset="0"/>
              </a:rPr>
              <a:t>st</a:t>
            </a:r>
            <a:r>
              <a:rPr lang="en-GB" altLang="en-US" sz="1600" dirty="0">
                <a:solidFill>
                  <a:srgbClr val="000000"/>
                </a:solidFill>
                <a:latin typeface="Calibri" panose="020F0502020204030204" pitchFamily="34" charset="0"/>
              </a:rPr>
              <a:t> February – Half Term</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Spring 2 </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Tuesday 25</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February – school swimming begins for 6 weeks. </a:t>
            </a:r>
          </a:p>
          <a:p>
            <a:pPr defTabSz="914400" eaLnBrk="0" fontAlgn="base" hangingPunct="0">
              <a:spcBef>
                <a:spcPct val="0"/>
              </a:spcBef>
              <a:spcAft>
                <a:spcPct val="0"/>
              </a:spcAft>
            </a:pPr>
            <a:endParaRPr lang="en-GB" altLang="en-US" sz="1600"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p:txBody>
      </p:sp>
      <p:sp>
        <p:nvSpPr>
          <p:cNvPr id="8" name="Text Box 5"/>
          <p:cNvSpPr txBox="1">
            <a:spLocks noChangeArrowheads="1"/>
          </p:cNvSpPr>
          <p:nvPr/>
        </p:nvSpPr>
        <p:spPr bwMode="auto">
          <a:xfrm>
            <a:off x="331305" y="4399723"/>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a:ln>
                  <a:noFill/>
                </a:ln>
                <a:solidFill>
                  <a:srgbClr val="000000"/>
                </a:solidFill>
                <a:effectLst/>
                <a:latin typeface="Calibri" panose="020F0502020204030204" pitchFamily="34" charset="0"/>
              </a:rPr>
              <a:t>Reading</a:t>
            </a: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rtl="0"/>
            <a:r>
              <a:rPr lang="en-GB" sz="1600" b="1" u="sng" baseline="0" dirty="0">
                <a:latin typeface="Calibri"/>
                <a:ea typeface="Segoe UI"/>
                <a:cs typeface="Segoe UI"/>
              </a:rPr>
              <a:t>Writing</a:t>
            </a:r>
            <a:r>
              <a:rPr lang="en-US" sz="1600" dirty="0">
                <a:latin typeface="Calibri"/>
                <a:ea typeface="Segoe UI"/>
                <a:cs typeface="Segoe UI"/>
              </a:rPr>
              <a:t>​</a:t>
            </a:r>
          </a:p>
          <a:p>
            <a:pPr algn="just"/>
            <a:r>
              <a:rPr lang="en-US" sz="1200" baseline="0" dirty="0">
                <a:latin typeface="Calibri"/>
                <a:ea typeface="Segoe UI"/>
                <a:cs typeface="Segoe UI"/>
              </a:rPr>
              <a:t>In writing the children will be looking at the story of Cinderella. Their main focus in this unit will </a:t>
            </a:r>
            <a:r>
              <a:rPr lang="en-US" sz="1200" dirty="0">
                <a:latin typeface="Calibri"/>
                <a:ea typeface="Segoe UI"/>
                <a:cs typeface="Segoe UI"/>
              </a:rPr>
              <a:t>be </a:t>
            </a:r>
            <a:r>
              <a:rPr lang="en-US" sz="1200" baseline="0" dirty="0">
                <a:latin typeface="Calibri"/>
                <a:ea typeface="Segoe UI"/>
                <a:cs typeface="Segoe UI"/>
              </a:rPr>
              <a:t>on writing a detailed setting description</a:t>
            </a:r>
            <a:r>
              <a:rPr lang="en-US" sz="1200" dirty="0">
                <a:latin typeface="Calibri"/>
                <a:ea typeface="Segoe UI"/>
                <a:cs typeface="Segoe UI"/>
              </a:rPr>
              <a:t> using precise vocabulary</a:t>
            </a:r>
            <a:r>
              <a:rPr lang="en-US" sz="1200" baseline="0" dirty="0">
                <a:latin typeface="Calibri"/>
                <a:ea typeface="Segoe UI"/>
                <a:cs typeface="Segoe UI"/>
              </a:rPr>
              <a:t>. The children will then move onto The Royal Wedding. The focus in this unit of work will be on fact writing, ending with the children writing a newspaper report about the wedding</a:t>
            </a:r>
            <a:r>
              <a:rPr lang="en-US" sz="1200" dirty="0">
                <a:latin typeface="Calibri"/>
                <a:ea typeface="Segoe UI"/>
                <a:cs typeface="Segoe UI"/>
              </a:rPr>
              <a:t>.</a:t>
            </a:r>
            <a:r>
              <a:rPr lang="en-US" sz="1150" dirty="0">
                <a:latin typeface="Calibri"/>
                <a:ea typeface="Segoe UI"/>
                <a:cs typeface="Segoe UI"/>
              </a:rPr>
              <a:t> </a:t>
            </a:r>
            <a:endParaRPr lang="en-US" sz="1150" b="0" i="0" u="none" strike="noStrike" cap="none" normalizeH="0" baseline="0" dirty="0">
              <a:ln>
                <a:noFill/>
              </a:ln>
              <a:effectLst/>
              <a:latin typeface="Calibri"/>
              <a:cs typeface="Segoe UI"/>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p>
          <a:p>
            <a:pPr algn="just" defTabSz="914400">
              <a:spcBef>
                <a:spcPct val="0"/>
              </a:spcBef>
              <a:spcAft>
                <a:spcPct val="0"/>
              </a:spcAft>
            </a:pPr>
            <a:r>
              <a:rPr lang="en-GB" altLang="en-US" sz="1200" dirty="0">
                <a:ea typeface="Calibri" panose="020F0502020204030204"/>
                <a:cs typeface="Calibri"/>
              </a:rPr>
              <a:t>In maths the children will be using and applying their skills in multiplication and division. They will be learning different formal and informal methods to help them, as well as how to apply the different facts that they know to help them. In addition, they will be continuing to develop their knowledge of times tables.</a:t>
            </a:r>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 </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TTRS – 5 minutes daily </a:t>
            </a:r>
            <a:r>
              <a:rPr lang="en-US" altLang="en-US" sz="1600" dirty="0">
                <a:solidFill>
                  <a:srgbClr val="000000"/>
                </a:solidFill>
                <a:latin typeface="Calibri" panose="020F0502020204030204" pitchFamily="34" charset="0"/>
              </a:rPr>
              <a:t>.</a:t>
            </a:r>
          </a:p>
          <a:p>
            <a:pPr lvl="0" algn="just" defTabSz="914400" eaLnBrk="0" fontAlgn="base" hangingPunct="0">
              <a:spcBef>
                <a:spcPct val="0"/>
              </a:spcBef>
              <a:spcAft>
                <a:spcPct val="0"/>
              </a:spcAft>
            </a:pPr>
            <a:endParaRPr lang="en-US" altLang="en-US" sz="1600" b="1" dirty="0">
              <a:solidFill>
                <a:srgbClr val="000000"/>
              </a:solidFill>
              <a:latin typeface="Calibri" panose="020F0502020204030204" pitchFamily="34" charset="0"/>
            </a:endParaRP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Homework - </a:t>
            </a:r>
            <a:r>
              <a:rPr lang="en-US" altLang="en-US" sz="1600" dirty="0">
                <a:solidFill>
                  <a:srgbClr val="000000"/>
                </a:solidFill>
                <a:latin typeface="Calibri" panose="020F0502020204030204" pitchFamily="34" charset="0"/>
              </a:rPr>
              <a:t>sent out on Friday returned by the following Friday.</a:t>
            </a:r>
          </a:p>
          <a:p>
            <a:pPr lvl="0" algn="just" defTabSz="914400" eaLnBrk="0" fontAlgn="base" hangingPunct="0">
              <a:spcBef>
                <a:spcPct val="0"/>
              </a:spcBef>
              <a:spcAft>
                <a:spcPct val="0"/>
              </a:spcAft>
            </a:pPr>
            <a:endParaRPr lang="en-US" altLang="en-US" sz="1600" dirty="0">
              <a:solidFill>
                <a:srgbClr val="000000"/>
              </a:solidFill>
              <a:latin typeface="Calibri" panose="020F0502020204030204" pitchFamily="34" charset="0"/>
            </a:endParaRP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PE</a:t>
            </a:r>
            <a:r>
              <a:rPr lang="en-US" altLang="en-US" sz="1600" dirty="0">
                <a:solidFill>
                  <a:srgbClr val="000000"/>
                </a:solidFill>
                <a:latin typeface="Calibri" panose="020F0502020204030204" pitchFamily="34" charset="0"/>
              </a:rPr>
              <a:t> – Tuesday. Please ensure the children are in correct kit with sensible trainers.</a:t>
            </a:r>
          </a:p>
          <a:p>
            <a:pPr lvl="0" algn="just" defTabSz="914400" eaLnBrk="0" fontAlgn="base" hangingPunct="0">
              <a:spcBef>
                <a:spcPct val="0"/>
              </a:spcBef>
              <a:spcAft>
                <a:spcPct val="0"/>
              </a:spcAft>
            </a:pPr>
            <a:endParaRPr lang="en-US" altLang="en-US" sz="1600" dirty="0">
              <a:solidFill>
                <a:srgbClr val="000000"/>
              </a:solidFill>
              <a:latin typeface="Calibri" panose="020F0502020204030204" pitchFamily="34" charset="0"/>
            </a:endParaRPr>
          </a:p>
          <a:p>
            <a:pPr lvl="0" defTabSz="914400" eaLnBrk="0" fontAlgn="base" hangingPunct="0">
              <a:spcBef>
                <a:spcPct val="0"/>
              </a:spcBef>
              <a:spcAft>
                <a:spcPct val="0"/>
              </a:spcAft>
            </a:pPr>
            <a:r>
              <a:rPr lang="en-GB" altLang="en-US" sz="1600" b="1" dirty="0">
                <a:solidFill>
                  <a:srgbClr val="000000"/>
                </a:solidFill>
                <a:latin typeface="Calibri" panose="020F0502020204030204" pitchFamily="34" charset="0"/>
              </a:rPr>
              <a:t>Classroom Equipment </a:t>
            </a:r>
            <a:r>
              <a:rPr lang="en-GB" altLang="en-US" sz="1600" dirty="0">
                <a:solidFill>
                  <a:srgbClr val="000000"/>
                </a:solidFill>
                <a:latin typeface="Calibri" panose="020F0502020204030204" pitchFamily="34" charset="0"/>
              </a:rPr>
              <a:t>– pencils, ruler, rubber, green pen, glue stick, a small set of colouring pencils all in a clear pencil case.  A lidded drink bottle.</a:t>
            </a:r>
          </a:p>
          <a:p>
            <a:pPr lvl="0" algn="ctr" defTabSz="914400" eaLnBrk="0" fontAlgn="base" hangingPunct="0">
              <a:spcBef>
                <a:spcPct val="0"/>
              </a:spcBef>
              <a:spcAft>
                <a:spcPct val="0"/>
              </a:spcAft>
            </a:pPr>
            <a:r>
              <a:rPr lang="en-GB" altLang="en-US" sz="1600" b="1" dirty="0">
                <a:solidFill>
                  <a:srgbClr val="000000"/>
                </a:solidFill>
                <a:latin typeface="Calibri" panose="020F0502020204030204" pitchFamily="34" charset="0"/>
              </a:rPr>
              <a:t>PLEASE ENSURE ALL SCHOOL ITEMS ARE NAMED</a:t>
            </a:r>
            <a:endParaRPr lang="en-GB" altLang="en-US" sz="1600" b="1" u="sng"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7198397B-41B0-47ED-945D-2BF766CAECE7}"/>
              </a:ext>
            </a:extLst>
          </p:cNvPr>
          <p:cNvSpPr/>
          <p:nvPr/>
        </p:nvSpPr>
        <p:spPr>
          <a:xfrm>
            <a:off x="414851" y="294791"/>
            <a:ext cx="863173" cy="7750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rPr>
              <a:t>Delete and insert academy logo</a:t>
            </a:r>
          </a:p>
        </p:txBody>
      </p:sp>
      <p:pic>
        <p:nvPicPr>
          <p:cNvPr id="2" name="Picture 1" descr="A cartoon of a cinderella&#10;&#10;Description automatically generated">
            <a:extLst>
              <a:ext uri="{FF2B5EF4-FFF2-40B4-BE49-F238E27FC236}">
                <a16:creationId xmlns:a16="http://schemas.microsoft.com/office/drawing/2014/main" id="{921784B2-19E1-960E-348B-3E66E1E3929C}"/>
              </a:ext>
            </a:extLst>
          </p:cNvPr>
          <p:cNvPicPr>
            <a:picLocks noChangeAspect="1"/>
          </p:cNvPicPr>
          <p:nvPr/>
        </p:nvPicPr>
        <p:blipFill>
          <a:blip r:embed="rId3"/>
          <a:stretch>
            <a:fillRect/>
          </a:stretch>
        </p:blipFill>
        <p:spPr>
          <a:xfrm>
            <a:off x="1268368" y="8726292"/>
            <a:ext cx="1123570" cy="685800"/>
          </a:xfrm>
          <a:prstGeom prst="rect">
            <a:avLst/>
          </a:prstGeom>
        </p:spPr>
      </p:pic>
      <p:pic>
        <p:nvPicPr>
          <p:cNvPr id="3" name="Picture 2" descr="Private Peaceful : Morpurgo, Michael ...">
            <a:extLst>
              <a:ext uri="{FF2B5EF4-FFF2-40B4-BE49-F238E27FC236}">
                <a16:creationId xmlns:a16="http://schemas.microsoft.com/office/drawing/2014/main" id="{90AB0DD0-6E3D-F78D-9191-7C46FC2BF1DA}"/>
              </a:ext>
            </a:extLst>
          </p:cNvPr>
          <p:cNvPicPr>
            <a:picLocks noChangeAspect="1"/>
          </p:cNvPicPr>
          <p:nvPr/>
        </p:nvPicPr>
        <p:blipFill>
          <a:blip r:embed="rId4"/>
          <a:stretch>
            <a:fillRect/>
          </a:stretch>
        </p:blipFill>
        <p:spPr>
          <a:xfrm>
            <a:off x="2384647" y="5538844"/>
            <a:ext cx="827017" cy="1319458"/>
          </a:xfrm>
          <a:prstGeom prst="rect">
            <a:avLst/>
          </a:prstGeom>
        </p:spPr>
      </p:pic>
      <p:sp>
        <p:nvSpPr>
          <p:cNvPr id="4" name="TextBox 3">
            <a:extLst>
              <a:ext uri="{FF2B5EF4-FFF2-40B4-BE49-F238E27FC236}">
                <a16:creationId xmlns:a16="http://schemas.microsoft.com/office/drawing/2014/main" id="{310F443B-3AB7-0074-B970-6184CF13D369}"/>
              </a:ext>
            </a:extLst>
          </p:cNvPr>
          <p:cNvSpPr txBox="1"/>
          <p:nvPr/>
        </p:nvSpPr>
        <p:spPr>
          <a:xfrm>
            <a:off x="277700" y="4670265"/>
            <a:ext cx="3109486"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200" dirty="0">
                <a:ea typeface="Calibri"/>
                <a:cs typeface="Calibri"/>
              </a:rPr>
              <a:t>This half term the children pick up as Tommo and the family are looking for Big Joe as he mysteriously vanished. Along the way, the children shall be using their inference skills to answer questions about how </a:t>
            </a:r>
            <a:endParaRPr lang="en-US"/>
          </a:p>
          <a:p>
            <a:pPr algn="just"/>
            <a:r>
              <a:rPr lang="en-US" sz="1200" dirty="0">
                <a:ea typeface="Calibri"/>
                <a:cs typeface="Calibri"/>
              </a:rPr>
              <a:t>characters are feeling, as </a:t>
            </a:r>
            <a:endParaRPr lang="en-US" dirty="0">
              <a:ea typeface="Calibri"/>
              <a:cs typeface="Calibri"/>
            </a:endParaRPr>
          </a:p>
          <a:p>
            <a:pPr algn="just"/>
            <a:r>
              <a:rPr lang="en-US" sz="1200" dirty="0">
                <a:ea typeface="Calibri"/>
                <a:cs typeface="Calibri"/>
              </a:rPr>
              <a:t>well as finding evidence to</a:t>
            </a:r>
            <a:endParaRPr lang="en-US" dirty="0">
              <a:ea typeface="Calibri"/>
              <a:cs typeface="Calibri"/>
            </a:endParaRPr>
          </a:p>
          <a:p>
            <a:pPr algn="just"/>
            <a:r>
              <a:rPr lang="en-US" sz="1200" dirty="0">
                <a:ea typeface="Calibri"/>
                <a:cs typeface="Calibri"/>
              </a:rPr>
              <a:t>back up our thoughts and</a:t>
            </a:r>
            <a:endParaRPr lang="en-US" dirty="0">
              <a:ea typeface="Calibri"/>
              <a:cs typeface="Calibri"/>
            </a:endParaRPr>
          </a:p>
          <a:p>
            <a:pPr algn="just"/>
            <a:r>
              <a:rPr lang="en-US" sz="1200" dirty="0">
                <a:ea typeface="Calibri"/>
                <a:cs typeface="Calibri"/>
              </a:rPr>
              <a:t>ideas – an important skill to </a:t>
            </a:r>
            <a:endParaRPr lang="en-US">
              <a:ea typeface="Calibri"/>
              <a:cs typeface="Calibri"/>
            </a:endParaRPr>
          </a:p>
          <a:p>
            <a:pPr algn="just"/>
            <a:r>
              <a:rPr lang="en-US" sz="1200" dirty="0">
                <a:ea typeface="Calibri"/>
                <a:cs typeface="Calibri"/>
              </a:rPr>
              <a:t>develop.</a:t>
            </a:r>
            <a:endParaRPr lang="en-US" dirty="0">
              <a:ea typeface="Calibri"/>
              <a:cs typeface="Calibri"/>
            </a:endParaRPr>
          </a:p>
        </p:txBody>
      </p:sp>
      <p:pic>
        <p:nvPicPr>
          <p:cNvPr id="5" name="Picture 4" descr="Division and Multiplication Bundle ...">
            <a:extLst>
              <a:ext uri="{FF2B5EF4-FFF2-40B4-BE49-F238E27FC236}">
                <a16:creationId xmlns:a16="http://schemas.microsoft.com/office/drawing/2014/main" id="{13E0F14D-A527-0B6E-4524-C4A5EE67B586}"/>
              </a:ext>
            </a:extLst>
          </p:cNvPr>
          <p:cNvPicPr>
            <a:picLocks noChangeAspect="1"/>
          </p:cNvPicPr>
          <p:nvPr/>
        </p:nvPicPr>
        <p:blipFill>
          <a:blip r:embed="rId5"/>
          <a:stretch>
            <a:fillRect/>
          </a:stretch>
        </p:blipFill>
        <p:spPr>
          <a:xfrm>
            <a:off x="5110045" y="8649749"/>
            <a:ext cx="712798" cy="753870"/>
          </a:xfrm>
          <a:prstGeom prst="rect">
            <a:avLst/>
          </a:prstGeom>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a:spcBef>
                <a:spcPct val="0"/>
              </a:spcBef>
              <a:spcAft>
                <a:spcPct val="0"/>
              </a:spcAft>
            </a:pPr>
            <a:r>
              <a:rPr lang="en-GB" altLang="en-US" sz="1200" dirty="0">
                <a:ea typeface="Calibri"/>
                <a:cs typeface="Calibri"/>
              </a:rPr>
              <a:t>In science this half term, the children will be learning all about the different states of matter around us and how the way these materials are structured give them different properties. They will be learning all sorts of technical vocabulary, so feel free to quiz them on what they've done!</a:t>
            </a:r>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R="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Geography</a:t>
            </a:r>
            <a:endParaRPr lang="en-US" dirty="0">
              <a:ea typeface="Calibri" panose="020F0502020204030204"/>
              <a:cs typeface="Calibri" panose="020F0502020204030204"/>
            </a:endParaRPr>
          </a:p>
          <a:p>
            <a:pPr algn="just" defTabSz="914400">
              <a:spcBef>
                <a:spcPct val="0"/>
              </a:spcBef>
              <a:spcAft>
                <a:spcPct val="0"/>
              </a:spcAft>
            </a:pPr>
            <a:r>
              <a:rPr lang="en-US" sz="1200" dirty="0">
                <a:latin typeface="Calibri"/>
                <a:ea typeface="Calibri"/>
                <a:cs typeface="Calibri"/>
              </a:rPr>
              <a:t>I</a:t>
            </a:r>
            <a:r>
              <a:rPr lang="en-US" sz="1200" dirty="0">
                <a:solidFill>
                  <a:srgbClr val="000000"/>
                </a:solidFill>
                <a:latin typeface="Calibri"/>
                <a:ea typeface="Calibri"/>
                <a:cs typeface="Calibri"/>
              </a:rPr>
              <a:t>n geography the children will learn how continents were formed, beginning with Pangea.  The children will be introduced to latitude and longitude. We will create simple sketch maps and learn about compass points and grid references.  We will look in detail at the continent of Asia.</a:t>
            </a:r>
            <a:endParaRPr lang="en-GB" sz="1200" dirty="0">
              <a:solidFill>
                <a:srgbClr val="000000"/>
              </a:solidFill>
              <a:latin typeface="Calibri"/>
              <a:ea typeface="Calibri"/>
              <a:cs typeface="Calibri"/>
            </a:endParaRPr>
          </a:p>
          <a:p>
            <a:pPr defTabSz="914400">
              <a:spcBef>
                <a:spcPct val="0"/>
              </a:spcBef>
              <a:spcAft>
                <a:spcPct val="0"/>
              </a:spcAft>
            </a:pPr>
            <a:endParaRPr lang="en-US" altLang="en-US" sz="1200">
              <a:latin typeface="Arial" panose="020B0604020202020204" pitchFamily="34" charset="0"/>
              <a:cs typeface="Arial" panose="020B0604020202020204" pitchFamily="34" charset="0"/>
            </a:endParaRPr>
          </a:p>
          <a:p>
            <a:pPr algn="just" defTabSz="914400">
              <a:spcBef>
                <a:spcPct val="0"/>
              </a:spcBef>
              <a:spcAft>
                <a:spcPct val="0"/>
              </a:spcAft>
            </a:pPr>
            <a:endParaRPr lang="en-US" altLang="en-US" sz="1200">
              <a:latin typeface="Arial" panose="020B0604020202020204" pitchFamily="34" charset="0"/>
              <a:cs typeface="Arial" panose="020B0604020202020204" pitchFamily="34" charset="0"/>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a:lnSpc>
                <a:spcPct val="100000"/>
              </a:lnSpc>
              <a:buNone/>
              <a:tabLst/>
            </a:pPr>
            <a:r>
              <a:rPr lang="en-GB" sz="1600" b="1" u="sng" dirty="0">
                <a:ea typeface="Calibri"/>
                <a:cs typeface="Calibri"/>
              </a:rPr>
              <a:t>P.S.H.E.</a:t>
            </a:r>
            <a:endParaRPr lang="en-US" dirty="0"/>
          </a:p>
          <a:p>
            <a:pPr algn="just" defTabSz="914400">
              <a:spcBef>
                <a:spcPct val="0"/>
              </a:spcBef>
              <a:spcAft>
                <a:spcPct val="0"/>
              </a:spcAft>
            </a:pPr>
            <a:r>
              <a:rPr lang="en-GB" sz="1200" dirty="0">
                <a:latin typeface="Calibri"/>
                <a:ea typeface="Calibri"/>
                <a:cs typeface="Calibri"/>
              </a:rPr>
              <a:t>In PSHE this half term, the children will be learning about how we grow and change as we get older. They will be looking at some of the physical and mental changes that they will experience. They will also learn about ways that they can develop independence, both at home and at school, through their decisions and choices.</a:t>
            </a:r>
            <a:endParaRPr lang="en-US" sz="1200" dirty="0">
              <a:latin typeface="Calibri"/>
              <a:ea typeface="Calibri"/>
              <a:cs typeface="Calibri"/>
            </a:endParaRPr>
          </a:p>
          <a:p>
            <a:pPr defTabSz="914400">
              <a:spcBef>
                <a:spcPct val="0"/>
              </a:spcBef>
              <a:spcAft>
                <a:spcPct val="0"/>
              </a:spcAft>
            </a:pPr>
            <a:endParaRPr lang="en-GB" sz="1200">
              <a:latin typeface="Calibri"/>
              <a:ea typeface="Calibri"/>
              <a:cs typeface="Calibri"/>
            </a:endParaRPr>
          </a:p>
          <a:p>
            <a:pPr algn="ctr" defTabSz="914400">
              <a:spcBef>
                <a:spcPct val="0"/>
              </a:spcBef>
              <a:spcAft>
                <a:spcPct val="0"/>
              </a:spcAft>
            </a:pPr>
            <a:endParaRPr lang="en-GB" sz="1200">
              <a:latin typeface="Calibri"/>
              <a:ea typeface="Calibri"/>
              <a:cs typeface="Calibri"/>
            </a:endParaRPr>
          </a:p>
          <a:p>
            <a:pPr defTabSz="914400">
              <a:spcBef>
                <a:spcPct val="0"/>
              </a:spcBef>
              <a:spcAft>
                <a:spcPct val="0"/>
              </a:spcAft>
            </a:pPr>
            <a:endParaRPr lang="en-US" sz="1200">
              <a:latin typeface="Arial"/>
              <a:ea typeface="Calibri"/>
              <a:cs typeface="Arial"/>
            </a:endParaRPr>
          </a:p>
          <a:p>
            <a:pPr algn="ctr" defTabSz="914400"/>
            <a:endParaRPr lang="en-GB" sz="1200" b="1">
              <a:latin typeface="Calibri"/>
              <a:ea typeface="Calibri"/>
              <a:cs typeface="Calibri"/>
            </a:endParaRPr>
          </a:p>
          <a:p>
            <a:pPr defTabSz="914400">
              <a:spcBef>
                <a:spcPct val="0"/>
              </a:spcBef>
              <a:spcAft>
                <a:spcPct val="0"/>
              </a:spcAft>
            </a:pPr>
            <a:endParaRPr lang="en-US" altLang="en-US" sz="1200">
              <a:latin typeface="Calibri"/>
              <a:ea typeface="Calibri"/>
              <a:cs typeface="Arial"/>
            </a:endParaRPr>
          </a:p>
        </p:txBody>
      </p:sp>
      <p:sp>
        <p:nvSpPr>
          <p:cNvPr id="8" name="Text Box 6"/>
          <p:cNvSpPr txBox="1">
            <a:spLocks noChangeArrowheads="1"/>
          </p:cNvSpPr>
          <p:nvPr/>
        </p:nvSpPr>
        <p:spPr bwMode="auto">
          <a:xfrm>
            <a:off x="325645"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F</a:t>
            </a:r>
            <a:r>
              <a:rPr lang="en-GB" altLang="en-US" sz="1600" b="1" u="sng" dirty="0" err="1">
                <a:solidFill>
                  <a:srgbClr val="000000"/>
                </a:solidFill>
                <a:latin typeface="Calibri"/>
                <a:cs typeface="Calibri"/>
              </a:rPr>
              <a:t>rench</a:t>
            </a:r>
            <a:endParaRPr lang="en-GB" altLang="en-US" sz="1600" b="1" i="0" u="sng" strike="noStrike" cap="none" normalizeH="0" baseline="0" dirty="0" err="1">
              <a:ln>
                <a:noFill/>
              </a:ln>
              <a:solidFill>
                <a:srgbClr val="000000"/>
              </a:solidFill>
              <a:effectLst/>
              <a:latin typeface="Calibri"/>
              <a:ea typeface="Calibri"/>
              <a:cs typeface="Calibri"/>
            </a:endParaRPr>
          </a:p>
          <a:p>
            <a:pPr algn="just" defTabSz="914400"/>
            <a:r>
              <a:rPr lang="en-GB" sz="1200" dirty="0">
                <a:ea typeface="Calibri"/>
                <a:cs typeface="Calibri"/>
              </a:rPr>
              <a:t>In French this half term, the children will be learning how to talk about time, as well as learning the days of the week and months of the year.  </a:t>
            </a:r>
          </a:p>
          <a:p>
            <a:pPr algn="ctr" defTabSz="914400">
              <a:spcBef>
                <a:spcPct val="0"/>
              </a:spcBef>
              <a:spcAft>
                <a:spcPct val="0"/>
              </a:spcAft>
            </a:pPr>
            <a:endParaRPr lang="en-GB" altLang="en-US" sz="1600" b="1" u="sng">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rPr>
              <a:t>Suggested books for reading </a:t>
            </a:r>
            <a:endParaRPr lang="en-US" altLang="en-US" sz="1600" b="1" u="sng" dirty="0">
              <a:ea typeface="Calibri"/>
              <a:cs typeface="Calibri"/>
            </a:endParaRPr>
          </a:p>
          <a:p>
            <a:pPr defTabSz="914400">
              <a:spcBef>
                <a:spcPct val="0"/>
              </a:spcBef>
              <a:spcAft>
                <a:spcPct val="0"/>
              </a:spcAft>
            </a:pPr>
            <a:endParaRPr lang="en-US" sz="1200" dirty="0">
              <a:ea typeface="Calibri"/>
              <a:cs typeface="Calibri"/>
            </a:endParaRPr>
          </a:p>
        </p:txBody>
      </p:sp>
      <p:sp>
        <p:nvSpPr>
          <p:cNvPr id="10" name="Text Box 8"/>
          <p:cNvSpPr txBox="1">
            <a:spLocks noChangeArrowheads="1"/>
          </p:cNvSpPr>
          <p:nvPr/>
        </p:nvSpPr>
        <p:spPr bwMode="auto">
          <a:xfrm>
            <a:off x="330146" y="4957310"/>
            <a:ext cx="3094451" cy="218436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u="sng" dirty="0">
                <a:solidFill>
                  <a:srgbClr val="000000"/>
                </a:solidFill>
                <a:latin typeface="Calibri"/>
                <a:cs typeface="Calibri"/>
              </a:rPr>
              <a:t>Music</a:t>
            </a:r>
            <a:endParaRPr lang="en-US" altLang="en-US" b="1" u="sng" dirty="0">
              <a:cs typeface="Calibri"/>
            </a:endParaRPr>
          </a:p>
          <a:p>
            <a:pPr algn="just" defTabSz="914400">
              <a:spcBef>
                <a:spcPct val="0"/>
              </a:spcBef>
              <a:spcAft>
                <a:spcPct val="0"/>
              </a:spcAft>
            </a:pPr>
            <a:r>
              <a:rPr lang="en-US" altLang="en-US" sz="1200" dirty="0">
                <a:latin typeface="Calibri"/>
                <a:ea typeface="Calibri"/>
                <a:cs typeface="Calibri"/>
              </a:rPr>
              <a:t>In music this half term, the children will be learning to play the recorder. They will learn several different notes and combine these to play along to a variety of music genres including reggae, soul and R&amp;B. </a:t>
            </a: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just" defTabSz="914400" eaLnBrk="0" fontAlgn="base" hangingPunct="0">
              <a:spcBef>
                <a:spcPct val="0"/>
              </a:spcBef>
              <a:spcAft>
                <a:spcPct val="0"/>
              </a:spcAft>
            </a:pPr>
            <a:r>
              <a:rPr lang="en-GB" altLang="en-US" sz="1200" b="1">
                <a:solidFill>
                  <a:srgbClr val="000000"/>
                </a:solidFill>
                <a:latin typeface="Calibri"/>
                <a:cs typeface="Calibri"/>
              </a:rPr>
              <a:t>         </a:t>
            </a:r>
            <a:r>
              <a:rPr kumimoji="0" lang="en-GB" altLang="en-US" sz="1200" b="1" i="0" u="sng" strike="noStrike" cap="none" normalizeH="0" baseline="0">
                <a:ln>
                  <a:noFill/>
                </a:ln>
                <a:solidFill>
                  <a:srgbClr val="000000"/>
                </a:solidFill>
                <a:effectLst/>
                <a:latin typeface="Calibri"/>
                <a:cs typeface="Calibri"/>
              </a:rPr>
              <a:t>PE</a:t>
            </a:r>
            <a:endParaRPr lang="en-GB" altLang="en-US" sz="1200" b="1" i="0" u="sng" strike="noStrike" cap="none" normalizeH="0" baseline="0">
              <a:ln>
                <a:noFill/>
              </a:ln>
              <a:solidFill>
                <a:srgbClr val="000000"/>
              </a:solidFill>
              <a:effectLst/>
              <a:latin typeface="Calibri"/>
              <a:ea typeface="Calibri"/>
              <a:cs typeface="Calibri"/>
            </a:endParaRPr>
          </a:p>
          <a:p>
            <a:pPr algn="just" defTabSz="914400">
              <a:spcBef>
                <a:spcPct val="0"/>
              </a:spcBef>
              <a:spcAft>
                <a:spcPct val="0"/>
              </a:spcAft>
            </a:pPr>
            <a:r>
              <a:rPr lang="en-GB" sz="1200">
                <a:solidFill>
                  <a:srgbClr val="000000"/>
                </a:solidFill>
                <a:latin typeface="Calibri"/>
                <a:ea typeface="Calibri"/>
                <a:cs typeface="Calibri"/>
              </a:rPr>
              <a:t>In PE this half term, the children will be developing their flexibility, strength, technique control and balance while working through the gymnastics program. Each week they will be taught how to safely master different techniques such as rolls, shaped head stands and balancing positions.    </a:t>
            </a:r>
            <a:endParaRPr lang="en-US" sz="1200">
              <a:solidFill>
                <a:srgbClr val="000000"/>
              </a:solidFill>
              <a:latin typeface="Calibri"/>
              <a:ea typeface="Calibri"/>
              <a:cs typeface="Calibri"/>
            </a:endParaRPr>
          </a:p>
          <a:p>
            <a:pPr algn="just" defTabSz="914400">
              <a:spcBef>
                <a:spcPct val="0"/>
              </a:spcBef>
              <a:spcAft>
                <a:spcPct val="0"/>
              </a:spcAft>
            </a:pPr>
            <a:endParaRPr lang="en-GB" sz="1200">
              <a:solidFill>
                <a:srgbClr val="000000"/>
              </a:solidFill>
              <a:latin typeface="Calibri"/>
              <a:ea typeface="Calibri"/>
              <a:cs typeface="Calibri"/>
            </a:endParaRPr>
          </a:p>
          <a:p>
            <a:pPr algn="ctr" defTabSz="914400">
              <a:spcBef>
                <a:spcPct val="0"/>
              </a:spcBef>
              <a:spcAft>
                <a:spcPct val="0"/>
              </a:spcAft>
            </a:pPr>
            <a:endParaRPr lang="en-GB" sz="1200">
              <a:solidFill>
                <a:srgbClr val="000000"/>
              </a:solidFill>
              <a:latin typeface="Calibri"/>
              <a:ea typeface="Calibri"/>
              <a:cs typeface="Calibri"/>
            </a:endParaRPr>
          </a:p>
          <a:p>
            <a:pPr algn="ctr" defTabSz="914400">
              <a:spcBef>
                <a:spcPct val="0"/>
              </a:spcBef>
              <a:spcAft>
                <a:spcPct val="0"/>
              </a:spcAft>
            </a:pPr>
            <a:endParaRPr lang="en-GB" altLang="en-US" sz="1600" b="1" u="sng">
              <a:solidFill>
                <a:srgbClr val="000000"/>
              </a:solidFill>
              <a:latin typeface="Calibri"/>
              <a:ea typeface="Calibri"/>
              <a:cs typeface="Calibri"/>
            </a:endParaRPr>
          </a:p>
        </p:txBody>
      </p:sp>
      <p:sp>
        <p:nvSpPr>
          <p:cNvPr id="12" name="Text Box 10"/>
          <p:cNvSpPr txBox="1">
            <a:spLocks noChangeArrowheads="1"/>
          </p:cNvSpPr>
          <p:nvPr/>
        </p:nvSpPr>
        <p:spPr bwMode="auto">
          <a:xfrm>
            <a:off x="373381"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u="sng" dirty="0">
                <a:solidFill>
                  <a:srgbClr val="000000"/>
                </a:solidFill>
                <a:latin typeface="Calibri"/>
                <a:cs typeface="Calibri"/>
              </a:rPr>
              <a:t>Art</a:t>
            </a:r>
            <a:endParaRPr lang="en-US" altLang="en-US" sz="1100" dirty="0">
              <a:solidFill>
                <a:srgbClr val="000000"/>
              </a:solidFill>
              <a:latin typeface="Arial" panose="020B0604020202020204" pitchFamily="34" charset="0"/>
              <a:cs typeface="Arial"/>
            </a:endParaRPr>
          </a:p>
          <a:p>
            <a:pPr algn="just" defTabSz="914400">
              <a:spcBef>
                <a:spcPct val="0"/>
              </a:spcBef>
              <a:spcAft>
                <a:spcPct val="0"/>
              </a:spcAft>
            </a:pPr>
            <a:r>
              <a:rPr lang="en-GB" sz="1200" dirty="0">
                <a:latin typeface="Calibri"/>
                <a:ea typeface="Calibri"/>
                <a:cs typeface="Calibri"/>
              </a:rPr>
              <a:t>In art this half term, the children will be practicing their painting skills by creating and changing tertiary colours, tones and tints. Our focus will be on Georgia O'Keefe, an American artist, who was the first female in the modernist art movement. They will then be recreating one of her paintings and then creating their own work in her style, using the skills they have learned.</a:t>
            </a:r>
          </a:p>
          <a:p>
            <a:pPr algn="ctr" defTabSz="914400">
              <a:spcBef>
                <a:spcPct val="0"/>
              </a:spcBef>
              <a:spcAft>
                <a:spcPct val="0"/>
              </a:spcAft>
            </a:pPr>
            <a:endParaRPr lang="en-US" altLang="en-US" sz="1600" b="1" u="sng">
              <a:latin typeface="Calibri"/>
              <a:ea typeface="Calibri"/>
              <a:cs typeface="Calibri"/>
            </a:endParaRPr>
          </a:p>
        </p:txBody>
      </p:sp>
      <p:pic>
        <p:nvPicPr>
          <p:cNvPr id="14" name="Picture 13" descr="A skull with horns and a blue flower&#10;&#10;Description automatically generated">
            <a:extLst>
              <a:ext uri="{FF2B5EF4-FFF2-40B4-BE49-F238E27FC236}">
                <a16:creationId xmlns:a16="http://schemas.microsoft.com/office/drawing/2014/main" id="{9A1C8A1E-4A0C-1E24-2E2A-84F803695013}"/>
              </a:ext>
            </a:extLst>
          </p:cNvPr>
          <p:cNvPicPr>
            <a:picLocks noChangeAspect="1"/>
          </p:cNvPicPr>
          <p:nvPr/>
        </p:nvPicPr>
        <p:blipFill>
          <a:blip r:embed="rId2"/>
          <a:stretch>
            <a:fillRect/>
          </a:stretch>
        </p:blipFill>
        <p:spPr>
          <a:xfrm>
            <a:off x="1715196" y="4277911"/>
            <a:ext cx="657694" cy="447675"/>
          </a:xfrm>
          <a:prstGeom prst="rect">
            <a:avLst/>
          </a:prstGeom>
        </p:spPr>
      </p:pic>
      <p:pic>
        <p:nvPicPr>
          <p:cNvPr id="2" name="Picture 1" descr="A person doing gymnastics&#10;&#10;Description automatically generated">
            <a:extLst>
              <a:ext uri="{FF2B5EF4-FFF2-40B4-BE49-F238E27FC236}">
                <a16:creationId xmlns:a16="http://schemas.microsoft.com/office/drawing/2014/main" id="{70261691-E827-6489-0071-3E8B21D49233}"/>
              </a:ext>
            </a:extLst>
          </p:cNvPr>
          <p:cNvPicPr>
            <a:picLocks noChangeAspect="1"/>
          </p:cNvPicPr>
          <p:nvPr/>
        </p:nvPicPr>
        <p:blipFill>
          <a:blip r:embed="rId3"/>
          <a:stretch>
            <a:fillRect/>
          </a:stretch>
        </p:blipFill>
        <p:spPr>
          <a:xfrm>
            <a:off x="4289235" y="4162546"/>
            <a:ext cx="1506071" cy="419403"/>
          </a:xfrm>
          <a:prstGeom prst="rect">
            <a:avLst/>
          </a:prstGeom>
        </p:spPr>
      </p:pic>
      <p:pic>
        <p:nvPicPr>
          <p:cNvPr id="3" name="Picture 2" descr="Grow Together">
            <a:extLst>
              <a:ext uri="{FF2B5EF4-FFF2-40B4-BE49-F238E27FC236}">
                <a16:creationId xmlns:a16="http://schemas.microsoft.com/office/drawing/2014/main" id="{5EE51995-5E39-8ECA-68F8-3E32DC3B416A}"/>
              </a:ext>
            </a:extLst>
          </p:cNvPr>
          <p:cNvPicPr>
            <a:picLocks noChangeAspect="1"/>
          </p:cNvPicPr>
          <p:nvPr/>
        </p:nvPicPr>
        <p:blipFill>
          <a:blip r:embed="rId4"/>
          <a:stretch>
            <a:fillRect/>
          </a:stretch>
        </p:blipFill>
        <p:spPr>
          <a:xfrm>
            <a:off x="5271682" y="6484744"/>
            <a:ext cx="1029434" cy="657225"/>
          </a:xfrm>
          <a:prstGeom prst="rect">
            <a:avLst/>
          </a:prstGeom>
        </p:spPr>
      </p:pic>
      <p:pic>
        <p:nvPicPr>
          <p:cNvPr id="4" name="Picture 3" descr="A close-up of a white flower&#10;&#10;Description automatically generated">
            <a:extLst>
              <a:ext uri="{FF2B5EF4-FFF2-40B4-BE49-F238E27FC236}">
                <a16:creationId xmlns:a16="http://schemas.microsoft.com/office/drawing/2014/main" id="{B6F56F9E-C530-D335-38B6-2FCDB19073C5}"/>
              </a:ext>
            </a:extLst>
          </p:cNvPr>
          <p:cNvPicPr>
            <a:picLocks noChangeAspect="1"/>
          </p:cNvPicPr>
          <p:nvPr/>
        </p:nvPicPr>
        <p:blipFill>
          <a:blip r:embed="rId5"/>
          <a:stretch>
            <a:fillRect/>
          </a:stretch>
        </p:blipFill>
        <p:spPr>
          <a:xfrm>
            <a:off x="2611814" y="4292797"/>
            <a:ext cx="552599" cy="430291"/>
          </a:xfrm>
          <a:prstGeom prst="rect">
            <a:avLst/>
          </a:prstGeom>
        </p:spPr>
      </p:pic>
      <p:pic>
        <p:nvPicPr>
          <p:cNvPr id="16" name="Picture 15" descr="Page Not Found | DK Find Out!">
            <a:extLst>
              <a:ext uri="{FF2B5EF4-FFF2-40B4-BE49-F238E27FC236}">
                <a16:creationId xmlns:a16="http://schemas.microsoft.com/office/drawing/2014/main" id="{F94D46FC-E310-F238-DDF2-85DF2EEA71AC}"/>
              </a:ext>
            </a:extLst>
          </p:cNvPr>
          <p:cNvPicPr>
            <a:picLocks noChangeAspect="1"/>
          </p:cNvPicPr>
          <p:nvPr/>
        </p:nvPicPr>
        <p:blipFill>
          <a:blip r:embed="rId6"/>
          <a:stretch>
            <a:fillRect/>
          </a:stretch>
        </p:blipFill>
        <p:spPr>
          <a:xfrm>
            <a:off x="5769409" y="1712986"/>
            <a:ext cx="638631" cy="628650"/>
          </a:xfrm>
          <a:prstGeom prst="rect">
            <a:avLst/>
          </a:prstGeom>
        </p:spPr>
      </p:pic>
      <p:pic>
        <p:nvPicPr>
          <p:cNvPr id="15" name="Picture 14" descr="Flag of France - Wikipedia">
            <a:extLst>
              <a:ext uri="{FF2B5EF4-FFF2-40B4-BE49-F238E27FC236}">
                <a16:creationId xmlns:a16="http://schemas.microsoft.com/office/drawing/2014/main" id="{D1047892-3EBD-B629-4182-FFFAA8376C13}"/>
              </a:ext>
            </a:extLst>
          </p:cNvPr>
          <p:cNvPicPr>
            <a:picLocks noChangeAspect="1"/>
          </p:cNvPicPr>
          <p:nvPr/>
        </p:nvPicPr>
        <p:blipFill>
          <a:blip r:embed="rId7"/>
          <a:stretch>
            <a:fillRect/>
          </a:stretch>
        </p:blipFill>
        <p:spPr>
          <a:xfrm>
            <a:off x="1227414" y="8483415"/>
            <a:ext cx="1357098" cy="956972"/>
          </a:xfrm>
          <a:prstGeom prst="rect">
            <a:avLst/>
          </a:prstGeom>
        </p:spPr>
      </p:pic>
      <p:pic>
        <p:nvPicPr>
          <p:cNvPr id="13" name="Picture 12" descr="Recorder and music">
            <a:extLst>
              <a:ext uri="{FF2B5EF4-FFF2-40B4-BE49-F238E27FC236}">
                <a16:creationId xmlns:a16="http://schemas.microsoft.com/office/drawing/2014/main" id="{34E74CB0-8EFC-0FDA-3FA7-8A50CD9819AE}"/>
              </a:ext>
            </a:extLst>
          </p:cNvPr>
          <p:cNvPicPr>
            <a:picLocks noChangeAspect="1"/>
          </p:cNvPicPr>
          <p:nvPr/>
        </p:nvPicPr>
        <p:blipFill>
          <a:blip r:embed="rId8"/>
          <a:stretch>
            <a:fillRect/>
          </a:stretch>
        </p:blipFill>
        <p:spPr>
          <a:xfrm>
            <a:off x="835485" y="6208044"/>
            <a:ext cx="1918408" cy="847877"/>
          </a:xfrm>
          <a:prstGeom prst="rect">
            <a:avLst/>
          </a:prstGeom>
        </p:spPr>
      </p:pic>
      <p:pic>
        <p:nvPicPr>
          <p:cNvPr id="17" name="Picture 16" descr="What are the states of matter? - Twinkl">
            <a:extLst>
              <a:ext uri="{FF2B5EF4-FFF2-40B4-BE49-F238E27FC236}">
                <a16:creationId xmlns:a16="http://schemas.microsoft.com/office/drawing/2014/main" id="{3AAAD1D5-E10C-940B-3BBB-430E55E985FC}"/>
              </a:ext>
            </a:extLst>
          </p:cNvPr>
          <p:cNvPicPr>
            <a:picLocks noChangeAspect="1"/>
          </p:cNvPicPr>
          <p:nvPr/>
        </p:nvPicPr>
        <p:blipFill>
          <a:blip r:embed="rId9"/>
          <a:stretch>
            <a:fillRect/>
          </a:stretch>
        </p:blipFill>
        <p:spPr>
          <a:xfrm>
            <a:off x="1202225" y="1705592"/>
            <a:ext cx="1423940" cy="649137"/>
          </a:xfrm>
          <a:prstGeom prst="rect">
            <a:avLst/>
          </a:prstGeom>
        </p:spPr>
      </p:pic>
      <p:pic>
        <p:nvPicPr>
          <p:cNvPr id="18" name="Picture 17" descr="Nush and the Stolen Emerald">
            <a:extLst>
              <a:ext uri="{FF2B5EF4-FFF2-40B4-BE49-F238E27FC236}">
                <a16:creationId xmlns:a16="http://schemas.microsoft.com/office/drawing/2014/main" id="{886E9681-F50B-AC81-8545-6FF686ADF328}"/>
              </a:ext>
            </a:extLst>
          </p:cNvPr>
          <p:cNvPicPr>
            <a:picLocks noChangeAspect="1"/>
          </p:cNvPicPr>
          <p:nvPr/>
        </p:nvPicPr>
        <p:blipFill>
          <a:blip r:embed="rId10"/>
          <a:stretch>
            <a:fillRect/>
          </a:stretch>
        </p:blipFill>
        <p:spPr>
          <a:xfrm>
            <a:off x="3799101" y="7781352"/>
            <a:ext cx="980031" cy="1400391"/>
          </a:xfrm>
          <a:prstGeom prst="rect">
            <a:avLst/>
          </a:prstGeom>
        </p:spPr>
      </p:pic>
      <p:pic>
        <p:nvPicPr>
          <p:cNvPr id="19" name="Picture 18" descr="A book cover with a dragon and mountains&#10;&#10;Description automatically generated">
            <a:extLst>
              <a:ext uri="{FF2B5EF4-FFF2-40B4-BE49-F238E27FC236}">
                <a16:creationId xmlns:a16="http://schemas.microsoft.com/office/drawing/2014/main" id="{FD5D1615-F5E6-EBD4-EC9D-321F85E8C376}"/>
              </a:ext>
            </a:extLst>
          </p:cNvPr>
          <p:cNvPicPr>
            <a:picLocks noChangeAspect="1"/>
          </p:cNvPicPr>
          <p:nvPr/>
        </p:nvPicPr>
        <p:blipFill>
          <a:blip r:embed="rId11"/>
          <a:stretch>
            <a:fillRect/>
          </a:stretch>
        </p:blipFill>
        <p:spPr>
          <a:xfrm>
            <a:off x="5254385" y="7779956"/>
            <a:ext cx="1051207" cy="1403183"/>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Props1.xml><?xml version="1.0" encoding="utf-8"?>
<ds:datastoreItem xmlns:ds="http://schemas.openxmlformats.org/officeDocument/2006/customXml" ds:itemID="{11C80F06-A2C3-4DD2-9462-C0CE04ED3463}">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3.xml><?xml version="1.0" encoding="utf-8"?>
<ds:datastoreItem xmlns:ds="http://schemas.openxmlformats.org/officeDocument/2006/customXml" ds:itemID="{5F6D455D-052B-49D8-921E-8481E3F7D9CC}">
  <ds:schemaRefs>
    <ds:schemaRef ds:uri="http://schemas.microsoft.com/office/2006/metadata/properties"/>
    <ds:schemaRef ds:uri="http://www.w3.org/XML/1998/namespace"/>
    <ds:schemaRef ds:uri="http://purl.org/dc/terms/"/>
    <ds:schemaRef ds:uri="e970aca6-9cb8-4276-bc8b-bef9d910f2e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cac48d98-c999-4eb6-b102-8f6f3bbb3bd5"/>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737</Words>
  <Application>Microsoft Office PowerPoint</Application>
  <PresentationFormat>A4 Paper (210x297 mm)</PresentationFormat>
  <Paragraphs>55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Segoe UI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Rachel Ramsbottom</cp:lastModifiedBy>
  <cp:revision>166</cp:revision>
  <dcterms:created xsi:type="dcterms:W3CDTF">2023-03-07T15:16:37Z</dcterms:created>
  <dcterms:modified xsi:type="dcterms:W3CDTF">2024-12-20T12:32:49Z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