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8"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293"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229C7529-C55A-4FFA-AF54-23A3D92AE5B3}"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2484555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234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89120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466953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9C7529-C55A-4FFA-AF54-23A3D92AE5B3}"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23973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29C7529-C55A-4FFA-AF54-23A3D92AE5B3}" type="datetimeFigureOut">
              <a:rPr lang="en-GB" smtClean="0"/>
              <a:t>19/12/2024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770570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29C7529-C55A-4FFA-AF54-23A3D92AE5B3}" type="datetimeFigureOut">
              <a:rPr lang="en-GB" smtClean="0"/>
              <a:t>19/12/2024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578542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29C7529-C55A-4FFA-AF54-23A3D92AE5B3}" type="datetimeFigureOut">
              <a:rPr lang="en-GB" smtClean="0"/>
              <a:t>19/12/2024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2087169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9C7529-C55A-4FFA-AF54-23A3D92AE5B3}" type="datetimeFigureOut">
              <a:rPr lang="en-GB" smtClean="0"/>
              <a:t>19/12/2024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118108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29C7529-C55A-4FFA-AF54-23A3D92AE5B3}" type="datetimeFigureOut">
              <a:rPr lang="en-GB" smtClean="0"/>
              <a:t>19/12/2024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3113590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29C7529-C55A-4FFA-AF54-23A3D92AE5B3}" type="datetimeFigureOut">
              <a:rPr lang="en-GB" smtClean="0"/>
              <a:t>19/12/2024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408089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29C7529-C55A-4FFA-AF54-23A3D92AE5B3}" type="datetimeFigureOut">
              <a:rPr lang="en-GB" smtClean="0"/>
              <a:t>19/12/2024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E462980-EB95-4570-8D78-956AE42C4A2B}" type="slidenum">
              <a:rPr lang="en-GB" smtClean="0"/>
              <a:t>‹#›</a:t>
            </a:fld>
            <a:endParaRPr lang="en-GB"/>
          </a:p>
        </p:txBody>
      </p:sp>
    </p:spTree>
    <p:extLst>
      <p:ext uri="{BB962C8B-B14F-4D97-AF65-F5344CB8AC3E}">
        <p14:creationId xmlns:p14="http://schemas.microsoft.com/office/powerpoint/2010/main" val="4243389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8.jpeg"/><Relationship Id="rId7" Type="http://schemas.openxmlformats.org/officeDocument/2006/relationships/image" Target="../media/image11.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0.jpeg"/><Relationship Id="rId11" Type="http://schemas.openxmlformats.org/officeDocument/2006/relationships/image" Target="../media/image15.png"/><Relationship Id="rId5" Type="http://schemas.openxmlformats.org/officeDocument/2006/relationships/hyperlink" Target="http://www.pngall.com/musical-notes-png" TargetMode="External"/><Relationship Id="rId10" Type="http://schemas.openxmlformats.org/officeDocument/2006/relationships/image" Target="../media/image14.jpeg"/><Relationship Id="rId4" Type="http://schemas.openxmlformats.org/officeDocument/2006/relationships/image" Target="../media/image9.png"/><Relationship Id="rId9"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331305" y="228391"/>
            <a:ext cx="6246882" cy="1507644"/>
          </a:xfrm>
          <a:prstGeom prst="rect">
            <a:avLst/>
          </a:prstGeom>
          <a:solidFill>
            <a:srgbClr val="FFFFFF"/>
          </a:solidFill>
          <a:ln w="28575" algn="ctr">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ts val="100"/>
              </a:spcAft>
            </a:pPr>
            <a:r>
              <a:rPr kumimoji="0" lang="en-GB" altLang="en-US" sz="4000" b="1" i="0" u="none" strike="noStrike" cap="none" normalizeH="0" baseline="0">
                <a:ln>
                  <a:noFill/>
                </a:ln>
                <a:solidFill>
                  <a:srgbClr val="000000"/>
                </a:solidFill>
                <a:effectLst/>
                <a:latin typeface="Calibri"/>
                <a:cs typeface="Calibri"/>
              </a:rPr>
              <a:t> Year </a:t>
            </a:r>
            <a:r>
              <a:rPr lang="en-GB" altLang="en-US" sz="4000" b="1">
                <a:solidFill>
                  <a:srgbClr val="000000"/>
                </a:solidFill>
                <a:latin typeface="Calibri"/>
                <a:cs typeface="Calibri"/>
              </a:rPr>
              <a:t>2 </a:t>
            </a:r>
            <a:r>
              <a:rPr kumimoji="0" lang="en-GB" altLang="en-US" sz="4000" b="1" i="0" u="none" strike="noStrike" cap="none" normalizeH="0" baseline="0">
                <a:ln>
                  <a:noFill/>
                </a:ln>
                <a:solidFill>
                  <a:srgbClr val="000000"/>
                </a:solidFill>
                <a:effectLst/>
                <a:latin typeface="Calibri"/>
                <a:cs typeface="Calibri"/>
              </a:rPr>
              <a:t>Newsletter</a:t>
            </a:r>
          </a:p>
          <a:p>
            <a:pPr algn="ctr" defTabSz="914400" eaLnBrk="0" fontAlgn="base" hangingPunct="0">
              <a:spcBef>
                <a:spcPct val="0"/>
              </a:spcBef>
              <a:spcAft>
                <a:spcPts val="100"/>
              </a:spcAft>
            </a:pPr>
            <a:endParaRPr kumimoji="0" lang="en-GB" altLang="en-US" sz="800" b="1" i="0" u="none" strike="noStrike" cap="none" normalizeH="0" baseline="0">
              <a:ln>
                <a:noFill/>
              </a:ln>
              <a:solidFill>
                <a:srgbClr val="000000"/>
              </a:solidFill>
              <a:effectLst/>
              <a:latin typeface="Calibri"/>
              <a:cs typeface="Calibri"/>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200" b="1" i="0" u="none" strike="noStrike" cap="none" normalizeH="0" baseline="0">
                <a:ln>
                  <a:noFill/>
                </a:ln>
                <a:solidFill>
                  <a:srgbClr val="000000"/>
                </a:solidFill>
                <a:effectLst/>
                <a:latin typeface="Calibri" panose="020F0502020204030204" pitchFamily="34" charset="0"/>
              </a:rPr>
              <a:t>Spring 1—2024/2025</a:t>
            </a:r>
            <a:endParaRPr kumimoji="0" lang="en-US" altLang="en-US" sz="3200" b="0" i="0" u="none" strike="noStrike" cap="none" normalizeH="0" baseline="0">
              <a:ln>
                <a:noFill/>
              </a:ln>
              <a:solidFill>
                <a:schemeClr val="tx1"/>
              </a:solidFill>
              <a:effectLst/>
              <a:latin typeface="Arial" panose="020B0604020202020204" pitchFamily="34" charset="0"/>
            </a:endParaRPr>
          </a:p>
        </p:txBody>
      </p:sp>
      <p:sp>
        <p:nvSpPr>
          <p:cNvPr id="7" name="Text Box 4"/>
          <p:cNvSpPr txBox="1">
            <a:spLocks noChangeArrowheads="1"/>
          </p:cNvSpPr>
          <p:nvPr/>
        </p:nvSpPr>
        <p:spPr bwMode="auto">
          <a:xfrm>
            <a:off x="331305" y="1953177"/>
            <a:ext cx="3097695" cy="227937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sz="1600" b="1" u="sng" dirty="0">
                <a:solidFill>
                  <a:srgbClr val="000000"/>
                </a:solidFill>
                <a:latin typeface="Calibri" panose="020F0502020204030204" pitchFamily="34" charset="0"/>
              </a:rPr>
              <a:t>Notices and Reminders</a:t>
            </a:r>
          </a:p>
          <a:p>
            <a:pPr algn="ctr" defTabSz="914400" eaLnBrk="0" fontAlgn="base" hangingPunct="0">
              <a:spcBef>
                <a:spcPct val="0"/>
              </a:spcBef>
              <a:spcAft>
                <a:spcPct val="0"/>
              </a:spcAft>
            </a:pPr>
            <a:endParaRPr lang="en-GB" altLang="en-US" sz="1600" b="1" u="sng" dirty="0">
              <a:solidFill>
                <a:srgbClr val="000000"/>
              </a:solidFill>
              <a:latin typeface="Calibri" panose="020F0502020204030204" pitchFamily="34" charset="0"/>
            </a:endParaRPr>
          </a:p>
          <a:p>
            <a:pPr algn="just" defTabSz="914400" eaLnBrk="0" fontAlgn="base" hangingPunct="0">
              <a:spcBef>
                <a:spcPct val="0"/>
              </a:spcBef>
              <a:spcAft>
                <a:spcPct val="0"/>
              </a:spcAft>
            </a:pPr>
            <a:r>
              <a:rPr lang="en-GB" altLang="en-US" sz="1400" dirty="0">
                <a:solidFill>
                  <a:srgbClr val="000000"/>
                </a:solidFill>
                <a:latin typeface="Calibri" panose="020F0502020204030204" pitchFamily="34" charset="0"/>
              </a:rPr>
              <a:t>PE is on Friday. Please send you child to school in their PE kit.</a:t>
            </a:r>
          </a:p>
          <a:p>
            <a:pPr algn="just" defTabSz="914400" eaLnBrk="0" fontAlgn="base" hangingPunct="0">
              <a:spcBef>
                <a:spcPct val="0"/>
              </a:spcBef>
              <a:spcAft>
                <a:spcPct val="0"/>
              </a:spcAft>
            </a:pPr>
            <a:endParaRPr lang="en-GB" altLang="en-US" sz="1400" dirty="0">
              <a:solidFill>
                <a:srgbClr val="000000"/>
              </a:solidFill>
              <a:latin typeface="Calibri" panose="020F0502020204030204" pitchFamily="34" charset="0"/>
            </a:endParaRPr>
          </a:p>
          <a:p>
            <a:pPr algn="just" defTabSz="914400" eaLnBrk="0" fontAlgn="base" hangingPunct="0">
              <a:spcBef>
                <a:spcPct val="0"/>
              </a:spcBef>
              <a:spcAft>
                <a:spcPct val="0"/>
              </a:spcAft>
            </a:pPr>
            <a:r>
              <a:rPr lang="en-GB" sz="1400" dirty="0"/>
              <a:t>Please bring their book and reading diary every day to school.</a:t>
            </a:r>
            <a:endParaRPr lang="en-GB" altLang="en-US" sz="1400" b="1" u="sng" dirty="0">
              <a:solidFill>
                <a:srgbClr val="000000"/>
              </a:solidFill>
              <a:latin typeface="Calibri" panose="020F0502020204030204" pitchFamily="34" charset="0"/>
            </a:endParaRPr>
          </a:p>
        </p:txBody>
      </p:sp>
      <p:sp>
        <p:nvSpPr>
          <p:cNvPr id="9" name="Text Box 6"/>
          <p:cNvSpPr txBox="1">
            <a:spLocks noChangeArrowheads="1"/>
          </p:cNvSpPr>
          <p:nvPr/>
        </p:nvSpPr>
        <p:spPr bwMode="auto">
          <a:xfrm>
            <a:off x="331305" y="7046434"/>
            <a:ext cx="3087756" cy="2564773"/>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Writing</a:t>
            </a:r>
          </a:p>
          <a:p>
            <a:pPr algn="just" defTabSz="914400">
              <a:spcBef>
                <a:spcPct val="0"/>
              </a:spcBef>
              <a:spcAft>
                <a:spcPct val="0"/>
              </a:spcAft>
            </a:pPr>
            <a:r>
              <a:rPr lang="en-GB" sz="1200" dirty="0">
                <a:latin typeface="Calibri"/>
                <a:ea typeface="Calibri"/>
                <a:cs typeface="Calibri"/>
              </a:rPr>
              <a:t>This half term the children will focus on the texts 'Little Red Riding Hood' and will begin a letter to the wolf. </a:t>
            </a:r>
            <a:r>
              <a:rPr lang="en-US" altLang="en-US" sz="1200" dirty="0">
                <a:latin typeface="Calibri"/>
                <a:ea typeface="Calibri"/>
                <a:cs typeface="Arial"/>
              </a:rPr>
              <a:t>In their English language lessons, the children will be learning all about different sentence types. </a:t>
            </a:r>
            <a:r>
              <a:rPr lang="en-GB" sz="1200" dirty="0">
                <a:latin typeface="Calibri"/>
                <a:ea typeface="Calibri"/>
                <a:cs typeface="Calibri"/>
              </a:rPr>
              <a:t>Throughout the term,  the children will continue to build their knowledge and understanding of spelling, punctuation and grammar.</a:t>
            </a:r>
            <a:endParaRPr lang="en-US" dirty="0">
              <a:ea typeface="Calibri"/>
              <a:cs typeface="Calibri"/>
            </a:endParaRPr>
          </a:p>
        </p:txBody>
      </p:sp>
      <p:sp>
        <p:nvSpPr>
          <p:cNvPr id="10" name="Text Box 7"/>
          <p:cNvSpPr txBox="1">
            <a:spLocks noChangeArrowheads="1"/>
          </p:cNvSpPr>
          <p:nvPr/>
        </p:nvSpPr>
        <p:spPr bwMode="auto">
          <a:xfrm>
            <a:off x="3629508" y="7046434"/>
            <a:ext cx="2948680" cy="2564774"/>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600" b="1" u="sng" dirty="0">
                <a:solidFill>
                  <a:srgbClr val="000000"/>
                </a:solidFill>
                <a:latin typeface="Calibri"/>
                <a:cs typeface="Calibri"/>
              </a:rPr>
              <a:t>Maths</a:t>
            </a:r>
            <a:endParaRPr lang="en-US" dirty="0">
              <a:cs typeface="Calibri" panose="020F0502020204030204"/>
            </a:endParaRPr>
          </a:p>
          <a:p>
            <a:pPr algn="just" defTabSz="914400"/>
            <a:r>
              <a:rPr lang="en-GB" sz="1200" dirty="0">
                <a:solidFill>
                  <a:prstClr val="black"/>
                </a:solidFill>
                <a:cs typeface="Calibri"/>
              </a:rPr>
              <a:t>This half term the children will  learn to  </a:t>
            </a:r>
            <a:r>
              <a:rPr lang="en-GB" sz="1200" dirty="0">
                <a:solidFill>
                  <a:prstClr val="black"/>
                </a:solidFill>
                <a:ea typeface="+mn-lt"/>
                <a:cs typeface="Calibri" panose="020F0502020204030204"/>
              </a:rPr>
              <a:t>recognise and use symbols for pounds (£) and pence (p). They will also combine and  find different combinations of coins equalling the same amounts. Using this knowledge, the children will then solve simple problems in a practical context involving addition and subtraction of money, including giving change. The children will begin the multiplication and division unit by recognising equal groups.</a:t>
            </a:r>
            <a:endParaRPr lang="en-GB" dirty="0">
              <a:solidFill>
                <a:prstClr val="black"/>
              </a:solidFill>
              <a:ea typeface="Calibri" panose="020F0502020204030204"/>
              <a:cs typeface="Calibri" panose="020F0502020204030204"/>
            </a:endParaRPr>
          </a:p>
          <a:p>
            <a:pPr defTabSz="914400">
              <a:spcBef>
                <a:spcPct val="0"/>
              </a:spcBef>
              <a:spcAft>
                <a:spcPct val="0"/>
              </a:spcAft>
            </a:pPr>
            <a:endParaRPr lang="en-GB" altLang="en-US" sz="1200">
              <a:cs typeface="Calibri"/>
            </a:endParaRPr>
          </a:p>
        </p:txBody>
      </p:sp>
      <p:sp>
        <p:nvSpPr>
          <p:cNvPr id="11" name="Text Box 8"/>
          <p:cNvSpPr txBox="1">
            <a:spLocks noChangeArrowheads="1"/>
          </p:cNvSpPr>
          <p:nvPr/>
        </p:nvSpPr>
        <p:spPr bwMode="auto">
          <a:xfrm>
            <a:off x="3629508" y="1953177"/>
            <a:ext cx="2948680" cy="4926088"/>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sz="1600" b="1" u="sng" dirty="0">
                <a:solidFill>
                  <a:srgbClr val="000000"/>
                </a:solidFill>
                <a:latin typeface="Calibri" panose="020F0502020204030204" pitchFamily="34" charset="0"/>
              </a:rPr>
              <a:t>Key dates </a:t>
            </a:r>
          </a:p>
          <a:p>
            <a:pPr algn="ctr" defTabSz="914400" eaLnBrk="0" fontAlgn="base" hangingPunct="0">
              <a:spcBef>
                <a:spcPct val="0"/>
              </a:spcBef>
              <a:spcAft>
                <a:spcPct val="0"/>
              </a:spcAft>
            </a:pPr>
            <a:endParaRPr lang="en-GB" altLang="en-US" sz="1600" b="1" u="sng" dirty="0">
              <a:solidFill>
                <a:srgbClr val="000000"/>
              </a:solidFill>
              <a:latin typeface="Calibri" panose="020F0502020204030204" pitchFamily="34" charset="0"/>
            </a:endParaRPr>
          </a:p>
          <a:p>
            <a:pPr defTabSz="914400" eaLnBrk="0" fontAlgn="base" hangingPunct="0">
              <a:spcBef>
                <a:spcPct val="0"/>
              </a:spcBef>
              <a:spcAft>
                <a:spcPct val="0"/>
              </a:spcAft>
            </a:pPr>
            <a:r>
              <a:rPr lang="en-GB" altLang="en-US" sz="1400" dirty="0">
                <a:solidFill>
                  <a:srgbClr val="000000"/>
                </a:solidFill>
                <a:latin typeface="Calibri" panose="020F0502020204030204" pitchFamily="34" charset="0"/>
              </a:rPr>
              <a:t>Term begins - Monday 6</a:t>
            </a:r>
            <a:r>
              <a:rPr lang="en-GB" altLang="en-US" sz="1400" baseline="30000" dirty="0">
                <a:solidFill>
                  <a:srgbClr val="000000"/>
                </a:solidFill>
                <a:latin typeface="Calibri" panose="020F0502020204030204" pitchFamily="34" charset="0"/>
              </a:rPr>
              <a:t>th</a:t>
            </a:r>
            <a:r>
              <a:rPr lang="en-GB" altLang="en-US" sz="1400" dirty="0">
                <a:solidFill>
                  <a:srgbClr val="000000"/>
                </a:solidFill>
                <a:latin typeface="Calibri" panose="020F0502020204030204" pitchFamily="34" charset="0"/>
              </a:rPr>
              <a:t> January 2025</a:t>
            </a:r>
          </a:p>
          <a:p>
            <a:pPr defTabSz="914400" eaLnBrk="0" fontAlgn="base" hangingPunct="0">
              <a:spcBef>
                <a:spcPct val="0"/>
              </a:spcBef>
              <a:spcAft>
                <a:spcPct val="0"/>
              </a:spcAft>
            </a:pPr>
            <a:endParaRPr lang="en-GB" altLang="en-US" sz="1400" dirty="0">
              <a:solidFill>
                <a:srgbClr val="000000"/>
              </a:solidFill>
              <a:latin typeface="Calibri" panose="020F0502020204030204" pitchFamily="34" charset="0"/>
            </a:endParaRPr>
          </a:p>
          <a:p>
            <a:pPr defTabSz="914400" eaLnBrk="0" fontAlgn="base" hangingPunct="0">
              <a:spcBef>
                <a:spcPct val="0"/>
              </a:spcBef>
              <a:spcAft>
                <a:spcPct val="0"/>
              </a:spcAft>
            </a:pPr>
            <a:r>
              <a:rPr lang="en-GB" altLang="en-US" sz="1400" dirty="0">
                <a:solidFill>
                  <a:srgbClr val="000000"/>
                </a:solidFill>
                <a:latin typeface="Calibri" panose="020F0502020204030204" pitchFamily="34" charset="0"/>
              </a:rPr>
              <a:t>Inset day - Friday 17</a:t>
            </a:r>
            <a:r>
              <a:rPr lang="en-GB" altLang="en-US" sz="1400" baseline="30000" dirty="0">
                <a:solidFill>
                  <a:srgbClr val="000000"/>
                </a:solidFill>
                <a:latin typeface="Calibri" panose="020F0502020204030204" pitchFamily="34" charset="0"/>
              </a:rPr>
              <a:t>th</a:t>
            </a:r>
            <a:r>
              <a:rPr lang="en-GB" altLang="en-US" sz="1400" dirty="0">
                <a:solidFill>
                  <a:srgbClr val="000000"/>
                </a:solidFill>
                <a:latin typeface="Calibri" panose="020F0502020204030204" pitchFamily="34" charset="0"/>
              </a:rPr>
              <a:t> January 2025</a:t>
            </a:r>
          </a:p>
          <a:p>
            <a:pPr defTabSz="914400" eaLnBrk="0" fontAlgn="base" hangingPunct="0">
              <a:spcBef>
                <a:spcPct val="0"/>
              </a:spcBef>
              <a:spcAft>
                <a:spcPct val="0"/>
              </a:spcAft>
            </a:pPr>
            <a:endParaRPr lang="en-GB" altLang="en-US" sz="1400" dirty="0">
              <a:solidFill>
                <a:srgbClr val="000000"/>
              </a:solidFill>
              <a:latin typeface="Calibri" panose="020F0502020204030204" pitchFamily="34" charset="0"/>
            </a:endParaRPr>
          </a:p>
          <a:p>
            <a:pPr defTabSz="914400" eaLnBrk="0" fontAlgn="base" hangingPunct="0">
              <a:spcBef>
                <a:spcPct val="0"/>
              </a:spcBef>
              <a:spcAft>
                <a:spcPct val="0"/>
              </a:spcAft>
            </a:pPr>
            <a:r>
              <a:rPr lang="en-GB" altLang="en-US" sz="1400" dirty="0">
                <a:solidFill>
                  <a:srgbClr val="000000"/>
                </a:solidFill>
                <a:latin typeface="Calibri" panose="020F0502020204030204" pitchFamily="34" charset="0"/>
              </a:rPr>
              <a:t>Last day of Spring 1 - Friday 14</a:t>
            </a:r>
            <a:r>
              <a:rPr lang="en-GB" altLang="en-US" sz="1400" baseline="30000" dirty="0">
                <a:solidFill>
                  <a:srgbClr val="000000"/>
                </a:solidFill>
                <a:latin typeface="Calibri" panose="020F0502020204030204" pitchFamily="34" charset="0"/>
              </a:rPr>
              <a:t>th</a:t>
            </a:r>
            <a:r>
              <a:rPr lang="en-GB" altLang="en-US" sz="1400" dirty="0">
                <a:solidFill>
                  <a:srgbClr val="000000"/>
                </a:solidFill>
                <a:latin typeface="Calibri" panose="020F0502020204030204" pitchFamily="34" charset="0"/>
              </a:rPr>
              <a:t> February 2025</a:t>
            </a: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1600" b="1" i="0" u="sng" strike="noStrike" cap="none" normalizeH="0" baseline="0" dirty="0">
              <a:ln>
                <a:noFill/>
              </a:ln>
              <a:solidFill>
                <a:srgbClr val="FF0000"/>
              </a:solidFill>
              <a:effectLst/>
              <a:latin typeface="Calibri" panose="020F0502020204030204" pitchFamily="34" charset="0"/>
            </a:endParaRPr>
          </a:p>
          <a:p>
            <a:pPr marL="0" marR="0" lvl="0" indent="0" algn="r" defTabSz="914400" eaLnBrk="0" fontAlgn="base" hangingPunct="0">
              <a:lnSpc>
                <a:spcPct val="100000"/>
              </a:lnSpc>
              <a:spcBef>
                <a:spcPct val="0"/>
              </a:spcBef>
              <a:spcAft>
                <a:spcPct val="0"/>
              </a:spcAft>
              <a:buClrTx/>
              <a:buSzTx/>
              <a:buFontTx/>
              <a:buNone/>
              <a:tabLst/>
            </a:pPr>
            <a:endParaRPr lang="en-GB" altLang="en-US" sz="1100" i="1"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p>
            <a:pPr marL="228600" marR="0" lvl="0" indent="-228600" algn="r" defTabSz="914400" rtl="0" eaLnBrk="0" fontAlgn="base" latinLnBrk="0" hangingPunct="0">
              <a:lnSpc>
                <a:spcPct val="100000"/>
              </a:lnSpc>
              <a:spcBef>
                <a:spcPct val="0"/>
              </a:spcBef>
              <a:spcAft>
                <a:spcPct val="0"/>
              </a:spcAft>
              <a:buClrTx/>
              <a:buSzTx/>
              <a:buAutoNum type="arabicPeriod"/>
              <a:tabLst/>
            </a:pPr>
            <a:endParaRPr lang="en-GB" altLang="en-US" sz="1100" b="0" i="1"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p>
            <a:pPr marR="0" lvl="0" algn="r" defTabSz="914400" rtl="0" eaLnBrk="0" fontAlgn="base" latinLnBrk="0" hangingPunct="0">
              <a:lnSpc>
                <a:spcPct val="100000"/>
              </a:lnSpc>
              <a:spcBef>
                <a:spcPct val="0"/>
              </a:spcBef>
              <a:spcAft>
                <a:spcPct val="0"/>
              </a:spcAft>
              <a:buClrTx/>
              <a:buSzTx/>
              <a:tabLst/>
            </a:pPr>
            <a:endParaRPr lang="en-GB" altLang="en-US" sz="1100" b="0" i="1"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en-US" altLang="en-US" b="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p:txBody>
      </p:sp>
      <p:pic>
        <p:nvPicPr>
          <p:cNvPr id="1028" name="Picture 4" descr="Home">
            <a:extLst>
              <a:ext uri="{FF2B5EF4-FFF2-40B4-BE49-F238E27FC236}">
                <a16:creationId xmlns:a16="http://schemas.microsoft.com/office/drawing/2014/main" id="{F616EA83-3BE1-404A-9046-B53CDA07DA2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63521" y="294791"/>
            <a:ext cx="863173" cy="775057"/>
          </a:xfrm>
          <a:prstGeom prst="rect">
            <a:avLst/>
          </a:prstGeom>
          <a:noFill/>
          <a:extLst>
            <a:ext uri="{909E8E84-426E-40DD-AFC4-6F175D3DCCD1}">
              <a14:hiddenFill xmlns:a14="http://schemas.microsoft.com/office/drawing/2010/main">
                <a:solidFill>
                  <a:srgbClr val="FFFFFF"/>
                </a:solidFill>
              </a14:hiddenFill>
            </a:ext>
          </a:extLst>
        </p:spPr>
      </p:pic>
      <p:sp>
        <p:nvSpPr>
          <p:cNvPr id="4" name="Text Box 5">
            <a:extLst>
              <a:ext uri="{FF2B5EF4-FFF2-40B4-BE49-F238E27FC236}">
                <a16:creationId xmlns:a16="http://schemas.microsoft.com/office/drawing/2014/main" id="{7ED17D9E-6FFA-059F-1DDF-0718FDF63B3C}"/>
              </a:ext>
            </a:extLst>
          </p:cNvPr>
          <p:cNvSpPr txBox="1">
            <a:spLocks noChangeArrowheads="1"/>
          </p:cNvSpPr>
          <p:nvPr/>
        </p:nvSpPr>
        <p:spPr bwMode="auto">
          <a:xfrm>
            <a:off x="331305" y="4399723"/>
            <a:ext cx="3087756" cy="2479542"/>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ea typeface="Calibri"/>
                <a:cs typeface="Calibri"/>
              </a:rPr>
              <a:t>Reading</a:t>
            </a:r>
          </a:p>
          <a:p>
            <a:pPr algn="just" defTabSz="914400"/>
            <a:r>
              <a:rPr lang="en-GB" sz="1200" dirty="0">
                <a:solidFill>
                  <a:srgbClr val="000000"/>
                </a:solidFill>
                <a:latin typeface="Calibri"/>
                <a:ea typeface="Calibri"/>
                <a:cs typeface="Calibri"/>
              </a:rPr>
              <a:t>Linking with last term's Victorian theme, we will finish reading A Christmas Carol by Charles Dickens before moving on to another of his popular works, 'Oliver Twist', with its gripping story and rich vocabulary.  </a:t>
            </a:r>
          </a:p>
          <a:p>
            <a:pPr algn="just" defTabSz="914400"/>
            <a:endParaRPr lang="en-GB" sz="1200">
              <a:solidFill>
                <a:srgbClr val="000000"/>
              </a:solidFill>
              <a:latin typeface="Calibri"/>
              <a:ea typeface="Calibri"/>
              <a:cs typeface="Calibri"/>
            </a:endParaRPr>
          </a:p>
          <a:p>
            <a:pPr algn="just" defTabSz="914400"/>
            <a:endParaRPr lang="en-GB" sz="1200">
              <a:solidFill>
                <a:srgbClr val="000000"/>
              </a:solidFill>
              <a:latin typeface="Calibri"/>
              <a:ea typeface="Calibri"/>
              <a:cs typeface="Calibri"/>
            </a:endParaRPr>
          </a:p>
        </p:txBody>
      </p:sp>
      <p:pic>
        <p:nvPicPr>
          <p:cNvPr id="15" name="Picture 14" descr="A close up of a coin&#10;&#10;Description automatically generated">
            <a:extLst>
              <a:ext uri="{FF2B5EF4-FFF2-40B4-BE49-F238E27FC236}">
                <a16:creationId xmlns:a16="http://schemas.microsoft.com/office/drawing/2014/main" id="{6B6F9626-2428-411C-8E79-52D760DD1533}"/>
              </a:ext>
            </a:extLst>
          </p:cNvPr>
          <p:cNvPicPr>
            <a:picLocks noChangeAspect="1"/>
          </p:cNvPicPr>
          <p:nvPr/>
        </p:nvPicPr>
        <p:blipFill>
          <a:blip r:embed="rId3"/>
          <a:stretch>
            <a:fillRect/>
          </a:stretch>
        </p:blipFill>
        <p:spPr>
          <a:xfrm>
            <a:off x="4374227" y="9237750"/>
            <a:ext cx="1475467" cy="286206"/>
          </a:xfrm>
          <a:prstGeom prst="rect">
            <a:avLst/>
          </a:prstGeom>
        </p:spPr>
      </p:pic>
      <p:pic>
        <p:nvPicPr>
          <p:cNvPr id="2" name="Picture 1" descr="A book cover of a little red riding hood&#10;&#10;Description automatically generated">
            <a:extLst>
              <a:ext uri="{FF2B5EF4-FFF2-40B4-BE49-F238E27FC236}">
                <a16:creationId xmlns:a16="http://schemas.microsoft.com/office/drawing/2014/main" id="{5FC9DA88-B660-A074-A7E1-CD1FBE8108DD}"/>
              </a:ext>
            </a:extLst>
          </p:cNvPr>
          <p:cNvPicPr>
            <a:picLocks noChangeAspect="1"/>
          </p:cNvPicPr>
          <p:nvPr/>
        </p:nvPicPr>
        <p:blipFill>
          <a:blip r:embed="rId4"/>
          <a:stretch>
            <a:fillRect/>
          </a:stretch>
        </p:blipFill>
        <p:spPr>
          <a:xfrm>
            <a:off x="2263575" y="8724513"/>
            <a:ext cx="781587" cy="800959"/>
          </a:xfrm>
          <a:prstGeom prst="rect">
            <a:avLst/>
          </a:prstGeom>
        </p:spPr>
      </p:pic>
      <p:pic>
        <p:nvPicPr>
          <p:cNvPr id="3" name="Picture 2" descr="Oliver Twist by Gill Tavner (Adapter) â€º Visit Amazon's Gill Tavner Page  search results for this author Gill Tavner (Adapter), Charles Dickens  (Illustrated, 25 Nov 2007) Paperback: Amazon.co.uk: Books">
            <a:extLst>
              <a:ext uri="{FF2B5EF4-FFF2-40B4-BE49-F238E27FC236}">
                <a16:creationId xmlns:a16="http://schemas.microsoft.com/office/drawing/2014/main" id="{247FB5C9-C9C1-0D27-048C-9C4AC2C48B61}"/>
              </a:ext>
            </a:extLst>
          </p:cNvPr>
          <p:cNvPicPr>
            <a:picLocks noChangeAspect="1"/>
          </p:cNvPicPr>
          <p:nvPr/>
        </p:nvPicPr>
        <p:blipFill>
          <a:blip r:embed="rId5"/>
          <a:stretch>
            <a:fillRect/>
          </a:stretch>
        </p:blipFill>
        <p:spPr>
          <a:xfrm>
            <a:off x="1889501" y="5657864"/>
            <a:ext cx="774667" cy="1070419"/>
          </a:xfrm>
          <a:prstGeom prst="rect">
            <a:avLst/>
          </a:prstGeom>
        </p:spPr>
      </p:pic>
      <p:pic>
        <p:nvPicPr>
          <p:cNvPr id="14" name="Picture 13" descr="A cartoon of a child&#10;&#10;Description automatically generated">
            <a:extLst>
              <a:ext uri="{FF2B5EF4-FFF2-40B4-BE49-F238E27FC236}">
                <a16:creationId xmlns:a16="http://schemas.microsoft.com/office/drawing/2014/main" id="{B3BD57C9-43D1-DC19-2DB9-CE707F60F527}"/>
              </a:ext>
            </a:extLst>
          </p:cNvPr>
          <p:cNvPicPr>
            <a:picLocks noChangeAspect="1"/>
          </p:cNvPicPr>
          <p:nvPr/>
        </p:nvPicPr>
        <p:blipFill>
          <a:blip r:embed="rId6"/>
          <a:stretch>
            <a:fillRect/>
          </a:stretch>
        </p:blipFill>
        <p:spPr>
          <a:xfrm>
            <a:off x="959754" y="5667466"/>
            <a:ext cx="766448" cy="1065805"/>
          </a:xfrm>
          <a:prstGeom prst="rect">
            <a:avLst/>
          </a:prstGeom>
        </p:spPr>
      </p:pic>
      <p:pic>
        <p:nvPicPr>
          <p:cNvPr id="16" name="Picture 15">
            <a:extLst>
              <a:ext uri="{FF2B5EF4-FFF2-40B4-BE49-F238E27FC236}">
                <a16:creationId xmlns:a16="http://schemas.microsoft.com/office/drawing/2014/main" id="{0E6D6CB1-FACF-412A-979D-ADFD860EF110}"/>
              </a:ext>
            </a:extLst>
          </p:cNvPr>
          <p:cNvPicPr/>
          <p:nvPr/>
        </p:nvPicPr>
        <p:blipFill rotWithShape="1">
          <a:blip r:embed="rId7">
            <a:extLst>
              <a:ext uri="{28A0092B-C50C-407E-A947-70E740481C1C}">
                <a14:useLocalDpi xmlns:a14="http://schemas.microsoft.com/office/drawing/2010/main" val="0"/>
              </a:ext>
            </a:extLst>
          </a:blip>
          <a:srcRect r="8035" b="5540"/>
          <a:stretch/>
        </p:blipFill>
        <p:spPr bwMode="auto">
          <a:xfrm>
            <a:off x="379573" y="364152"/>
            <a:ext cx="1175679" cy="109033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86222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325645" y="225628"/>
            <a:ext cx="3080163" cy="2132119"/>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Science</a:t>
            </a:r>
          </a:p>
          <a:p>
            <a:pPr algn="just" defTabSz="914400">
              <a:spcBef>
                <a:spcPts val="100"/>
              </a:spcBef>
              <a:spcAft>
                <a:spcPts val="100"/>
              </a:spcAft>
            </a:pPr>
            <a:r>
              <a:rPr lang="en-GB" sz="1200" dirty="0">
                <a:ea typeface="Calibri"/>
                <a:cs typeface="Calibri"/>
              </a:rPr>
              <a:t>In science the children will be learning how to identify and classify if something is alive, was once alive or has never been alive. The children will be exploring what a habitat is, and what makes a good habitat for a variety of plants and animals. Finally, the children will investigate food chains and learn how to construct one.         </a:t>
            </a:r>
            <a:endParaRPr lang="en-US" sz="1200" dirty="0">
              <a:ea typeface="Calibri"/>
              <a:cs typeface="Calibri"/>
            </a:endParaRPr>
          </a:p>
          <a:p>
            <a:pPr algn="ctr" defTabSz="914400">
              <a:spcBef>
                <a:spcPct val="0"/>
              </a:spcBef>
              <a:spcAft>
                <a:spcPct val="0"/>
              </a:spcAft>
            </a:pPr>
            <a:endParaRPr lang="en-GB" sz="1200">
              <a:ea typeface="Calibri"/>
              <a:cs typeface="Calibri"/>
            </a:endParaRPr>
          </a:p>
          <a:p>
            <a:pPr defTabSz="914400">
              <a:spcBef>
                <a:spcPct val="0"/>
              </a:spcBef>
              <a:spcAft>
                <a:spcPct val="0"/>
              </a:spcAft>
            </a:pPr>
            <a:endParaRPr lang="en-GB" sz="1600">
              <a:ea typeface="Calibri"/>
              <a:cs typeface="Calibri"/>
            </a:endParaRPr>
          </a:p>
          <a:p>
            <a:pPr defTabSz="914400">
              <a:spcBef>
                <a:spcPct val="0"/>
              </a:spcBef>
              <a:spcAft>
                <a:spcPct val="0"/>
              </a:spcAft>
            </a:pPr>
            <a:endParaRPr lang="en-GB" sz="1600">
              <a:cs typeface="Calibri"/>
            </a:endParaRPr>
          </a:p>
          <a:p>
            <a:pPr algn="ctr" defTabSz="914400">
              <a:spcBef>
                <a:spcPct val="0"/>
              </a:spcBef>
              <a:spcAft>
                <a:spcPct val="0"/>
              </a:spcAft>
            </a:pPr>
            <a:endParaRPr lang="en-GB" altLang="en-US" sz="1600" b="1" u="sng">
              <a:cs typeface="Calibri"/>
            </a:endParaRPr>
          </a:p>
        </p:txBody>
      </p:sp>
      <p:sp>
        <p:nvSpPr>
          <p:cNvPr id="6" name="Text Box 4"/>
          <p:cNvSpPr txBox="1">
            <a:spLocks noChangeArrowheads="1"/>
          </p:cNvSpPr>
          <p:nvPr/>
        </p:nvSpPr>
        <p:spPr bwMode="auto">
          <a:xfrm>
            <a:off x="3556207" y="225628"/>
            <a:ext cx="2973111" cy="2132119"/>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a:spcBef>
                <a:spcPct val="0"/>
              </a:spcBef>
              <a:spcAft>
                <a:spcPct val="0"/>
              </a:spcAft>
            </a:pPr>
            <a:r>
              <a:rPr lang="en-GB" sz="1600" b="1" u="sng">
                <a:solidFill>
                  <a:srgbClr val="000000"/>
                </a:solidFill>
                <a:latin typeface="Calibri"/>
                <a:ea typeface="Calibri"/>
                <a:cs typeface="Calibri"/>
              </a:rPr>
              <a:t>Geography</a:t>
            </a:r>
            <a:endParaRPr lang="en-GB" sz="1600" b="1" u="sng">
              <a:ea typeface="Calibri"/>
              <a:cs typeface="Calibri"/>
            </a:endParaRPr>
          </a:p>
          <a:p>
            <a:pPr algn="just" defTabSz="914400">
              <a:spcBef>
                <a:spcPct val="0"/>
              </a:spcBef>
              <a:spcAft>
                <a:spcPct val="0"/>
              </a:spcAft>
            </a:pPr>
            <a:r>
              <a:rPr lang="en-US" sz="1200">
                <a:ea typeface="+mn-lt"/>
                <a:cs typeface="+mn-lt"/>
              </a:rPr>
              <a:t>This term in geography, the children will begin to answer the question 'Why doesn't anyone live in Antarctica permanently?' The children will learn to locate Antarctica and identify its seasons and climate. They will then begin to learn the different plants and animals that can be found in Antarctica.</a:t>
            </a:r>
            <a:endParaRPr lang="en-US">
              <a:ea typeface="Calibri"/>
              <a:cs typeface="Calibri"/>
            </a:endParaRPr>
          </a:p>
          <a:p>
            <a:pPr marL="0" marR="0" lvl="0" indent="0" algn="just" defTabSz="914400">
              <a:lnSpc>
                <a:spcPct val="100000"/>
              </a:lnSpc>
              <a:spcBef>
                <a:spcPct val="0"/>
              </a:spcBef>
              <a:spcAft>
                <a:spcPct val="0"/>
              </a:spcAft>
              <a:buClrTx/>
              <a:buSzTx/>
              <a:buFontTx/>
              <a:buNone/>
              <a:tabLst/>
            </a:pPr>
            <a:endParaRPr lang="en-US">
              <a:ea typeface="Calibri"/>
              <a:cs typeface="Calibri"/>
            </a:endParaRPr>
          </a:p>
        </p:txBody>
      </p:sp>
      <p:sp>
        <p:nvSpPr>
          <p:cNvPr id="7" name="Text Box 5"/>
          <p:cNvSpPr txBox="1">
            <a:spLocks noChangeArrowheads="1"/>
          </p:cNvSpPr>
          <p:nvPr/>
        </p:nvSpPr>
        <p:spPr bwMode="auto">
          <a:xfrm>
            <a:off x="3556207" y="4900919"/>
            <a:ext cx="2973111" cy="224075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PSHE</a:t>
            </a:r>
            <a:endParaRPr lang="en-US" dirty="0">
              <a:cs typeface="Calibri" panose="020F0502020204030204"/>
            </a:endParaRPr>
          </a:p>
          <a:p>
            <a:pPr algn="just" defTabSz="914400"/>
            <a:r>
              <a:rPr lang="en-US" sz="1200">
                <a:latin typeface="Calibri"/>
                <a:ea typeface="Calibri"/>
                <a:cs typeface="Calibri"/>
              </a:rPr>
              <a:t>In PSHE the children will be exploring the </a:t>
            </a:r>
            <a:r>
              <a:rPr lang="en-US" sz="1200" dirty="0">
                <a:latin typeface="Calibri"/>
                <a:ea typeface="Calibri"/>
                <a:cs typeface="Calibri"/>
              </a:rPr>
              <a:t>question: What jobs do different people have? They will be learning the reasons why people have jobs and how people choose their jobs too. They will also spend time considering which jobs they might like to do in the future.</a:t>
            </a:r>
            <a:endParaRPr lang="en-US" dirty="0">
              <a:latin typeface="Calibri"/>
              <a:ea typeface="Calibri"/>
              <a:cs typeface="Calibri"/>
            </a:endParaRPr>
          </a:p>
          <a:p>
            <a:pPr algn="just" defTabSz="914400"/>
            <a:endParaRPr lang="en-US">
              <a:ea typeface="Calibri"/>
              <a:cs typeface="Calibri"/>
            </a:endParaRPr>
          </a:p>
        </p:txBody>
      </p:sp>
      <p:sp>
        <p:nvSpPr>
          <p:cNvPr id="8" name="Text Box 6"/>
          <p:cNvSpPr txBox="1">
            <a:spLocks noChangeArrowheads="1"/>
          </p:cNvSpPr>
          <p:nvPr/>
        </p:nvSpPr>
        <p:spPr bwMode="auto">
          <a:xfrm>
            <a:off x="293821" y="7341703"/>
            <a:ext cx="3080163" cy="229155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600" b="1" u="sng" dirty="0">
                <a:solidFill>
                  <a:srgbClr val="000000"/>
                </a:solidFill>
                <a:latin typeface="Calibri"/>
                <a:cs typeface="Calibri"/>
              </a:rPr>
              <a:t>Homework</a:t>
            </a:r>
            <a:endParaRPr lang="en-GB" altLang="en-US" sz="1600" b="1" i="0" u="sng" strike="noStrike" cap="none" normalizeH="0" baseline="0" dirty="0">
              <a:ln>
                <a:noFill/>
              </a:ln>
              <a:solidFill>
                <a:srgbClr val="000000"/>
              </a:solidFill>
              <a:effectLst/>
              <a:latin typeface="Calibri"/>
              <a:ea typeface="Calibri"/>
              <a:cs typeface="Calibri"/>
            </a:endParaRPr>
          </a:p>
          <a:p>
            <a:pPr algn="just"/>
            <a:r>
              <a:rPr lang="en-GB" sz="1200" dirty="0"/>
              <a:t>Please listen to your child read at home at least 5 times a week and record in their reading diary. Once a child has read through their book 3 times they can change it on any day. Just like last term, it is their responsibility to remember to change their book. </a:t>
            </a:r>
          </a:p>
          <a:p>
            <a:pPr algn="just"/>
            <a:r>
              <a:rPr lang="en-GB" sz="1200" dirty="0"/>
              <a:t>Please do Times Table </a:t>
            </a:r>
            <a:r>
              <a:rPr lang="en-GB" sz="1200" dirty="0" err="1"/>
              <a:t>Rockstars</a:t>
            </a:r>
            <a:r>
              <a:rPr lang="en-GB" sz="1200" dirty="0"/>
              <a:t> 3 times per week for 10 minutes. </a:t>
            </a:r>
          </a:p>
          <a:p>
            <a:pPr algn="just"/>
            <a:r>
              <a:rPr lang="en-GB" sz="1200" dirty="0"/>
              <a:t>There will also be a new list of optional co-curricular activities which will be sent home with the children.</a:t>
            </a:r>
            <a:endParaRPr lang="en-GB" dirty="0"/>
          </a:p>
          <a:p>
            <a:pPr algn="ctr" defTabSz="914400">
              <a:spcBef>
                <a:spcPct val="0"/>
              </a:spcBef>
              <a:spcAft>
                <a:spcPct val="0"/>
              </a:spcAft>
            </a:pPr>
            <a:endParaRPr lang="en-GB" altLang="en-US" sz="1600" b="1" u="sng" dirty="0">
              <a:solidFill>
                <a:srgbClr val="000000"/>
              </a:solidFill>
              <a:latin typeface="Calibri" panose="020F0502020204030204" pitchFamily="34" charset="0"/>
              <a:cs typeface="Calibri"/>
            </a:endParaRPr>
          </a:p>
          <a:p>
            <a:pPr algn="ctr" defTabSz="914400">
              <a:spcBef>
                <a:spcPct val="0"/>
              </a:spcBef>
              <a:spcAft>
                <a:spcPct val="0"/>
              </a:spcAft>
            </a:pPr>
            <a:endParaRPr lang="en-GB" altLang="en-US" sz="1600" b="1" u="sng" dirty="0">
              <a:solidFill>
                <a:srgbClr val="000000"/>
              </a:solidFill>
              <a:latin typeface="Calibri" panose="020F0502020204030204" pitchFamily="34" charset="0"/>
              <a:cs typeface="Calibri"/>
            </a:endParaRPr>
          </a:p>
        </p:txBody>
      </p:sp>
      <p:sp>
        <p:nvSpPr>
          <p:cNvPr id="9" name="Text Box 7"/>
          <p:cNvSpPr txBox="1">
            <a:spLocks noChangeArrowheads="1"/>
          </p:cNvSpPr>
          <p:nvPr/>
        </p:nvSpPr>
        <p:spPr bwMode="auto">
          <a:xfrm>
            <a:off x="3556207" y="7341703"/>
            <a:ext cx="2973111" cy="2291555"/>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kumimoji="0" lang="en-GB" altLang="en-US" sz="1600" b="1" i="0" u="sng" strike="noStrike" cap="none" normalizeH="0" baseline="0" dirty="0">
                <a:ln>
                  <a:noFill/>
                </a:ln>
                <a:solidFill>
                  <a:srgbClr val="000000"/>
                </a:solidFill>
                <a:effectLst/>
              </a:rPr>
              <a:t>Suggested books for reading</a:t>
            </a:r>
            <a:endParaRPr lang="en-US" altLang="en-US" sz="1600" b="1" u="sng" dirty="0">
              <a:ea typeface="Calibri"/>
              <a:cs typeface="Calibri"/>
            </a:endParaRPr>
          </a:p>
          <a:p>
            <a:pPr algn="ctr" defTabSz="914400">
              <a:spcBef>
                <a:spcPct val="0"/>
              </a:spcBef>
              <a:spcAft>
                <a:spcPct val="0"/>
              </a:spcAft>
            </a:pPr>
            <a:r>
              <a:rPr lang="en-US" sz="1200" i="1" dirty="0">
                <a:ea typeface="Calibri"/>
                <a:cs typeface="Calibri"/>
              </a:rPr>
              <a:t>The Owl Who Was Afraid of the Dark</a:t>
            </a:r>
            <a:r>
              <a:rPr lang="en-US" sz="1200" dirty="0">
                <a:ea typeface="Calibri"/>
                <a:cs typeface="Calibri"/>
              </a:rPr>
              <a:t> </a:t>
            </a:r>
          </a:p>
          <a:p>
            <a:pPr algn="ctr" defTabSz="914400">
              <a:spcBef>
                <a:spcPct val="0"/>
              </a:spcBef>
              <a:spcAft>
                <a:spcPct val="0"/>
              </a:spcAft>
            </a:pPr>
            <a:r>
              <a:rPr lang="en-US" sz="1200" dirty="0">
                <a:ea typeface="Calibri"/>
                <a:cs typeface="Calibri"/>
              </a:rPr>
              <a:t>by Jill Tomlinson</a:t>
            </a:r>
            <a:endParaRPr lang="en-US" dirty="0"/>
          </a:p>
          <a:p>
            <a:pPr algn="ctr" defTabSz="914400">
              <a:spcBef>
                <a:spcPct val="0"/>
              </a:spcBef>
              <a:spcAft>
                <a:spcPct val="0"/>
              </a:spcAft>
            </a:pPr>
            <a:r>
              <a:rPr lang="en-US" sz="1200" i="1" dirty="0" err="1">
                <a:ea typeface="Calibri"/>
                <a:cs typeface="Calibri"/>
              </a:rPr>
              <a:t>Barnabus</a:t>
            </a:r>
            <a:r>
              <a:rPr lang="en-US" sz="1200" i="1" dirty="0">
                <a:ea typeface="Calibri"/>
                <a:cs typeface="Calibri"/>
              </a:rPr>
              <a:t> Project</a:t>
            </a:r>
            <a:r>
              <a:rPr lang="en-US" sz="1200" dirty="0">
                <a:ea typeface="Calibri"/>
                <a:cs typeface="Calibri"/>
              </a:rPr>
              <a:t> by the Fan Brothers</a:t>
            </a:r>
          </a:p>
          <a:p>
            <a:pPr algn="ctr" defTabSz="914400">
              <a:spcBef>
                <a:spcPct val="0"/>
              </a:spcBef>
              <a:spcAft>
                <a:spcPct val="0"/>
              </a:spcAft>
            </a:pPr>
            <a:r>
              <a:rPr lang="en-US" sz="1200" i="1" dirty="0">
                <a:ea typeface="Calibri"/>
                <a:cs typeface="Calibri"/>
              </a:rPr>
              <a:t>Willow </a:t>
            </a:r>
            <a:r>
              <a:rPr lang="en-US" sz="1200" i="1" dirty="0" err="1">
                <a:ea typeface="Calibri"/>
                <a:cs typeface="Calibri"/>
              </a:rPr>
              <a:t>Wildthing</a:t>
            </a:r>
            <a:r>
              <a:rPr lang="en-US" sz="1200" i="1" dirty="0">
                <a:ea typeface="Calibri"/>
                <a:cs typeface="Calibri"/>
              </a:rPr>
              <a:t> and the Swamp Monster </a:t>
            </a:r>
          </a:p>
          <a:p>
            <a:pPr algn="ctr" defTabSz="914400">
              <a:spcBef>
                <a:spcPct val="0"/>
              </a:spcBef>
              <a:spcAft>
                <a:spcPct val="0"/>
              </a:spcAft>
            </a:pPr>
            <a:r>
              <a:rPr lang="en-US" sz="1200" dirty="0">
                <a:ea typeface="Calibri"/>
                <a:cs typeface="Calibri"/>
              </a:rPr>
              <a:t>by Gill Lewis</a:t>
            </a:r>
            <a:endParaRPr lang="en-US" dirty="0"/>
          </a:p>
          <a:p>
            <a:pPr defTabSz="914400">
              <a:spcBef>
                <a:spcPct val="0"/>
              </a:spcBef>
              <a:spcAft>
                <a:spcPct val="0"/>
              </a:spcAft>
            </a:pPr>
            <a:endParaRPr lang="en-US" dirty="0">
              <a:ea typeface="Calibri"/>
              <a:cs typeface="Calibri"/>
            </a:endParaRPr>
          </a:p>
        </p:txBody>
      </p:sp>
      <p:sp>
        <p:nvSpPr>
          <p:cNvPr id="10" name="Text Box 8"/>
          <p:cNvSpPr txBox="1">
            <a:spLocks noChangeArrowheads="1"/>
          </p:cNvSpPr>
          <p:nvPr/>
        </p:nvSpPr>
        <p:spPr bwMode="auto">
          <a:xfrm>
            <a:off x="311357" y="4900919"/>
            <a:ext cx="3094451" cy="2240755"/>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600" b="1" u="sng" dirty="0">
                <a:solidFill>
                  <a:srgbClr val="000000"/>
                </a:solidFill>
                <a:latin typeface="Calibri"/>
                <a:cs typeface="Calibri"/>
              </a:rPr>
              <a:t>Music</a:t>
            </a:r>
          </a:p>
          <a:p>
            <a:pPr algn="just" defTabSz="914400">
              <a:spcBef>
                <a:spcPts val="100"/>
              </a:spcBef>
              <a:spcAft>
                <a:spcPts val="100"/>
              </a:spcAft>
            </a:pPr>
            <a:r>
              <a:rPr lang="en-GB" altLang="en-US" sz="1200" dirty="0">
                <a:solidFill>
                  <a:srgbClr val="000000"/>
                </a:solidFill>
                <a:latin typeface="Calibri"/>
                <a:ea typeface="Calibri"/>
                <a:cs typeface="Calibri"/>
              </a:rPr>
              <a:t>This half term the children will be learning that music has a pulse (steady beat). It is made up of long and short sounds called rhythm as well as high and low sounds known as pitch. The children will have the opportunity to learn to play either a recorder or a glockenspiel. </a:t>
            </a:r>
          </a:p>
          <a:p>
            <a:pPr algn="ctr" defTabSz="914400">
              <a:spcBef>
                <a:spcPts val="100"/>
              </a:spcBef>
              <a:spcAft>
                <a:spcPts val="100"/>
              </a:spcAft>
            </a:pPr>
            <a:endParaRPr lang="en-GB" altLang="en-US" sz="1200">
              <a:solidFill>
                <a:srgbClr val="000000"/>
              </a:solidFill>
              <a:latin typeface="Calibri"/>
              <a:ea typeface="Calibri"/>
              <a:cs typeface="Calibri"/>
            </a:endParaRPr>
          </a:p>
        </p:txBody>
      </p:sp>
      <p:sp>
        <p:nvSpPr>
          <p:cNvPr id="11" name="Text Box 9"/>
          <p:cNvSpPr txBox="1">
            <a:spLocks noChangeArrowheads="1"/>
          </p:cNvSpPr>
          <p:nvPr/>
        </p:nvSpPr>
        <p:spPr bwMode="auto">
          <a:xfrm>
            <a:off x="3556207" y="2566501"/>
            <a:ext cx="2973111" cy="2166935"/>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r>
              <a:rPr lang="en-GB" altLang="en-US" sz="1600" b="1" u="sng" dirty="0">
                <a:solidFill>
                  <a:srgbClr val="000000"/>
                </a:solidFill>
                <a:latin typeface="Calibri"/>
                <a:cs typeface="Calibri"/>
              </a:rPr>
              <a:t>PE</a:t>
            </a:r>
            <a:endParaRPr lang="en-US" dirty="0">
              <a:cs typeface="Calibri" panose="020F0502020204030204"/>
            </a:endParaRPr>
          </a:p>
          <a:p>
            <a:pPr algn="just" defTabSz="914400"/>
            <a:r>
              <a:rPr lang="en-GB" sz="1200" dirty="0">
                <a:solidFill>
                  <a:srgbClr val="000000"/>
                </a:solidFill>
                <a:latin typeface="Calibri"/>
                <a:cs typeface="Calibri"/>
              </a:rPr>
              <a:t>This half term the children will be doing gymnastics. They will be developing their skills from year 1, mastering basic movements including running, jumping, throwing and catching.  Alongside this, they will be developing balance, agility and co-ordination and begin to apply these in a range of activities.</a:t>
            </a:r>
            <a:endParaRPr lang="en-GB" dirty="0">
              <a:ea typeface="Calibri"/>
              <a:cs typeface="Calibri"/>
            </a:endParaRPr>
          </a:p>
        </p:txBody>
      </p:sp>
      <p:sp>
        <p:nvSpPr>
          <p:cNvPr id="12" name="Text Box 10"/>
          <p:cNvSpPr txBox="1">
            <a:spLocks noChangeArrowheads="1"/>
          </p:cNvSpPr>
          <p:nvPr/>
        </p:nvSpPr>
        <p:spPr bwMode="auto">
          <a:xfrm>
            <a:off x="325645" y="2566502"/>
            <a:ext cx="3080163" cy="2166934"/>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a:spcBef>
                <a:spcPct val="0"/>
              </a:spcBef>
              <a:spcAft>
                <a:spcPct val="0"/>
              </a:spcAft>
            </a:pPr>
            <a:r>
              <a:rPr lang="en-GB" sz="1600" b="1" dirty="0">
                <a:solidFill>
                  <a:srgbClr val="000000"/>
                </a:solidFill>
                <a:latin typeface="Calibri"/>
                <a:cs typeface="Calibri"/>
              </a:rPr>
              <a:t>Art</a:t>
            </a:r>
            <a:endParaRPr lang="en-GB" sz="1600" b="1" dirty="0">
              <a:ea typeface="Calibri"/>
              <a:cs typeface="Calibri"/>
            </a:endParaRPr>
          </a:p>
          <a:p>
            <a:pPr algn="just" defTabSz="914400">
              <a:spcBef>
                <a:spcPts val="100"/>
              </a:spcBef>
              <a:spcAft>
                <a:spcPts val="100"/>
              </a:spcAft>
            </a:pPr>
            <a:r>
              <a:rPr lang="en-GB" sz="1200" dirty="0">
                <a:solidFill>
                  <a:srgbClr val="000000"/>
                </a:solidFill>
                <a:latin typeface="Calibri"/>
                <a:ea typeface="Calibri"/>
                <a:cs typeface="Calibri"/>
              </a:rPr>
              <a:t>In art the children will be learning about abstract painting</a:t>
            </a:r>
            <a:r>
              <a:rPr lang="en-GB" sz="1200" dirty="0">
                <a:solidFill>
                  <a:srgbClr val="000000"/>
                </a:solidFill>
                <a:ea typeface="+mn-lt"/>
                <a:cs typeface="+mn-lt"/>
              </a:rPr>
              <a:t>  in the style of Kandinsky. They will start by learning about tints and tones  before extending their knowledge of secondary colours by learning and </a:t>
            </a:r>
            <a:r>
              <a:rPr lang="en-GB" sz="1200" dirty="0">
                <a:ea typeface="Calibri"/>
                <a:cs typeface="Calibri"/>
              </a:rPr>
              <a:t>creating  </a:t>
            </a:r>
            <a:r>
              <a:rPr lang="en-GB" sz="1200" dirty="0">
                <a:solidFill>
                  <a:srgbClr val="000000"/>
                </a:solidFill>
                <a:ea typeface="+mn-lt"/>
                <a:cs typeface="+mn-lt"/>
              </a:rPr>
              <a:t>tertiary colours on a colour wheel. They will </a:t>
            </a:r>
            <a:r>
              <a:rPr lang="en-GB" sz="1200" dirty="0">
                <a:solidFill>
                  <a:srgbClr val="000000"/>
                </a:solidFill>
                <a:latin typeface="Calibri"/>
                <a:ea typeface="Calibri"/>
                <a:cs typeface="Calibri"/>
              </a:rPr>
              <a:t>then create their own concentric circle inspired art. </a:t>
            </a:r>
            <a:endParaRPr lang="en-GB" dirty="0">
              <a:ea typeface="Calibri"/>
              <a:cs typeface="Calibri"/>
            </a:endParaRPr>
          </a:p>
        </p:txBody>
      </p:sp>
      <p:pic>
        <p:nvPicPr>
          <p:cNvPr id="2" name="Picture 1" descr="Wassily Kandinsky. Color Study. Squares with Concentric Circles, 1913">
            <a:extLst>
              <a:ext uri="{FF2B5EF4-FFF2-40B4-BE49-F238E27FC236}">
                <a16:creationId xmlns:a16="http://schemas.microsoft.com/office/drawing/2014/main" id="{82F4F0E6-7B6C-69D5-2A7F-7FCCDFB128E9}"/>
              </a:ext>
            </a:extLst>
          </p:cNvPr>
          <p:cNvPicPr>
            <a:picLocks noChangeAspect="1"/>
          </p:cNvPicPr>
          <p:nvPr/>
        </p:nvPicPr>
        <p:blipFill>
          <a:blip r:embed="rId2"/>
          <a:stretch>
            <a:fillRect/>
          </a:stretch>
        </p:blipFill>
        <p:spPr>
          <a:xfrm>
            <a:off x="2266821" y="4107920"/>
            <a:ext cx="1049091" cy="477051"/>
          </a:xfrm>
          <a:prstGeom prst="rect">
            <a:avLst/>
          </a:prstGeom>
        </p:spPr>
      </p:pic>
      <p:pic>
        <p:nvPicPr>
          <p:cNvPr id="3" name="Picture 2" descr="A cartoon of a child upside down&#10;&#10;Description automatically generated">
            <a:extLst>
              <a:ext uri="{FF2B5EF4-FFF2-40B4-BE49-F238E27FC236}">
                <a16:creationId xmlns:a16="http://schemas.microsoft.com/office/drawing/2014/main" id="{58904BB6-ADE1-A165-4FA0-FA49348C2F73}"/>
              </a:ext>
            </a:extLst>
          </p:cNvPr>
          <p:cNvPicPr>
            <a:picLocks noChangeAspect="1"/>
          </p:cNvPicPr>
          <p:nvPr/>
        </p:nvPicPr>
        <p:blipFill>
          <a:blip r:embed="rId3"/>
          <a:stretch>
            <a:fillRect/>
          </a:stretch>
        </p:blipFill>
        <p:spPr>
          <a:xfrm>
            <a:off x="4388403" y="4205743"/>
            <a:ext cx="1313793" cy="380666"/>
          </a:xfrm>
          <a:prstGeom prst="rect">
            <a:avLst/>
          </a:prstGeom>
        </p:spPr>
      </p:pic>
      <p:pic>
        <p:nvPicPr>
          <p:cNvPr id="15" name="Picture 14" descr="A colorful music notes on a black background&#10;&#10;Description automatically generated">
            <a:extLst>
              <a:ext uri="{FF2B5EF4-FFF2-40B4-BE49-F238E27FC236}">
                <a16:creationId xmlns:a16="http://schemas.microsoft.com/office/drawing/2014/main" id="{619290E5-025F-1FB3-5F9B-94789FCDE87B}"/>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1219878" y="6365275"/>
            <a:ext cx="1555534" cy="776421"/>
          </a:xfrm>
          <a:prstGeom prst="rect">
            <a:avLst/>
          </a:prstGeom>
        </p:spPr>
      </p:pic>
      <p:pic>
        <p:nvPicPr>
          <p:cNvPr id="4" name="Picture 3" descr="A reflection of a mountain in the water&#10;&#10;Description automatically generated">
            <a:extLst>
              <a:ext uri="{FF2B5EF4-FFF2-40B4-BE49-F238E27FC236}">
                <a16:creationId xmlns:a16="http://schemas.microsoft.com/office/drawing/2014/main" id="{DD044B28-D08D-70FE-426C-934F7C06CB0E}"/>
              </a:ext>
            </a:extLst>
          </p:cNvPr>
          <p:cNvPicPr>
            <a:picLocks noChangeAspect="1"/>
          </p:cNvPicPr>
          <p:nvPr/>
        </p:nvPicPr>
        <p:blipFill>
          <a:blip r:embed="rId6"/>
          <a:stretch>
            <a:fillRect/>
          </a:stretch>
        </p:blipFill>
        <p:spPr>
          <a:xfrm>
            <a:off x="4525224" y="1837358"/>
            <a:ext cx="1195804" cy="461699"/>
          </a:xfrm>
          <a:prstGeom prst="rect">
            <a:avLst/>
          </a:prstGeom>
        </p:spPr>
      </p:pic>
      <p:pic>
        <p:nvPicPr>
          <p:cNvPr id="13" name="Picture 12" descr="A group of bugs on a piece of wood&#10;&#10;Description automatically generated">
            <a:extLst>
              <a:ext uri="{FF2B5EF4-FFF2-40B4-BE49-F238E27FC236}">
                <a16:creationId xmlns:a16="http://schemas.microsoft.com/office/drawing/2014/main" id="{3DD214EB-F7BD-BD98-F00E-600A262A1257}"/>
              </a:ext>
            </a:extLst>
          </p:cNvPr>
          <p:cNvPicPr>
            <a:picLocks noChangeAspect="1"/>
          </p:cNvPicPr>
          <p:nvPr/>
        </p:nvPicPr>
        <p:blipFill>
          <a:blip r:embed="rId7"/>
          <a:stretch>
            <a:fillRect/>
          </a:stretch>
        </p:blipFill>
        <p:spPr>
          <a:xfrm>
            <a:off x="1419484" y="1772769"/>
            <a:ext cx="837781" cy="542925"/>
          </a:xfrm>
          <a:prstGeom prst="rect">
            <a:avLst/>
          </a:prstGeom>
        </p:spPr>
      </p:pic>
      <p:pic>
        <p:nvPicPr>
          <p:cNvPr id="14" name="Picture 13" descr="The Owl Who Was Afraid of the Dark">
            <a:extLst>
              <a:ext uri="{FF2B5EF4-FFF2-40B4-BE49-F238E27FC236}">
                <a16:creationId xmlns:a16="http://schemas.microsoft.com/office/drawing/2014/main" id="{38A5FCDE-AB5E-FE5E-0BD7-AF5CAD38362D}"/>
              </a:ext>
            </a:extLst>
          </p:cNvPr>
          <p:cNvPicPr>
            <a:picLocks noChangeAspect="1"/>
          </p:cNvPicPr>
          <p:nvPr/>
        </p:nvPicPr>
        <p:blipFill>
          <a:blip r:embed="rId8"/>
          <a:stretch>
            <a:fillRect/>
          </a:stretch>
        </p:blipFill>
        <p:spPr>
          <a:xfrm>
            <a:off x="3634412" y="8614431"/>
            <a:ext cx="655270" cy="865886"/>
          </a:xfrm>
          <a:prstGeom prst="rect">
            <a:avLst/>
          </a:prstGeom>
        </p:spPr>
      </p:pic>
      <p:pic>
        <p:nvPicPr>
          <p:cNvPr id="16" name="Picture 15" descr="Barnabus Project">
            <a:extLst>
              <a:ext uri="{FF2B5EF4-FFF2-40B4-BE49-F238E27FC236}">
                <a16:creationId xmlns:a16="http://schemas.microsoft.com/office/drawing/2014/main" id="{3E5CE9EF-DC21-0864-5E72-7C63D521DAEC}"/>
              </a:ext>
            </a:extLst>
          </p:cNvPr>
          <p:cNvPicPr>
            <a:picLocks noChangeAspect="1"/>
          </p:cNvPicPr>
          <p:nvPr/>
        </p:nvPicPr>
        <p:blipFill>
          <a:blip r:embed="rId9"/>
          <a:stretch>
            <a:fillRect/>
          </a:stretch>
        </p:blipFill>
        <p:spPr>
          <a:xfrm>
            <a:off x="4530356" y="8549711"/>
            <a:ext cx="868270" cy="931723"/>
          </a:xfrm>
          <a:prstGeom prst="rect">
            <a:avLst/>
          </a:prstGeom>
        </p:spPr>
      </p:pic>
      <p:pic>
        <p:nvPicPr>
          <p:cNvPr id="17" name="Picture 16" descr="Willow Wildthing and the Swamp Monster">
            <a:extLst>
              <a:ext uri="{FF2B5EF4-FFF2-40B4-BE49-F238E27FC236}">
                <a16:creationId xmlns:a16="http://schemas.microsoft.com/office/drawing/2014/main" id="{ACDAD4B4-5014-8AF0-F644-596E0282D3D3}"/>
              </a:ext>
            </a:extLst>
          </p:cNvPr>
          <p:cNvPicPr>
            <a:picLocks noChangeAspect="1"/>
          </p:cNvPicPr>
          <p:nvPr/>
        </p:nvPicPr>
        <p:blipFill>
          <a:blip r:embed="rId10"/>
          <a:stretch>
            <a:fillRect/>
          </a:stretch>
        </p:blipFill>
        <p:spPr>
          <a:xfrm>
            <a:off x="5687037" y="8550829"/>
            <a:ext cx="639359" cy="945388"/>
          </a:xfrm>
          <a:prstGeom prst="rect">
            <a:avLst/>
          </a:prstGeom>
        </p:spPr>
      </p:pic>
      <p:pic>
        <p:nvPicPr>
          <p:cNvPr id="18" name="Picture 17" descr="A person in a suit and tie holding up his hand&#10;&#10;Description automatically generated">
            <a:extLst>
              <a:ext uri="{FF2B5EF4-FFF2-40B4-BE49-F238E27FC236}">
                <a16:creationId xmlns:a16="http://schemas.microsoft.com/office/drawing/2014/main" id="{59215C06-D77F-A398-EEB8-D38542EBB910}"/>
              </a:ext>
            </a:extLst>
          </p:cNvPr>
          <p:cNvPicPr>
            <a:picLocks noChangeAspect="1"/>
          </p:cNvPicPr>
          <p:nvPr/>
        </p:nvPicPr>
        <p:blipFill>
          <a:blip r:embed="rId11"/>
          <a:stretch>
            <a:fillRect/>
          </a:stretch>
        </p:blipFill>
        <p:spPr>
          <a:xfrm>
            <a:off x="4662387" y="6490476"/>
            <a:ext cx="753136" cy="521242"/>
          </a:xfrm>
          <a:prstGeom prst="rect">
            <a:avLst/>
          </a:prstGeom>
        </p:spPr>
      </p:pic>
    </p:spTree>
    <p:extLst>
      <p:ext uri="{BB962C8B-B14F-4D97-AF65-F5344CB8AC3E}">
        <p14:creationId xmlns:p14="http://schemas.microsoft.com/office/powerpoint/2010/main" val="24610379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970aca6-9cb8-4276-bc8b-bef9d910f2ee">
      <Terms xmlns="http://schemas.microsoft.com/office/infopath/2007/PartnerControls"/>
    </lcf76f155ced4ddcb4097134ff3c332f>
    <TaxCatchAll xmlns="cac48d98-c999-4eb6-b102-8f6f3bbb3bd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DE15A925FC063488DE0B0E813BE9DF5" ma:contentTypeVersion="12" ma:contentTypeDescription="Create a new document." ma:contentTypeScope="" ma:versionID="722c6558ae6c219cefade9c55dc6c7f8">
  <xsd:schema xmlns:xsd="http://www.w3.org/2001/XMLSchema" xmlns:xs="http://www.w3.org/2001/XMLSchema" xmlns:p="http://schemas.microsoft.com/office/2006/metadata/properties" xmlns:ns2="e970aca6-9cb8-4276-bc8b-bef9d910f2ee" xmlns:ns3="cac48d98-c999-4eb6-b102-8f6f3bbb3bd5" targetNamespace="http://schemas.microsoft.com/office/2006/metadata/properties" ma:root="true" ma:fieldsID="fb411601e25b81d28b1f3887ed513cc3" ns2:_="" ns3:_="">
    <xsd:import namespace="e970aca6-9cb8-4276-bc8b-bef9d910f2ee"/>
    <xsd:import namespace="cac48d98-c999-4eb6-b102-8f6f3bbb3bd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70aca6-9cb8-4276-bc8b-bef9d910f2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53656f60-27ea-4f4c-865c-e98f0fe40ea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ac48d98-c999-4eb6-b102-8f6f3bbb3bd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571e8da-db13-4c63-b429-106e3add7984}" ma:internalName="TaxCatchAll" ma:showField="CatchAllData" ma:web="cac48d98-c999-4eb6-b102-8f6f3bbb3bd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88D3E1-DB36-46BC-946C-9EC15E59858E}">
  <ds:schemaRefs>
    <ds:schemaRef ds:uri="http://schemas.microsoft.com/sharepoint/v3/contenttype/forms"/>
  </ds:schemaRefs>
</ds:datastoreItem>
</file>

<file path=customXml/itemProps2.xml><?xml version="1.0" encoding="utf-8"?>
<ds:datastoreItem xmlns:ds="http://schemas.openxmlformats.org/officeDocument/2006/customXml" ds:itemID="{5F6D455D-052B-49D8-921E-8481E3F7D9CC}">
  <ds:schemaRefs>
    <ds:schemaRef ds:uri="e970aca6-9cb8-4276-bc8b-bef9d910f2ee"/>
    <ds:schemaRef ds:uri="http://schemas.openxmlformats.org/package/2006/metadata/core-properties"/>
    <ds:schemaRef ds:uri="http://schemas.microsoft.com/office/infopath/2007/PartnerControls"/>
    <ds:schemaRef ds:uri="http://purl.org/dc/terms/"/>
    <ds:schemaRef ds:uri="http://purl.org/dc/dcmitype/"/>
    <ds:schemaRef ds:uri="http://purl.org/dc/elements/1.1/"/>
    <ds:schemaRef ds:uri="http://schemas.microsoft.com/office/2006/metadata/properties"/>
    <ds:schemaRef ds:uri="http://schemas.microsoft.com/office/2006/documentManagement/types"/>
    <ds:schemaRef ds:uri="http://www.w3.org/XML/1998/namespace"/>
    <ds:schemaRef ds:uri="cac48d98-c999-4eb6-b102-8f6f3bbb3bd5"/>
  </ds:schemaRefs>
</ds:datastoreItem>
</file>

<file path=customXml/itemProps3.xml><?xml version="1.0" encoding="utf-8"?>
<ds:datastoreItem xmlns:ds="http://schemas.openxmlformats.org/officeDocument/2006/customXml" ds:itemID="{930831BE-886B-46EE-BDCE-FA73E3D86F87}">
  <ds:schemaRefs>
    <ds:schemaRef ds:uri="cac48d98-c999-4eb6-b102-8f6f3bbb3bd5"/>
    <ds:schemaRef ds:uri="e970aca6-9cb8-4276-bc8b-bef9d910f2e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10</TotalTime>
  <Words>730</Words>
  <Application>Microsoft Office PowerPoint</Application>
  <PresentationFormat>A4 Paper (210x297 mm)</PresentationFormat>
  <Paragraphs>48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 Thomas</dc:creator>
  <cp:lastModifiedBy>Bethan Nicholass</cp:lastModifiedBy>
  <cp:revision>36</cp:revision>
  <dcterms:created xsi:type="dcterms:W3CDTF">2023-03-07T15:16:37Z</dcterms:created>
  <dcterms:modified xsi:type="dcterms:W3CDTF">2024-12-19T16:26:46Z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0x0101003DE15A925FC063488DE0B0E813BE9DF5</vt:lpwstr>
  </property>
  <property fmtid="{D5CDD505-2E9C-101B-9397-08002B2CF9AE}" pid="3" name="MediaServiceImageTags">
    <vt:lpwstr/>
  </property>
</Properties>
</file>