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71720-3BA1-1921-7AC3-308A563BCDE6}" v="1" dt="2025-04-22T12:24:58.2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260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29C7529-C55A-4FFA-AF54-23A3D92AE5B3}"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48455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89120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46695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C7529-C55A-4FFA-AF54-23A3D92AE5B3}"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97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9C7529-C55A-4FFA-AF54-23A3D92AE5B3}" type="datetimeFigureOut">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77057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9C7529-C55A-4FFA-AF54-23A3D92AE5B3}" type="datetimeFigureOut">
              <a:rPr lang="en-GB" smtClean="0"/>
              <a:t>06/05/2025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57854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9C7529-C55A-4FFA-AF54-23A3D92AE5B3}" type="datetimeFigureOut">
              <a:rPr lang="en-GB" smtClean="0"/>
              <a:t>06/05/2025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08716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C7529-C55A-4FFA-AF54-23A3D92AE5B3}" type="datetimeFigureOut">
              <a:rPr lang="en-GB" smtClean="0"/>
              <a:t>06/05/2025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11810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311359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40808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29C7529-C55A-4FFA-AF54-23A3D92AE5B3}" type="datetimeFigureOut">
              <a:rPr lang="en-GB" smtClean="0"/>
              <a:t>06/05/2025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E462980-EB95-4570-8D78-956AE42C4A2B}" type="slidenum">
              <a:rPr lang="en-GB" smtClean="0"/>
              <a:t>‹#›</a:t>
            </a:fld>
            <a:endParaRPr lang="en-GB"/>
          </a:p>
        </p:txBody>
      </p:sp>
    </p:spTree>
    <p:extLst>
      <p:ext uri="{BB962C8B-B14F-4D97-AF65-F5344CB8AC3E}">
        <p14:creationId xmlns:p14="http://schemas.microsoft.com/office/powerpoint/2010/main" val="4243389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microsoft.com/office/2007/relationships/hdphoto" Target="../media/hdphoto1.wdp"/><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31305" y="228391"/>
            <a:ext cx="6246882" cy="1507644"/>
          </a:xfrm>
          <a:prstGeom prst="rect">
            <a:avLst/>
          </a:prstGeom>
          <a:solidFill>
            <a:srgbClr val="FFFFFF"/>
          </a:solidFill>
          <a:ln w="285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ts val="100"/>
              </a:spcAft>
            </a:pPr>
            <a:r>
              <a:rPr lang="en-GB" altLang="en-US" sz="4000" b="1">
                <a:solidFill>
                  <a:srgbClr val="000000"/>
                </a:solidFill>
                <a:latin typeface="Calibri"/>
                <a:cs typeface="Calibri"/>
              </a:rPr>
              <a:t> </a:t>
            </a:r>
            <a:r>
              <a:rPr kumimoji="0" lang="en-GB" altLang="en-US" sz="4000" b="1" i="0" u="none" strike="noStrike" cap="none" normalizeH="0" baseline="0">
                <a:ln>
                  <a:noFill/>
                </a:ln>
                <a:solidFill>
                  <a:srgbClr val="000000"/>
                </a:solidFill>
                <a:effectLst/>
                <a:latin typeface="Calibri"/>
                <a:cs typeface="Calibri"/>
              </a:rPr>
              <a:t>Year</a:t>
            </a:r>
            <a:r>
              <a:rPr lang="en-GB" altLang="en-US" sz="4000" b="1">
                <a:solidFill>
                  <a:srgbClr val="000000"/>
                </a:solidFill>
                <a:latin typeface="Calibri"/>
                <a:cs typeface="Calibri"/>
              </a:rPr>
              <a:t> 2  </a:t>
            </a:r>
            <a:r>
              <a:rPr kumimoji="0" lang="en-GB" altLang="en-US" sz="4000" b="1" i="0" u="none" strike="noStrike" cap="none" normalizeH="0" baseline="0">
                <a:ln>
                  <a:noFill/>
                </a:ln>
                <a:solidFill>
                  <a:srgbClr val="000000"/>
                </a:solidFill>
                <a:effectLst/>
                <a:latin typeface="Calibri"/>
                <a:cs typeface="Calibri"/>
              </a:rPr>
              <a:t>Newsletter</a:t>
            </a:r>
          </a:p>
          <a:p>
            <a:pPr algn="ctr" defTabSz="914400" eaLnBrk="0" fontAlgn="base" hangingPunct="0">
              <a:spcBef>
                <a:spcPct val="0"/>
              </a:spcBef>
              <a:spcAft>
                <a:spcPts val="100"/>
              </a:spcAft>
            </a:pPr>
            <a:endParaRPr kumimoji="0" lang="en-GB" altLang="en-US" sz="800" b="1" i="0" u="none" strike="noStrike" cap="none" normalizeH="0" baseline="0">
              <a:ln>
                <a:noFill/>
              </a:ln>
              <a:solidFill>
                <a:srgbClr val="000000"/>
              </a:solidFill>
              <a:effectLst/>
              <a:latin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a:ln>
                  <a:noFill/>
                </a:ln>
                <a:solidFill>
                  <a:srgbClr val="000000"/>
                </a:solidFill>
                <a:effectLst/>
                <a:latin typeface="Calibri" panose="020F0502020204030204" pitchFamily="34" charset="0"/>
              </a:rPr>
              <a:t>  </a:t>
            </a:r>
            <a:r>
              <a:rPr lang="en-GB" altLang="en-US" sz="3200" b="1">
                <a:solidFill>
                  <a:srgbClr val="000000"/>
                </a:solidFill>
                <a:latin typeface="Calibri" panose="020F0502020204030204" pitchFamily="34" charset="0"/>
              </a:rPr>
              <a:t>Summer 1</a:t>
            </a:r>
            <a:r>
              <a:rPr kumimoji="0" lang="en-GB" altLang="en-US" sz="3200" b="1" i="0" u="none" strike="noStrike" cap="none" normalizeH="0" baseline="0">
                <a:ln>
                  <a:noFill/>
                </a:ln>
                <a:solidFill>
                  <a:srgbClr val="000000"/>
                </a:solidFill>
                <a:effectLst/>
                <a:latin typeface="Calibri" panose="020F0502020204030204" pitchFamily="34" charset="0"/>
              </a:rPr>
              <a:t>—2024/2025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 name="Text Box 4"/>
          <p:cNvSpPr txBox="1">
            <a:spLocks noChangeArrowheads="1"/>
          </p:cNvSpPr>
          <p:nvPr/>
        </p:nvSpPr>
        <p:spPr bwMode="auto">
          <a:xfrm>
            <a:off x="331305" y="1953177"/>
            <a:ext cx="3097695" cy="227937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panose="020F0502020204030204" pitchFamily="34" charset="0"/>
              </a:rPr>
              <a:t>Notices and Reminders</a:t>
            </a:r>
          </a:p>
          <a:p>
            <a:pPr algn="ctr" defTabSz="914400" eaLnBrk="0" fontAlgn="base" hangingPunct="0">
              <a:spcBef>
                <a:spcPct val="0"/>
              </a:spcBef>
              <a:spcAft>
                <a:spcPct val="0"/>
              </a:spcAft>
            </a:pPr>
            <a:endParaRPr lang="en-GB" altLang="en-US" sz="1600" b="1" u="sng" dirty="0">
              <a:solidFill>
                <a:srgbClr val="000000"/>
              </a:solidFill>
              <a:latin typeface="Calibri" panose="020F0502020204030204" pitchFamily="34" charset="0"/>
            </a:endParaRPr>
          </a:p>
          <a:p>
            <a:pPr algn="just" defTabSz="914400" eaLnBrk="0" fontAlgn="base" hangingPunct="0">
              <a:spcBef>
                <a:spcPct val="0"/>
              </a:spcBef>
              <a:spcAft>
                <a:spcPct val="0"/>
              </a:spcAft>
            </a:pPr>
            <a:r>
              <a:rPr lang="en-GB" altLang="en-US" sz="1600" dirty="0">
                <a:solidFill>
                  <a:srgbClr val="000000"/>
                </a:solidFill>
                <a:latin typeface="Calibri" panose="020F0502020204030204" pitchFamily="34" charset="0"/>
              </a:rPr>
              <a:t>PE is on Friday. Please send you child to school in their PE kit and no earrings or watches.</a:t>
            </a:r>
          </a:p>
          <a:p>
            <a:pPr algn="just" defTabSz="914400" eaLnBrk="0" fontAlgn="base" hangingPunct="0">
              <a:spcBef>
                <a:spcPct val="0"/>
              </a:spcBef>
              <a:spcAft>
                <a:spcPct val="0"/>
              </a:spcAft>
            </a:pPr>
            <a:endParaRPr lang="en-GB" altLang="en-US" sz="1600" dirty="0">
              <a:solidFill>
                <a:srgbClr val="000000"/>
              </a:solidFill>
              <a:latin typeface="Calibri" panose="020F0502020204030204" pitchFamily="34" charset="0"/>
            </a:endParaRPr>
          </a:p>
          <a:p>
            <a:pPr algn="just" defTabSz="914400" eaLnBrk="0" fontAlgn="base" hangingPunct="0">
              <a:spcBef>
                <a:spcPct val="0"/>
              </a:spcBef>
              <a:spcAft>
                <a:spcPct val="0"/>
              </a:spcAft>
            </a:pPr>
            <a:r>
              <a:rPr lang="en-GB" sz="1600" dirty="0"/>
              <a:t>Please bring their book and reading diary every day to school.</a:t>
            </a:r>
            <a:endParaRPr lang="en-GB" altLang="en-US" sz="1600" b="1" u="sng" dirty="0">
              <a:solidFill>
                <a:srgbClr val="000000"/>
              </a:solidFill>
              <a:latin typeface="Calibri" panose="020F0502020204030204" pitchFamily="34" charset="0"/>
            </a:endParaRPr>
          </a:p>
          <a:p>
            <a:pPr algn="ctr" defTabSz="914400" eaLnBrk="0" fontAlgn="base" hangingPunct="0">
              <a:spcBef>
                <a:spcPct val="0"/>
              </a:spcBef>
              <a:spcAft>
                <a:spcPct val="0"/>
              </a:spcAft>
            </a:pPr>
            <a:endParaRPr lang="en-GB" altLang="en-US" sz="1600" b="1" u="sng" dirty="0">
              <a:solidFill>
                <a:srgbClr val="000000"/>
              </a:solidFill>
              <a:latin typeface="Calibri" panose="020F0502020204030204" pitchFamily="34" charset="0"/>
            </a:endParaRPr>
          </a:p>
        </p:txBody>
      </p:sp>
      <p:sp>
        <p:nvSpPr>
          <p:cNvPr id="8" name="Text Box 5"/>
          <p:cNvSpPr txBox="1">
            <a:spLocks noChangeArrowheads="1"/>
          </p:cNvSpPr>
          <p:nvPr/>
        </p:nvSpPr>
        <p:spPr bwMode="auto">
          <a:xfrm>
            <a:off x="331305" y="4399723"/>
            <a:ext cx="3087756" cy="2479542"/>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a:ln>
                  <a:noFill/>
                </a:ln>
                <a:solidFill>
                  <a:srgbClr val="000000"/>
                </a:solidFill>
                <a:effectLst/>
                <a:latin typeface="Calibri"/>
                <a:ea typeface="Calibri"/>
                <a:cs typeface="Calibri"/>
              </a:rPr>
              <a:t>Reading</a:t>
            </a:r>
          </a:p>
          <a:p>
            <a:pPr algn="just" defTabSz="914400"/>
            <a:r>
              <a:rPr lang="en-GB" sz="1200">
                <a:latin typeface="Calibri"/>
                <a:ea typeface="Calibri"/>
                <a:cs typeface="Calibri"/>
              </a:rPr>
              <a:t>This half term, the children will read 'King Arthur' retold by Andrew Matthews. T</a:t>
            </a:r>
            <a:r>
              <a:rPr lang="en-GB" sz="1200">
                <a:latin typeface="Calibri"/>
                <a:ea typeface="Calibri"/>
                <a:cs typeface="Arial"/>
              </a:rPr>
              <a:t>his classic tale of adventure and enchantment begins with the magical appearance of </a:t>
            </a:r>
            <a:endParaRPr lang="en-GB" sz="1200">
              <a:latin typeface="Calibri"/>
              <a:ea typeface="Calibri"/>
              <a:cs typeface="Calibri"/>
            </a:endParaRPr>
          </a:p>
          <a:p>
            <a:pPr algn="just" defTabSz="914400"/>
            <a:r>
              <a:rPr lang="en-GB" sz="1200">
                <a:latin typeface="Calibri"/>
                <a:ea typeface="Calibri"/>
                <a:cs typeface="Arial"/>
              </a:rPr>
              <a:t>Merlin, and the birth of </a:t>
            </a:r>
            <a:endParaRPr lang="en-GB" sz="1200">
              <a:latin typeface="Calibri"/>
              <a:ea typeface="Calibri"/>
              <a:cs typeface="Calibri"/>
            </a:endParaRPr>
          </a:p>
          <a:p>
            <a:pPr algn="just" defTabSz="914400"/>
            <a:r>
              <a:rPr lang="en-GB" sz="1200">
                <a:latin typeface="Calibri"/>
                <a:ea typeface="Calibri"/>
                <a:cs typeface="Arial"/>
              </a:rPr>
              <a:t>Arthur, the boy who </a:t>
            </a:r>
            <a:endParaRPr lang="en-GB" sz="1200">
              <a:latin typeface="Calibri"/>
              <a:ea typeface="Calibri"/>
              <a:cs typeface="Calibri"/>
            </a:endParaRPr>
          </a:p>
          <a:p>
            <a:pPr algn="just" defTabSz="914400"/>
            <a:r>
              <a:rPr lang="en-GB" sz="1200">
                <a:latin typeface="Calibri"/>
                <a:ea typeface="Calibri"/>
                <a:cs typeface="Arial"/>
              </a:rPr>
              <a:t>became the High King of </a:t>
            </a:r>
            <a:endParaRPr lang="en-GB" sz="1200">
              <a:latin typeface="Calibri"/>
              <a:ea typeface="Calibri"/>
              <a:cs typeface="Calibri"/>
            </a:endParaRPr>
          </a:p>
          <a:p>
            <a:pPr algn="just" defTabSz="914400"/>
            <a:r>
              <a:rPr lang="en-GB" sz="1200">
                <a:latin typeface="Calibri"/>
                <a:ea typeface="Calibri"/>
                <a:cs typeface="Arial"/>
              </a:rPr>
              <a:t>Britain.</a:t>
            </a:r>
            <a:endParaRPr lang="en-GB" sz="1200">
              <a:latin typeface="Calibri"/>
              <a:ea typeface="Calibri"/>
              <a:cs typeface="Calibri"/>
            </a:endParaRPr>
          </a:p>
          <a:p>
            <a:pPr algn="ctr" defTabSz="914400">
              <a:spcBef>
                <a:spcPct val="0"/>
              </a:spcBef>
              <a:spcAft>
                <a:spcPct val="0"/>
              </a:spcAft>
            </a:pPr>
            <a:endParaRPr lang="en-GB" altLang="en-US" sz="1200" b="1" u="sng">
              <a:solidFill>
                <a:srgbClr val="000000"/>
              </a:solidFill>
              <a:latin typeface="Calibri" panose="020F0502020204030204" pitchFamily="34" charset="0"/>
              <a:ea typeface="Calibri"/>
              <a:cs typeface="Calibri"/>
            </a:endParaRPr>
          </a:p>
        </p:txBody>
      </p:sp>
      <p:sp>
        <p:nvSpPr>
          <p:cNvPr id="9" name="Text Box 6"/>
          <p:cNvSpPr txBox="1">
            <a:spLocks noChangeArrowheads="1"/>
          </p:cNvSpPr>
          <p:nvPr/>
        </p:nvSpPr>
        <p:spPr bwMode="auto">
          <a:xfrm>
            <a:off x="331305" y="7046434"/>
            <a:ext cx="3087756" cy="2564773"/>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a:ln>
                  <a:noFill/>
                </a:ln>
                <a:solidFill>
                  <a:srgbClr val="000000"/>
                </a:solidFill>
                <a:effectLst/>
                <a:latin typeface="Calibri"/>
                <a:cs typeface="Calibri"/>
              </a:rPr>
              <a:t>Writing</a:t>
            </a:r>
          </a:p>
          <a:p>
            <a:pPr algn="just" defTabSz="914400"/>
            <a:r>
              <a:rPr lang="en-US" sz="1200">
                <a:solidFill>
                  <a:srgbClr val="000000"/>
                </a:solidFill>
                <a:latin typeface="Calibri"/>
                <a:ea typeface="Calibri"/>
                <a:cs typeface="Calibri"/>
              </a:rPr>
              <a:t>In writing, the children will learn to write a character description of the giant from Jack and the Beanstalk. They will then learn to write a persuasive leaflet about Pirate Island. The children will first learn the model text with actions and images, then innovate the text as a class before finally innovating themselves.</a:t>
            </a:r>
            <a:endParaRPr lang="en-GB" sz="1200">
              <a:solidFill>
                <a:srgbClr val="000000"/>
              </a:solidFill>
              <a:latin typeface="Calibri"/>
              <a:ea typeface="Calibri"/>
              <a:cs typeface="Calibri"/>
            </a:endParaRPr>
          </a:p>
          <a:p>
            <a:pPr algn="ctr" defTabSz="914400">
              <a:spcBef>
                <a:spcPct val="0"/>
              </a:spcBef>
              <a:spcAft>
                <a:spcPct val="0"/>
              </a:spcAft>
            </a:pPr>
            <a:endParaRPr lang="en-GB" altLang="en-US" sz="1600" b="1" u="sng">
              <a:solidFill>
                <a:srgbClr val="000000"/>
              </a:solidFill>
              <a:latin typeface="Calibri"/>
              <a:ea typeface="Calibri"/>
              <a:cs typeface="Calibri"/>
            </a:endParaRPr>
          </a:p>
        </p:txBody>
      </p:sp>
      <p:sp>
        <p:nvSpPr>
          <p:cNvPr id="10" name="Text Box 7"/>
          <p:cNvSpPr txBox="1">
            <a:spLocks noChangeArrowheads="1"/>
          </p:cNvSpPr>
          <p:nvPr/>
        </p:nvSpPr>
        <p:spPr bwMode="auto">
          <a:xfrm>
            <a:off x="3623477" y="7042001"/>
            <a:ext cx="2948680" cy="2564774"/>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a:solidFill>
                  <a:srgbClr val="000000"/>
                </a:solidFill>
                <a:latin typeface="Calibri"/>
                <a:cs typeface="Calibri"/>
              </a:rPr>
              <a:t>Maths</a:t>
            </a:r>
          </a:p>
          <a:p>
            <a:pPr algn="just" defTabSz="914400">
              <a:spcBef>
                <a:spcPct val="0"/>
              </a:spcBef>
              <a:spcAft>
                <a:spcPct val="0"/>
              </a:spcAft>
            </a:pPr>
            <a:r>
              <a:rPr lang="en-GB" sz="1200">
                <a:ea typeface="Calibri"/>
                <a:cs typeface="Calibri"/>
              </a:rPr>
              <a:t>In maths, the children will begin by learning about parts, wholes, equal and unequal fractions. They will then learn how to recognise and find fractions, including halves, quarters and thirds. Next, the children will learn to tell the time. They will recap o'clock and half past before moving on to telling the time to quarter past and quarter to the hour. </a:t>
            </a:r>
            <a:endParaRPr lang="en-US" sz="1200">
              <a:ea typeface="Calibri"/>
              <a:cs typeface="Calibri"/>
            </a:endParaRPr>
          </a:p>
          <a:p>
            <a:pPr algn="just" defTabSz="914400">
              <a:spcBef>
                <a:spcPct val="0"/>
              </a:spcBef>
              <a:spcAft>
                <a:spcPct val="0"/>
              </a:spcAft>
            </a:pPr>
            <a:endParaRPr lang="en-GB" altLang="en-US" sz="1200">
              <a:ea typeface="Calibri"/>
              <a:cs typeface="Calibri"/>
            </a:endParaRPr>
          </a:p>
          <a:p>
            <a:pPr defTabSz="914400">
              <a:spcBef>
                <a:spcPct val="0"/>
              </a:spcBef>
              <a:spcAft>
                <a:spcPct val="0"/>
              </a:spcAft>
            </a:pPr>
            <a:endParaRPr lang="en-GB" altLang="en-US" sz="1200">
              <a:ea typeface="Calibri"/>
              <a:cs typeface="Calibri"/>
            </a:endParaRPr>
          </a:p>
        </p:txBody>
      </p:sp>
      <p:sp>
        <p:nvSpPr>
          <p:cNvPr id="11" name="Text Box 8"/>
          <p:cNvSpPr txBox="1">
            <a:spLocks noChangeArrowheads="1"/>
          </p:cNvSpPr>
          <p:nvPr/>
        </p:nvSpPr>
        <p:spPr bwMode="auto">
          <a:xfrm>
            <a:off x="3629508" y="1953177"/>
            <a:ext cx="2948680" cy="4926088"/>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a:ea typeface="Calibri"/>
                <a:cs typeface="Calibri"/>
              </a:rPr>
              <a:t>Key dates </a:t>
            </a:r>
          </a:p>
          <a:p>
            <a:pPr marL="0" marR="0" lvl="0" indent="0" algn="ctr" defTabSz="914400">
              <a:lnSpc>
                <a:spcPct val="100000"/>
              </a:lnSpc>
              <a:spcBef>
                <a:spcPct val="0"/>
              </a:spcBef>
              <a:spcAft>
                <a:spcPct val="0"/>
              </a:spcAft>
              <a:buClrTx/>
              <a:buSzTx/>
              <a:buFontTx/>
              <a:buNone/>
              <a:tabLst/>
            </a:pPr>
            <a:endParaRPr lang="en-GB" altLang="en-US" sz="1600" b="1" i="0" u="sng" strike="noStrike" cap="none" normalizeH="0" baseline="0" dirty="0">
              <a:ln>
                <a:noFill/>
              </a:ln>
              <a:solidFill>
                <a:srgbClr val="000000"/>
              </a:solidFill>
              <a:effectLst/>
              <a:latin typeface="Calibri" panose="020F0502020204030204" pitchFamily="34" charset="0"/>
              <a:ea typeface="Calibri"/>
              <a:cs typeface="Calibri"/>
            </a:endParaRPr>
          </a:p>
          <a:p>
            <a:pPr defTabSz="914400" eaLnBrk="0" fontAlgn="base" hangingPunct="0">
              <a:spcBef>
                <a:spcPct val="0"/>
              </a:spcBef>
              <a:spcAft>
                <a:spcPct val="0"/>
              </a:spcAft>
            </a:pPr>
            <a:r>
              <a:rPr lang="en-GB" altLang="en-US" sz="1600" dirty="0">
                <a:solidFill>
                  <a:srgbClr val="000000"/>
                </a:solidFill>
                <a:latin typeface="Calibri" panose="020F0502020204030204" pitchFamily="34" charset="0"/>
              </a:rPr>
              <a:t>Term begins - Tuesday 22</a:t>
            </a:r>
            <a:r>
              <a:rPr lang="en-GB" altLang="en-US" sz="1600" baseline="30000" dirty="0">
                <a:solidFill>
                  <a:srgbClr val="000000"/>
                </a:solidFill>
                <a:latin typeface="Calibri" panose="020F0502020204030204" pitchFamily="34" charset="0"/>
              </a:rPr>
              <a:t>nd</a:t>
            </a:r>
            <a:r>
              <a:rPr lang="en-GB" altLang="en-US" sz="1600" dirty="0">
                <a:solidFill>
                  <a:srgbClr val="000000"/>
                </a:solidFill>
                <a:latin typeface="Calibri" panose="020F0502020204030204" pitchFamily="34" charset="0"/>
              </a:rPr>
              <a:t> April 2025</a:t>
            </a:r>
          </a:p>
          <a:p>
            <a:pPr defTabSz="914400" eaLnBrk="0" fontAlgn="base" hangingPunct="0">
              <a:spcBef>
                <a:spcPct val="0"/>
              </a:spcBef>
              <a:spcAft>
                <a:spcPct val="0"/>
              </a:spcAft>
            </a:pPr>
            <a:endParaRPr lang="en-GB" altLang="en-US" sz="1600" dirty="0">
              <a:solidFill>
                <a:srgbClr val="000000"/>
              </a:solidFill>
              <a:latin typeface="Calibri" panose="020F0502020204030204" pitchFamily="34" charset="0"/>
            </a:endParaRPr>
          </a:p>
          <a:p>
            <a:pPr defTabSz="914400" eaLnBrk="0" fontAlgn="base" hangingPunct="0">
              <a:spcBef>
                <a:spcPct val="0"/>
              </a:spcBef>
              <a:spcAft>
                <a:spcPct val="0"/>
              </a:spcAft>
            </a:pPr>
            <a:r>
              <a:rPr lang="en-GB" altLang="en-US" sz="1600" dirty="0">
                <a:solidFill>
                  <a:srgbClr val="000000"/>
                </a:solidFill>
                <a:latin typeface="Calibri" panose="020F0502020204030204" pitchFamily="34" charset="0"/>
              </a:rPr>
              <a:t>Bank holiday – Monday 5</a:t>
            </a:r>
            <a:r>
              <a:rPr lang="en-GB" altLang="en-US" sz="1600" baseline="30000" dirty="0">
                <a:solidFill>
                  <a:srgbClr val="000000"/>
                </a:solidFill>
                <a:latin typeface="Calibri" panose="020F0502020204030204" pitchFamily="34" charset="0"/>
              </a:rPr>
              <a:t>th</a:t>
            </a:r>
            <a:r>
              <a:rPr lang="en-GB" altLang="en-US" sz="1600" dirty="0">
                <a:solidFill>
                  <a:srgbClr val="000000"/>
                </a:solidFill>
                <a:latin typeface="Calibri" panose="020F0502020204030204" pitchFamily="34" charset="0"/>
              </a:rPr>
              <a:t> May 2025</a:t>
            </a:r>
          </a:p>
          <a:p>
            <a:pPr defTabSz="914400" eaLnBrk="0" fontAlgn="base" hangingPunct="0">
              <a:spcBef>
                <a:spcPct val="0"/>
              </a:spcBef>
              <a:spcAft>
                <a:spcPct val="0"/>
              </a:spcAft>
            </a:pPr>
            <a:endParaRPr lang="en-GB" altLang="en-US" sz="1600" dirty="0">
              <a:solidFill>
                <a:srgbClr val="000000"/>
              </a:solidFill>
              <a:latin typeface="Calibri" panose="020F0502020204030204" pitchFamily="34" charset="0"/>
            </a:endParaRPr>
          </a:p>
          <a:p>
            <a:pPr defTabSz="914400" eaLnBrk="0" fontAlgn="base" hangingPunct="0">
              <a:spcBef>
                <a:spcPct val="0"/>
              </a:spcBef>
              <a:spcAft>
                <a:spcPct val="0"/>
              </a:spcAft>
            </a:pPr>
            <a:r>
              <a:rPr lang="en-GB" altLang="en-US" sz="1600" dirty="0">
                <a:solidFill>
                  <a:srgbClr val="000000"/>
                </a:solidFill>
                <a:latin typeface="Calibri" panose="020F0502020204030204" pitchFamily="34" charset="0"/>
              </a:rPr>
              <a:t>Last day of Summer 1 – Friday 23</a:t>
            </a:r>
            <a:r>
              <a:rPr lang="en-GB" altLang="en-US" sz="1600" baseline="30000" dirty="0">
                <a:solidFill>
                  <a:srgbClr val="000000"/>
                </a:solidFill>
                <a:latin typeface="Calibri" panose="020F0502020204030204" pitchFamily="34" charset="0"/>
              </a:rPr>
              <a:t>rd</a:t>
            </a:r>
            <a:r>
              <a:rPr lang="en-GB" altLang="en-US" sz="1600" dirty="0">
                <a:solidFill>
                  <a:srgbClr val="000000"/>
                </a:solidFill>
                <a:latin typeface="Calibri" panose="020F0502020204030204" pitchFamily="34" charset="0"/>
              </a:rPr>
              <a:t> May 2025</a:t>
            </a:r>
            <a:endParaRPr lang="en-GB" altLang="en-US" sz="1600" b="1" u="sng"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R="0" lvl="0" algn="r" defTabSz="914400" rtl="0" eaLnBrk="0" fontAlgn="base" latinLnBrk="0" hangingPunct="0">
              <a:lnSpc>
                <a:spcPct val="100000"/>
              </a:lnSpc>
              <a:spcBef>
                <a:spcPct val="0"/>
              </a:spcBef>
              <a:spcAft>
                <a:spcPct val="0"/>
              </a:spcAft>
              <a:buClrTx/>
              <a:buSzTx/>
              <a:tabLst/>
            </a:pPr>
            <a:endParaRPr lang="en-GB" altLang="en-US" sz="1100" b="0" i="1"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gn="r" defTabSz="914400" rtl="0" eaLnBrk="0" fontAlgn="base" latinLnBrk="0" hangingPunct="0">
              <a:lnSpc>
                <a:spcPct val="100000"/>
              </a:lnSpc>
              <a:spcBef>
                <a:spcPct val="0"/>
              </a:spcBef>
              <a:spcAft>
                <a:spcPct val="0"/>
              </a:spcAft>
              <a:buClrTx/>
              <a:buSzTx/>
              <a:buAutoNum type="arabicPeriod"/>
              <a:tabLst/>
            </a:pPr>
            <a:endParaRPr lang="en-GB" altLang="en-US" sz="1100" b="0" i="1"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GB" altLang="en-US" sz="1100" b="0" i="1"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defTabSz="914400" eaLnBrk="0" fontAlgn="base" hangingPunct="0">
              <a:spcBef>
                <a:spcPct val="0"/>
              </a:spcBef>
              <a:spcAft>
                <a:spcPct val="0"/>
              </a:spcAft>
            </a:pPr>
            <a:endParaRPr lang="en-US" altLang="en-US" dirty="0">
              <a:solidFill>
                <a:srgbClr val="000000"/>
              </a:solidFill>
              <a:latin typeface="Arial" panose="020B0604020202020204" pitchFamily="34" charset="0"/>
              <a:cs typeface="Arial" panose="020B0604020202020204" pitchFamily="34" charset="0"/>
            </a:endParaRPr>
          </a:p>
        </p:txBody>
      </p:sp>
      <p:pic>
        <p:nvPicPr>
          <p:cNvPr id="1028" name="Picture 4" descr="Home">
            <a:extLst>
              <a:ext uri="{FF2B5EF4-FFF2-40B4-BE49-F238E27FC236}">
                <a16:creationId xmlns:a16="http://schemas.microsoft.com/office/drawing/2014/main" id="{F616EA83-3BE1-404A-9046-B53CDA07DA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3521" y="294791"/>
            <a:ext cx="863173" cy="7750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cover of a book&#10;&#10;AI-generated content may be incorrect.">
            <a:extLst>
              <a:ext uri="{FF2B5EF4-FFF2-40B4-BE49-F238E27FC236}">
                <a16:creationId xmlns:a16="http://schemas.microsoft.com/office/drawing/2014/main" id="{7813A89D-91CF-2759-9AE3-C59BAA7100CF}"/>
              </a:ext>
            </a:extLst>
          </p:cNvPr>
          <p:cNvPicPr>
            <a:picLocks noChangeAspect="1"/>
          </p:cNvPicPr>
          <p:nvPr/>
        </p:nvPicPr>
        <p:blipFill>
          <a:blip r:embed="rId3"/>
          <a:stretch>
            <a:fillRect/>
          </a:stretch>
        </p:blipFill>
        <p:spPr>
          <a:xfrm>
            <a:off x="2109077" y="5246087"/>
            <a:ext cx="1199528" cy="1518290"/>
          </a:xfrm>
          <a:prstGeom prst="rect">
            <a:avLst/>
          </a:prstGeom>
        </p:spPr>
      </p:pic>
      <p:pic>
        <p:nvPicPr>
          <p:cNvPr id="3" name="Picture 2" descr="A sword stuck in a rock&#10;&#10;AI-generated content may be incorrect.">
            <a:extLst>
              <a:ext uri="{FF2B5EF4-FFF2-40B4-BE49-F238E27FC236}">
                <a16:creationId xmlns:a16="http://schemas.microsoft.com/office/drawing/2014/main" id="{04EA708A-3780-ACE5-F0F1-02DE86E4BD3F}"/>
              </a:ext>
            </a:extLst>
          </p:cNvPr>
          <p:cNvPicPr>
            <a:picLocks noChangeAspect="1"/>
          </p:cNvPicPr>
          <p:nvPr/>
        </p:nvPicPr>
        <p:blipFill>
          <a:blip r:embed="rId4"/>
          <a:stretch>
            <a:fillRect/>
          </a:stretch>
        </p:blipFill>
        <p:spPr>
          <a:xfrm>
            <a:off x="846823" y="5993653"/>
            <a:ext cx="1016930" cy="774748"/>
          </a:xfrm>
          <a:prstGeom prst="rect">
            <a:avLst/>
          </a:prstGeom>
        </p:spPr>
      </p:pic>
      <p:pic>
        <p:nvPicPr>
          <p:cNvPr id="4" name="Picture 3" descr="A colorful circles with numbers&#10;&#10;AI-generated content may be incorrect.">
            <a:extLst>
              <a:ext uri="{FF2B5EF4-FFF2-40B4-BE49-F238E27FC236}">
                <a16:creationId xmlns:a16="http://schemas.microsoft.com/office/drawing/2014/main" id="{817EB5AE-8839-FEF6-04C6-1EE528380844}"/>
              </a:ext>
            </a:extLst>
          </p:cNvPr>
          <p:cNvPicPr>
            <a:picLocks noChangeAspect="1"/>
          </p:cNvPicPr>
          <p:nvPr/>
        </p:nvPicPr>
        <p:blipFill>
          <a:blip r:embed="rId5"/>
          <a:stretch>
            <a:fillRect/>
          </a:stretch>
        </p:blipFill>
        <p:spPr>
          <a:xfrm>
            <a:off x="4092337" y="8892686"/>
            <a:ext cx="662435" cy="663484"/>
          </a:xfrm>
          <a:prstGeom prst="rect">
            <a:avLst/>
          </a:prstGeom>
        </p:spPr>
      </p:pic>
      <p:pic>
        <p:nvPicPr>
          <p:cNvPr id="5" name="Picture 4" descr="A yellow clock with red hands&#10;&#10;AI-generated content may be incorrect.">
            <a:extLst>
              <a:ext uri="{FF2B5EF4-FFF2-40B4-BE49-F238E27FC236}">
                <a16:creationId xmlns:a16="http://schemas.microsoft.com/office/drawing/2014/main" id="{C2F5E82B-5EDE-B08D-2A4C-3B0F8D41992A}"/>
              </a:ext>
            </a:extLst>
          </p:cNvPr>
          <p:cNvPicPr>
            <a:picLocks noChangeAspect="1"/>
          </p:cNvPicPr>
          <p:nvPr/>
        </p:nvPicPr>
        <p:blipFill>
          <a:blip r:embed="rId6"/>
          <a:stretch>
            <a:fillRect/>
          </a:stretch>
        </p:blipFill>
        <p:spPr>
          <a:xfrm>
            <a:off x="5392061" y="8901191"/>
            <a:ext cx="692235" cy="659743"/>
          </a:xfrm>
          <a:prstGeom prst="rect">
            <a:avLst/>
          </a:prstGeom>
        </p:spPr>
      </p:pic>
      <p:pic>
        <p:nvPicPr>
          <p:cNvPr id="14" name="Picture 13" descr="The Giant from the Beanstalk | The Land Of Stories Wiki | Fandom">
            <a:extLst>
              <a:ext uri="{FF2B5EF4-FFF2-40B4-BE49-F238E27FC236}">
                <a16:creationId xmlns:a16="http://schemas.microsoft.com/office/drawing/2014/main" id="{F4E29BAC-80BF-29F7-2165-BCF4050D18DB}"/>
              </a:ext>
            </a:extLst>
          </p:cNvPr>
          <p:cNvPicPr>
            <a:picLocks noChangeAspect="1"/>
          </p:cNvPicPr>
          <p:nvPr/>
        </p:nvPicPr>
        <p:blipFill>
          <a:blip r:embed="rId7"/>
          <a:stretch>
            <a:fillRect/>
          </a:stretch>
        </p:blipFill>
        <p:spPr>
          <a:xfrm>
            <a:off x="772566" y="8626057"/>
            <a:ext cx="561799" cy="981075"/>
          </a:xfrm>
          <a:prstGeom prst="rect">
            <a:avLst/>
          </a:prstGeom>
        </p:spPr>
      </p:pic>
      <p:pic>
        <p:nvPicPr>
          <p:cNvPr id="15" name="Picture 14" descr="Vector map elements of fantasy pirate island in colorful illustration and  hand draw of mystery realm Stock Vector | Adobe Stock">
            <a:extLst>
              <a:ext uri="{FF2B5EF4-FFF2-40B4-BE49-F238E27FC236}">
                <a16:creationId xmlns:a16="http://schemas.microsoft.com/office/drawing/2014/main" id="{19D4ABC3-36EF-713C-C599-8426551C6698}"/>
              </a:ext>
            </a:extLst>
          </p:cNvPr>
          <p:cNvPicPr>
            <a:picLocks noChangeAspect="1"/>
          </p:cNvPicPr>
          <p:nvPr/>
        </p:nvPicPr>
        <p:blipFill>
          <a:blip r:embed="rId8"/>
          <a:stretch>
            <a:fillRect/>
          </a:stretch>
        </p:blipFill>
        <p:spPr>
          <a:xfrm>
            <a:off x="1724379" y="8756234"/>
            <a:ext cx="987972" cy="804219"/>
          </a:xfrm>
          <a:prstGeom prst="rect">
            <a:avLst/>
          </a:prstGeom>
        </p:spPr>
      </p:pic>
      <p:pic>
        <p:nvPicPr>
          <p:cNvPr id="17" name="Picture 16">
            <a:extLst>
              <a:ext uri="{FF2B5EF4-FFF2-40B4-BE49-F238E27FC236}">
                <a16:creationId xmlns:a16="http://schemas.microsoft.com/office/drawing/2014/main" id="{0BB46EC0-D02D-40E3-8870-F9F88695BEE3}"/>
              </a:ext>
            </a:extLst>
          </p:cNvPr>
          <p:cNvPicPr>
            <a:picLocks noChangeAspect="1"/>
          </p:cNvPicPr>
          <p:nvPr/>
        </p:nvPicPr>
        <p:blipFill>
          <a:blip r:embed="rId9"/>
          <a:stretch>
            <a:fillRect/>
          </a:stretch>
        </p:blipFill>
        <p:spPr>
          <a:xfrm>
            <a:off x="483254" y="446817"/>
            <a:ext cx="1000335" cy="1005465"/>
          </a:xfrm>
          <a:prstGeom prst="rect">
            <a:avLst/>
          </a:prstGeom>
        </p:spPr>
      </p:pic>
    </p:spTree>
    <p:extLst>
      <p:ext uri="{BB962C8B-B14F-4D97-AF65-F5344CB8AC3E}">
        <p14:creationId xmlns:p14="http://schemas.microsoft.com/office/powerpoint/2010/main" val="348622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52886" y="225628"/>
            <a:ext cx="3080163" cy="2132119"/>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a:ln>
                  <a:noFill/>
                </a:ln>
                <a:solidFill>
                  <a:srgbClr val="000000"/>
                </a:solidFill>
                <a:effectLst/>
                <a:latin typeface="Calibri"/>
                <a:cs typeface="Calibri"/>
              </a:rPr>
              <a:t>Science</a:t>
            </a:r>
          </a:p>
          <a:p>
            <a:pPr algn="just" defTabSz="914400"/>
            <a:r>
              <a:rPr lang="en-GB" sz="1200">
                <a:solidFill>
                  <a:srgbClr val="0B0C0C"/>
                </a:solidFill>
                <a:ea typeface="Calibri"/>
                <a:cs typeface="Calibri"/>
              </a:rPr>
              <a:t>In science, the children will be learning all about plants. They will learn about the parts of a plant, what a plant needs to grow and the lifecycle of a plant. They will also conduct a fair test to understand the best conditions to grow a seed and how it changes over time.</a:t>
            </a:r>
          </a:p>
          <a:p>
            <a:pPr defTabSz="914400"/>
            <a:endParaRPr lang="en-GB" sz="1200">
              <a:solidFill>
                <a:srgbClr val="0B0C0C"/>
              </a:solidFill>
              <a:cs typeface="Calibri"/>
            </a:endParaRPr>
          </a:p>
          <a:p>
            <a:pPr defTabSz="914400">
              <a:spcBef>
                <a:spcPct val="0"/>
              </a:spcBef>
              <a:spcAft>
                <a:spcPct val="0"/>
              </a:spcAft>
            </a:pPr>
            <a:endParaRPr lang="en-GB" altLang="en-US" sz="1200">
              <a:cs typeface="Calibri"/>
            </a:endParaRPr>
          </a:p>
        </p:txBody>
      </p:sp>
      <p:sp>
        <p:nvSpPr>
          <p:cNvPr id="6" name="Text Box 4"/>
          <p:cNvSpPr txBox="1">
            <a:spLocks noChangeArrowheads="1"/>
          </p:cNvSpPr>
          <p:nvPr/>
        </p:nvSpPr>
        <p:spPr bwMode="auto">
          <a:xfrm>
            <a:off x="3556207" y="225628"/>
            <a:ext cx="2973111" cy="2132119"/>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just" defTabSz="914400">
              <a:spcBef>
                <a:spcPct val="0"/>
              </a:spcBef>
              <a:spcAft>
                <a:spcPct val="0"/>
              </a:spcAft>
            </a:pPr>
            <a:r>
              <a:rPr lang="en-GB" sz="1600" b="1">
                <a:solidFill>
                  <a:srgbClr val="000000"/>
                </a:solidFill>
                <a:latin typeface="Calibri"/>
                <a:ea typeface="Calibri"/>
                <a:cs typeface="Calibri"/>
              </a:rPr>
              <a:t>                      </a:t>
            </a:r>
            <a:r>
              <a:rPr lang="en-GB" sz="1600" b="1" u="sng">
                <a:solidFill>
                  <a:srgbClr val="000000"/>
                </a:solidFill>
                <a:latin typeface="Calibri"/>
                <a:ea typeface="Calibri"/>
                <a:cs typeface="Calibri"/>
              </a:rPr>
              <a:t>History </a:t>
            </a:r>
            <a:endParaRPr lang="en-US" u="sng"/>
          </a:p>
          <a:p>
            <a:pPr algn="just" defTabSz="914400">
              <a:spcBef>
                <a:spcPct val="0"/>
              </a:spcBef>
              <a:spcAft>
                <a:spcPct val="0"/>
              </a:spcAft>
            </a:pPr>
            <a:r>
              <a:rPr lang="en-US" sz="1200">
                <a:solidFill>
                  <a:srgbClr val="000000"/>
                </a:solidFill>
                <a:latin typeface="Calibri"/>
                <a:cs typeface="Calibri"/>
              </a:rPr>
              <a:t>In history, the children will continue to build upon their understanding of chronology and past and present. They will study and consider how their own locality has changed since the 1950s and think about how this impacts their own lives. This unit will allow them to begin to understand why people did things in a certain way in the past and why this has changed over time.</a:t>
            </a:r>
            <a:endParaRPr lang="en-GB" altLang="en-US" sz="1600" b="1" u="sng">
              <a:ea typeface="Calibri"/>
              <a:cs typeface="Calibri"/>
            </a:endParaRPr>
          </a:p>
        </p:txBody>
      </p:sp>
      <p:sp>
        <p:nvSpPr>
          <p:cNvPr id="7" name="Text Box 5"/>
          <p:cNvSpPr txBox="1">
            <a:spLocks noChangeArrowheads="1"/>
          </p:cNvSpPr>
          <p:nvPr/>
        </p:nvSpPr>
        <p:spPr bwMode="auto">
          <a:xfrm>
            <a:off x="3556207" y="4900919"/>
            <a:ext cx="2973111" cy="224075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a:ln>
                  <a:noFill/>
                </a:ln>
                <a:solidFill>
                  <a:srgbClr val="000000"/>
                </a:solidFill>
                <a:effectLst/>
                <a:latin typeface="Calibri"/>
                <a:cs typeface="Calibri"/>
              </a:rPr>
              <a:t>PSHE</a:t>
            </a:r>
            <a:endParaRPr lang="en-US">
              <a:cs typeface="Calibri" panose="020F0502020204030204"/>
            </a:endParaRPr>
          </a:p>
          <a:p>
            <a:pPr algn="just" defTabSz="914400"/>
            <a:r>
              <a:rPr lang="en-GB" sz="1200">
                <a:latin typeface="Calibri"/>
                <a:ea typeface="Calibri"/>
                <a:cs typeface="Calibri"/>
              </a:rPr>
              <a:t>In PSHE,  the children will be looking at what helps us to grow and stay healthy. They will look at what makes a healthy balanced diet and how it is important to eat a range of fresh fruit and vegetables. The children will also look at how exercise helps us to</a:t>
            </a:r>
            <a:endParaRPr lang="en-US" sz="1200">
              <a:latin typeface="Calibri"/>
              <a:ea typeface="Calibri"/>
              <a:cs typeface="Calibri"/>
            </a:endParaRPr>
          </a:p>
          <a:p>
            <a:pPr algn="just" defTabSz="914400"/>
            <a:r>
              <a:rPr lang="en-GB" sz="1200">
                <a:latin typeface="Calibri"/>
                <a:ea typeface="Calibri"/>
                <a:cs typeface="Calibri"/>
              </a:rPr>
              <a:t>keep healthy and how what </a:t>
            </a:r>
            <a:endParaRPr lang="en-US" sz="1200">
              <a:latin typeface="Calibri"/>
              <a:ea typeface="Calibri"/>
              <a:cs typeface="Calibri"/>
            </a:endParaRPr>
          </a:p>
          <a:p>
            <a:pPr algn="just" defTabSz="914400"/>
            <a:r>
              <a:rPr lang="en-GB" sz="1200">
                <a:latin typeface="Calibri"/>
                <a:ea typeface="Calibri"/>
                <a:cs typeface="Calibri"/>
              </a:rPr>
              <a:t>people  need to keep their</a:t>
            </a:r>
            <a:endParaRPr lang="en-US" sz="1200">
              <a:latin typeface="Calibri"/>
              <a:ea typeface="Calibri"/>
              <a:cs typeface="Calibri"/>
            </a:endParaRPr>
          </a:p>
          <a:p>
            <a:pPr algn="just" defTabSz="914400"/>
            <a:r>
              <a:rPr lang="en-GB" sz="1200">
                <a:latin typeface="Calibri"/>
                <a:ea typeface="Calibri"/>
                <a:cs typeface="Calibri"/>
              </a:rPr>
              <a:t>minds healthy too.</a:t>
            </a:r>
            <a:endParaRPr lang="en-US" sz="1200">
              <a:latin typeface="Calibri"/>
              <a:ea typeface="Calibri"/>
              <a:cs typeface="Calibri"/>
            </a:endParaRPr>
          </a:p>
          <a:p>
            <a:pPr defTabSz="914400">
              <a:spcBef>
                <a:spcPct val="0"/>
              </a:spcBef>
              <a:spcAft>
                <a:spcPct val="0"/>
              </a:spcAft>
            </a:pPr>
            <a:endParaRPr lang="en-US" altLang="en-US" sz="1200">
              <a:latin typeface="Arial" panose="020B0604020202020204" pitchFamily="34" charset="0"/>
              <a:cs typeface="Arial"/>
            </a:endParaRPr>
          </a:p>
        </p:txBody>
      </p:sp>
      <p:sp>
        <p:nvSpPr>
          <p:cNvPr id="8" name="Text Box 6"/>
          <p:cNvSpPr txBox="1">
            <a:spLocks noChangeArrowheads="1"/>
          </p:cNvSpPr>
          <p:nvPr/>
        </p:nvSpPr>
        <p:spPr bwMode="auto">
          <a:xfrm>
            <a:off x="325645" y="7341703"/>
            <a:ext cx="3080163" cy="229155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1600" b="1" u="sng" dirty="0">
                <a:solidFill>
                  <a:srgbClr val="000000"/>
                </a:solidFill>
                <a:latin typeface="Calibri"/>
                <a:cs typeface="Calibri"/>
              </a:rPr>
              <a:t>Homework</a:t>
            </a:r>
            <a:endParaRPr lang="en-GB" altLang="en-US" sz="1600" b="1" u="sng" dirty="0">
              <a:solidFill>
                <a:srgbClr val="000000"/>
              </a:solidFill>
              <a:latin typeface="Calibri" panose="020F0502020204030204" pitchFamily="34" charset="0"/>
              <a:cs typeface="Calibri"/>
            </a:endParaRPr>
          </a:p>
          <a:p>
            <a:pPr algn="just"/>
            <a:r>
              <a:rPr lang="en-GB" sz="1400" dirty="0"/>
              <a:t>Please listen to your child read at home at least 5 times a week and record in their reading diary. Once a child has read through their book 3 times they can change it on any day. Just like last term, it is their responsibility to remember to change their book. </a:t>
            </a:r>
          </a:p>
          <a:p>
            <a:pPr algn="just"/>
            <a:r>
              <a:rPr lang="en-GB" sz="1400" dirty="0"/>
              <a:t>Please do Times Table </a:t>
            </a:r>
            <a:r>
              <a:rPr lang="en-GB" sz="1400" dirty="0" err="1"/>
              <a:t>Rockstars</a:t>
            </a:r>
            <a:r>
              <a:rPr lang="en-GB" sz="1400" dirty="0"/>
              <a:t> 3 times per week for 10 minutes. </a:t>
            </a:r>
          </a:p>
          <a:p>
            <a:pPr algn="ctr" defTabSz="914400"/>
            <a:endParaRPr lang="en-GB" dirty="0"/>
          </a:p>
          <a:p>
            <a:pPr algn="ctr" defTabSz="914400">
              <a:spcBef>
                <a:spcPct val="0"/>
              </a:spcBef>
              <a:spcAft>
                <a:spcPct val="0"/>
              </a:spcAft>
            </a:pPr>
            <a:endParaRPr lang="en-GB" altLang="en-US" sz="1600" b="1" u="sng" dirty="0">
              <a:solidFill>
                <a:srgbClr val="000000"/>
              </a:solidFill>
              <a:latin typeface="Calibri" panose="020F0502020204030204" pitchFamily="34" charset="0"/>
              <a:cs typeface="Calibri"/>
            </a:endParaRPr>
          </a:p>
          <a:p>
            <a:pPr algn="ctr" defTabSz="914400">
              <a:spcBef>
                <a:spcPct val="0"/>
              </a:spcBef>
              <a:spcAft>
                <a:spcPct val="0"/>
              </a:spcAft>
            </a:pPr>
            <a:endParaRPr lang="en-GB" altLang="en-US" sz="1600" b="1" u="sng" dirty="0">
              <a:solidFill>
                <a:srgbClr val="000000"/>
              </a:solidFill>
              <a:latin typeface="Calibri" panose="020F0502020204030204" pitchFamily="34" charset="0"/>
              <a:cs typeface="Calibri"/>
            </a:endParaRPr>
          </a:p>
        </p:txBody>
      </p:sp>
      <p:sp>
        <p:nvSpPr>
          <p:cNvPr id="9" name="Text Box 7"/>
          <p:cNvSpPr txBox="1">
            <a:spLocks noChangeArrowheads="1"/>
          </p:cNvSpPr>
          <p:nvPr/>
        </p:nvSpPr>
        <p:spPr bwMode="auto">
          <a:xfrm>
            <a:off x="3556207" y="7341703"/>
            <a:ext cx="2973111" cy="229155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a:lnSpc>
                <a:spcPts val="975"/>
              </a:lnSpc>
            </a:pPr>
            <a:endParaRPr lang="en-GB" sz="600" b="1" u="sng">
              <a:solidFill>
                <a:srgbClr val="000000"/>
              </a:solidFill>
              <a:latin typeface="Calibri"/>
              <a:ea typeface="Calibri"/>
              <a:cs typeface="Calibri"/>
            </a:endParaRPr>
          </a:p>
          <a:p>
            <a:pPr algn="ctr">
              <a:lnSpc>
                <a:spcPts val="975"/>
              </a:lnSpc>
            </a:pPr>
            <a:r>
              <a:rPr lang="en-GB" sz="1600" b="1" i="0" u="sng" strike="noStrike" baseline="0">
                <a:solidFill>
                  <a:srgbClr val="000000"/>
                </a:solidFill>
                <a:latin typeface="Calibri"/>
              </a:rPr>
              <a:t>Suggested books for reading </a:t>
            </a:r>
            <a:endParaRPr lang="en-GB" sz="1200">
              <a:ea typeface="Calibri"/>
              <a:cs typeface="Calibri"/>
            </a:endParaRPr>
          </a:p>
        </p:txBody>
      </p:sp>
      <p:sp>
        <p:nvSpPr>
          <p:cNvPr id="10" name="Text Box 8"/>
          <p:cNvSpPr txBox="1">
            <a:spLocks noChangeArrowheads="1"/>
          </p:cNvSpPr>
          <p:nvPr/>
        </p:nvSpPr>
        <p:spPr bwMode="auto">
          <a:xfrm>
            <a:off x="311357" y="4900919"/>
            <a:ext cx="3094451" cy="224075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just">
              <a:lnSpc>
                <a:spcPts val="750"/>
              </a:lnSpc>
            </a:pPr>
            <a:r>
              <a:rPr lang="en-US" sz="1200">
                <a:solidFill>
                  <a:srgbClr val="000000"/>
                </a:solidFill>
                <a:latin typeface="Calibri"/>
                <a:ea typeface="Calibri"/>
                <a:cs typeface="Segoe UI"/>
              </a:rPr>
              <a:t>                              </a:t>
            </a:r>
          </a:p>
          <a:p>
            <a:pPr algn="just">
              <a:lnSpc>
                <a:spcPts val="750"/>
              </a:lnSpc>
            </a:pPr>
            <a:r>
              <a:rPr lang="en-US" sz="1200">
                <a:solidFill>
                  <a:srgbClr val="000000"/>
                </a:solidFill>
                <a:latin typeface="Calibri"/>
                <a:ea typeface="Calibri"/>
                <a:cs typeface="Segoe UI"/>
              </a:rPr>
              <a:t>                                   </a:t>
            </a:r>
            <a:r>
              <a:rPr lang="en-US" sz="1600" b="1" u="sng">
                <a:solidFill>
                  <a:srgbClr val="000000"/>
                </a:solidFill>
                <a:latin typeface="Calibri"/>
                <a:ea typeface="Calibri"/>
                <a:cs typeface="Segoe UI"/>
              </a:rPr>
              <a:t>Art</a:t>
            </a:r>
          </a:p>
          <a:p>
            <a:pPr algn="just">
              <a:lnSpc>
                <a:spcPts val="750"/>
              </a:lnSpc>
            </a:pPr>
            <a:endParaRPr lang="en-US" sz="1600" b="1" u="sng">
              <a:solidFill>
                <a:srgbClr val="000000"/>
              </a:solidFill>
              <a:latin typeface="Calibri"/>
              <a:ea typeface="Calibri"/>
              <a:cs typeface="Segoe UI"/>
            </a:endParaRPr>
          </a:p>
          <a:p>
            <a:pPr algn="just">
              <a:spcBef>
                <a:spcPct val="0"/>
              </a:spcBef>
              <a:spcAft>
                <a:spcPct val="0"/>
              </a:spcAft>
            </a:pPr>
            <a:r>
              <a:rPr lang="en-US" sz="1200">
                <a:solidFill>
                  <a:srgbClr val="000000"/>
                </a:solidFill>
                <a:latin typeface="Calibri"/>
                <a:ea typeface="Calibri"/>
                <a:cs typeface="Calibri"/>
              </a:rPr>
              <a:t>The children are going to explore the world of weaving inspired by Lenore Tawney. They will learn weaving techniques such as warping, </a:t>
            </a:r>
            <a:r>
              <a:rPr lang="en-US" sz="1200" err="1">
                <a:solidFill>
                  <a:srgbClr val="000000"/>
                </a:solidFill>
                <a:latin typeface="Calibri"/>
                <a:ea typeface="Calibri"/>
                <a:cs typeface="Calibri"/>
              </a:rPr>
              <a:t>wefting</a:t>
            </a:r>
            <a:r>
              <a:rPr lang="en-US" sz="1200">
                <a:solidFill>
                  <a:srgbClr val="000000"/>
                </a:solidFill>
                <a:latin typeface="Calibri"/>
                <a:ea typeface="Calibri"/>
                <a:cs typeface="Calibri"/>
              </a:rPr>
              <a:t> and pattern creation. Additionally, they will explore various materials and textures. The  children will create their own woven masterpieces,       drawing </a:t>
            </a:r>
            <a:endParaRPr lang="en-US"/>
          </a:p>
          <a:p>
            <a:pPr algn="just">
              <a:spcBef>
                <a:spcPct val="0"/>
              </a:spcBef>
              <a:spcAft>
                <a:spcPct val="0"/>
              </a:spcAft>
            </a:pPr>
            <a:r>
              <a:rPr lang="en-US" sz="1200">
                <a:solidFill>
                  <a:srgbClr val="000000"/>
                </a:solidFill>
                <a:latin typeface="Calibri"/>
                <a:ea typeface="Calibri"/>
                <a:cs typeface="Calibri"/>
              </a:rPr>
              <a:t>inspiration     from     both </a:t>
            </a:r>
          </a:p>
          <a:p>
            <a:pPr algn="just">
              <a:spcBef>
                <a:spcPct val="0"/>
              </a:spcBef>
              <a:spcAft>
                <a:spcPct val="0"/>
              </a:spcAft>
            </a:pPr>
            <a:r>
              <a:rPr lang="en-US" sz="1200">
                <a:solidFill>
                  <a:srgbClr val="000000"/>
                </a:solidFill>
                <a:latin typeface="Calibri"/>
                <a:ea typeface="Calibri"/>
                <a:cs typeface="Calibri"/>
              </a:rPr>
              <a:t>Lenore   Tawney's    legacy </a:t>
            </a:r>
          </a:p>
          <a:p>
            <a:pPr algn="just">
              <a:spcBef>
                <a:spcPct val="0"/>
              </a:spcBef>
              <a:spcAft>
                <a:spcPct val="0"/>
              </a:spcAft>
            </a:pPr>
            <a:r>
              <a:rPr lang="en-US" sz="1200">
                <a:solidFill>
                  <a:srgbClr val="000000"/>
                </a:solidFill>
                <a:latin typeface="Calibri"/>
                <a:ea typeface="Calibri"/>
                <a:cs typeface="Calibri"/>
              </a:rPr>
              <a:t>and their own imagination.</a:t>
            </a:r>
            <a:endParaRPr lang="en-US"/>
          </a:p>
        </p:txBody>
      </p:sp>
      <p:sp>
        <p:nvSpPr>
          <p:cNvPr id="11" name="Text Box 9"/>
          <p:cNvSpPr txBox="1">
            <a:spLocks noChangeArrowheads="1"/>
          </p:cNvSpPr>
          <p:nvPr/>
        </p:nvSpPr>
        <p:spPr bwMode="auto">
          <a:xfrm>
            <a:off x="3556207" y="2566501"/>
            <a:ext cx="2973111" cy="216693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a:r>
              <a:rPr lang="en-GB" sz="1600" b="1" u="sng">
                <a:solidFill>
                  <a:srgbClr val="000000"/>
                </a:solidFill>
                <a:latin typeface="Calibri"/>
                <a:ea typeface="Calibri"/>
                <a:cs typeface="Calibri"/>
              </a:rPr>
              <a:t>PE</a:t>
            </a:r>
          </a:p>
          <a:p>
            <a:pPr algn="just"/>
            <a:r>
              <a:rPr lang="en-GB" sz="1200">
                <a:solidFill>
                  <a:srgbClr val="000000"/>
                </a:solidFill>
                <a:latin typeface="Calibri"/>
                <a:ea typeface="Calibri"/>
                <a:cs typeface="Calibri"/>
              </a:rPr>
              <a:t>In PE, the children will be learning athletics. They will learn how to master basic movements including running, jumping, throwing and catching. They will also develop their balance, agility and coordination.</a:t>
            </a:r>
            <a:endParaRPr lang="en-GB">
              <a:ea typeface="Calibri" panose="020F0502020204030204"/>
              <a:cs typeface="Calibri" panose="020F0502020204030204"/>
            </a:endParaRPr>
          </a:p>
        </p:txBody>
      </p:sp>
      <p:sp>
        <p:nvSpPr>
          <p:cNvPr id="12" name="Text Box 10"/>
          <p:cNvSpPr txBox="1">
            <a:spLocks noChangeArrowheads="1"/>
          </p:cNvSpPr>
          <p:nvPr/>
        </p:nvSpPr>
        <p:spPr bwMode="auto">
          <a:xfrm>
            <a:off x="325645" y="2566502"/>
            <a:ext cx="3080163" cy="2166934"/>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1600" b="1" u="sng">
                <a:solidFill>
                  <a:srgbClr val="000000"/>
                </a:solidFill>
                <a:latin typeface="Calibri"/>
                <a:cs typeface="Calibri"/>
              </a:rPr>
              <a:t>DT</a:t>
            </a:r>
          </a:p>
          <a:p>
            <a:pPr algn="just" defTabSz="914400">
              <a:spcBef>
                <a:spcPct val="0"/>
              </a:spcBef>
              <a:spcAft>
                <a:spcPct val="0"/>
              </a:spcAft>
            </a:pPr>
            <a:r>
              <a:rPr lang="en-US" sz="1200">
                <a:latin typeface="Calibri"/>
                <a:ea typeface="Calibri"/>
                <a:cs typeface="Calibri"/>
              </a:rPr>
              <a:t>In DT, the children will be designing and making a pouch.  They will be learning the basic skills of sewing, including how to sew the running stitch and how to add </a:t>
            </a:r>
            <a:endParaRPr lang="en-US">
              <a:latin typeface="Calibri"/>
              <a:ea typeface="Calibri"/>
              <a:cs typeface="Calibri"/>
            </a:endParaRPr>
          </a:p>
          <a:p>
            <a:pPr algn="just" defTabSz="914400">
              <a:spcBef>
                <a:spcPct val="0"/>
              </a:spcBef>
              <a:spcAft>
                <a:spcPct val="0"/>
              </a:spcAft>
            </a:pPr>
            <a:r>
              <a:rPr lang="en-US" sz="1200">
                <a:latin typeface="Calibri"/>
                <a:ea typeface="Calibri"/>
                <a:cs typeface="Calibri"/>
              </a:rPr>
              <a:t>decorations.  They will also be</a:t>
            </a:r>
            <a:endParaRPr lang="en-US">
              <a:latin typeface="Calibri"/>
              <a:ea typeface="Calibri"/>
              <a:cs typeface="Calibri"/>
            </a:endParaRPr>
          </a:p>
          <a:p>
            <a:pPr algn="just" defTabSz="914400">
              <a:spcBef>
                <a:spcPct val="0"/>
              </a:spcBef>
              <a:spcAft>
                <a:spcPct val="0"/>
              </a:spcAft>
            </a:pPr>
            <a:r>
              <a:rPr lang="en-US" sz="1200">
                <a:latin typeface="Calibri"/>
                <a:ea typeface="Calibri"/>
                <a:cs typeface="Calibri"/>
              </a:rPr>
              <a:t>evaluating the effectiveness </a:t>
            </a:r>
            <a:endParaRPr lang="en-US">
              <a:latin typeface="Calibri"/>
              <a:ea typeface="Calibri"/>
              <a:cs typeface="Calibri"/>
            </a:endParaRPr>
          </a:p>
          <a:p>
            <a:pPr algn="just" defTabSz="914400">
              <a:spcBef>
                <a:spcPct val="0"/>
              </a:spcBef>
              <a:spcAft>
                <a:spcPct val="0"/>
              </a:spcAft>
            </a:pPr>
            <a:r>
              <a:rPr lang="en-US" sz="1200">
                <a:latin typeface="Calibri"/>
                <a:ea typeface="Calibri"/>
                <a:cs typeface="Calibri"/>
              </a:rPr>
              <a:t>of their pouch.</a:t>
            </a:r>
            <a:endParaRPr lang="en-US">
              <a:ea typeface="Calibri"/>
              <a:cs typeface="Calibri"/>
            </a:endParaRPr>
          </a:p>
          <a:p>
            <a:pPr algn="just" defTabSz="914400">
              <a:spcBef>
                <a:spcPct val="0"/>
              </a:spcBef>
              <a:spcAft>
                <a:spcPct val="0"/>
              </a:spcAft>
            </a:pPr>
            <a:endParaRPr lang="en-US" altLang="en-US" sz="1200">
              <a:latin typeface="Calibri"/>
              <a:ea typeface="Calibri"/>
              <a:cs typeface="Calibri"/>
            </a:endParaRPr>
          </a:p>
        </p:txBody>
      </p:sp>
      <p:pic>
        <p:nvPicPr>
          <p:cNvPr id="2" name="Picture 1" descr="A group of colorful fabric envelopes&#10;&#10;AI-generated content may be incorrect.">
            <a:extLst>
              <a:ext uri="{FF2B5EF4-FFF2-40B4-BE49-F238E27FC236}">
                <a16:creationId xmlns:a16="http://schemas.microsoft.com/office/drawing/2014/main" id="{965DDEEF-1380-609F-B03B-7F83D928F51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34528" t="9905" r="189" b="10095"/>
          <a:stretch/>
        </p:blipFill>
        <p:spPr>
          <a:xfrm>
            <a:off x="2221301" y="3386648"/>
            <a:ext cx="1120220" cy="1284614"/>
          </a:xfrm>
          <a:prstGeom prst="rect">
            <a:avLst/>
          </a:prstGeom>
        </p:spPr>
      </p:pic>
      <p:pic>
        <p:nvPicPr>
          <p:cNvPr id="3" name="Picture 2" descr="How Do Big Plants Grow From Such Small Seeds? | Vermont Public">
            <a:extLst>
              <a:ext uri="{FF2B5EF4-FFF2-40B4-BE49-F238E27FC236}">
                <a16:creationId xmlns:a16="http://schemas.microsoft.com/office/drawing/2014/main" id="{E0ECC992-5564-623F-564A-893FF205FCF9}"/>
              </a:ext>
            </a:extLst>
          </p:cNvPr>
          <p:cNvPicPr>
            <a:picLocks noChangeAspect="1"/>
          </p:cNvPicPr>
          <p:nvPr/>
        </p:nvPicPr>
        <p:blipFill>
          <a:blip r:embed="rId4"/>
          <a:srcRect l="-877" t="18919" r="-877" b="13514"/>
          <a:stretch/>
        </p:blipFill>
        <p:spPr>
          <a:xfrm flipH="1">
            <a:off x="1054405" y="1643995"/>
            <a:ext cx="1611735" cy="684436"/>
          </a:xfrm>
          <a:prstGeom prst="rect">
            <a:avLst/>
          </a:prstGeom>
        </p:spPr>
      </p:pic>
      <p:pic>
        <p:nvPicPr>
          <p:cNvPr id="13" name="Picture 12" descr="Building a Balanced Plate &amp; Portion Size Guide – The ...">
            <a:extLst>
              <a:ext uri="{FF2B5EF4-FFF2-40B4-BE49-F238E27FC236}">
                <a16:creationId xmlns:a16="http://schemas.microsoft.com/office/drawing/2014/main" id="{584EB1C8-9743-EEF8-9BA3-751893AFD530}"/>
              </a:ext>
            </a:extLst>
          </p:cNvPr>
          <p:cNvPicPr>
            <a:picLocks noChangeAspect="1"/>
          </p:cNvPicPr>
          <p:nvPr/>
        </p:nvPicPr>
        <p:blipFill>
          <a:blip r:embed="rId5"/>
          <a:stretch>
            <a:fillRect/>
          </a:stretch>
        </p:blipFill>
        <p:spPr>
          <a:xfrm>
            <a:off x="5384949" y="6122093"/>
            <a:ext cx="998264" cy="905252"/>
          </a:xfrm>
          <a:prstGeom prst="rect">
            <a:avLst/>
          </a:prstGeom>
        </p:spPr>
      </p:pic>
      <p:pic>
        <p:nvPicPr>
          <p:cNvPr id="14" name="Picture 13" descr="These 40 Photos Show How Grocery Stores Have Changed Over the Years">
            <a:extLst>
              <a:ext uri="{FF2B5EF4-FFF2-40B4-BE49-F238E27FC236}">
                <a16:creationId xmlns:a16="http://schemas.microsoft.com/office/drawing/2014/main" id="{23995CC3-F963-1BF2-C644-7555ADCE8FCE}"/>
              </a:ext>
            </a:extLst>
          </p:cNvPr>
          <p:cNvPicPr>
            <a:picLocks noChangeAspect="1"/>
          </p:cNvPicPr>
          <p:nvPr/>
        </p:nvPicPr>
        <p:blipFill>
          <a:blip r:embed="rId6"/>
          <a:stretch>
            <a:fillRect/>
          </a:stretch>
        </p:blipFill>
        <p:spPr>
          <a:xfrm>
            <a:off x="5661525" y="1982752"/>
            <a:ext cx="606110" cy="350161"/>
          </a:xfrm>
          <a:prstGeom prst="rect">
            <a:avLst/>
          </a:prstGeom>
        </p:spPr>
      </p:pic>
      <p:pic>
        <p:nvPicPr>
          <p:cNvPr id="15" name="Picture 14" descr="8 Beginner Weaving Projects for Kids - Happy Hooligans">
            <a:extLst>
              <a:ext uri="{FF2B5EF4-FFF2-40B4-BE49-F238E27FC236}">
                <a16:creationId xmlns:a16="http://schemas.microsoft.com/office/drawing/2014/main" id="{27B3B168-99EB-BB74-37D7-531DE2110C9C}"/>
              </a:ext>
            </a:extLst>
          </p:cNvPr>
          <p:cNvPicPr>
            <a:picLocks noChangeAspect="1"/>
          </p:cNvPicPr>
          <p:nvPr/>
        </p:nvPicPr>
        <p:blipFill>
          <a:blip r:embed="rId7"/>
          <a:stretch>
            <a:fillRect/>
          </a:stretch>
        </p:blipFill>
        <p:spPr>
          <a:xfrm>
            <a:off x="2165893" y="6433374"/>
            <a:ext cx="1118125" cy="652336"/>
          </a:xfrm>
          <a:prstGeom prst="rect">
            <a:avLst/>
          </a:prstGeom>
        </p:spPr>
      </p:pic>
      <p:pic>
        <p:nvPicPr>
          <p:cNvPr id="4" name="Picture 3" descr="Running Icon On Transparent Background Clip Art at Clker.com - vector clip  art online, royalty free &amp; public domain">
            <a:extLst>
              <a:ext uri="{FF2B5EF4-FFF2-40B4-BE49-F238E27FC236}">
                <a16:creationId xmlns:a16="http://schemas.microsoft.com/office/drawing/2014/main" id="{0EFE1194-816D-0E3D-E5E1-1DE8CEADAFE4}"/>
              </a:ext>
            </a:extLst>
          </p:cNvPr>
          <p:cNvPicPr>
            <a:picLocks noChangeAspect="1"/>
          </p:cNvPicPr>
          <p:nvPr/>
        </p:nvPicPr>
        <p:blipFill>
          <a:blip r:embed="rId8"/>
          <a:stretch>
            <a:fillRect/>
          </a:stretch>
        </p:blipFill>
        <p:spPr>
          <a:xfrm>
            <a:off x="4598132" y="4027732"/>
            <a:ext cx="638800" cy="628650"/>
          </a:xfrm>
          <a:prstGeom prst="rect">
            <a:avLst/>
          </a:prstGeom>
        </p:spPr>
      </p:pic>
      <p:pic>
        <p:nvPicPr>
          <p:cNvPr id="16" name="Picture 15" descr="There's a Rang-Tan in My Bedroom ...">
            <a:extLst>
              <a:ext uri="{FF2B5EF4-FFF2-40B4-BE49-F238E27FC236}">
                <a16:creationId xmlns:a16="http://schemas.microsoft.com/office/drawing/2014/main" id="{E9E770BD-EDEC-308E-3433-E8223F3A04AE}"/>
              </a:ext>
            </a:extLst>
          </p:cNvPr>
          <p:cNvPicPr>
            <a:picLocks noChangeAspect="1"/>
          </p:cNvPicPr>
          <p:nvPr/>
        </p:nvPicPr>
        <p:blipFill>
          <a:blip r:embed="rId9"/>
          <a:stretch>
            <a:fillRect/>
          </a:stretch>
        </p:blipFill>
        <p:spPr>
          <a:xfrm>
            <a:off x="3676634" y="7800062"/>
            <a:ext cx="1364429" cy="1380582"/>
          </a:xfrm>
          <a:prstGeom prst="rect">
            <a:avLst/>
          </a:prstGeom>
        </p:spPr>
      </p:pic>
      <p:pic>
        <p:nvPicPr>
          <p:cNvPr id="19" name="Picture 18" descr="Hotel Flamingo: Alex Milway : Milway ...">
            <a:extLst>
              <a:ext uri="{FF2B5EF4-FFF2-40B4-BE49-F238E27FC236}">
                <a16:creationId xmlns:a16="http://schemas.microsoft.com/office/drawing/2014/main" id="{9416F33C-A527-C3A2-BB42-EAB79D38083D}"/>
              </a:ext>
            </a:extLst>
          </p:cNvPr>
          <p:cNvPicPr>
            <a:picLocks noChangeAspect="1"/>
          </p:cNvPicPr>
          <p:nvPr/>
        </p:nvPicPr>
        <p:blipFill>
          <a:blip r:embed="rId10"/>
          <a:stretch>
            <a:fillRect/>
          </a:stretch>
        </p:blipFill>
        <p:spPr>
          <a:xfrm>
            <a:off x="5326567" y="7797733"/>
            <a:ext cx="1059199" cy="1519390"/>
          </a:xfrm>
          <a:prstGeom prst="rect">
            <a:avLst/>
          </a:prstGeom>
        </p:spPr>
      </p:pic>
    </p:spTree>
    <p:extLst>
      <p:ext uri="{BB962C8B-B14F-4D97-AF65-F5344CB8AC3E}">
        <p14:creationId xmlns:p14="http://schemas.microsoft.com/office/powerpoint/2010/main" val="24610379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E15A925FC063488DE0B0E813BE9DF5" ma:contentTypeVersion="13" ma:contentTypeDescription="Create a new document." ma:contentTypeScope="" ma:versionID="584e68c67e7ae7c886636f2ebde1d150">
  <xsd:schema xmlns:xsd="http://www.w3.org/2001/XMLSchema" xmlns:xs="http://www.w3.org/2001/XMLSchema" xmlns:p="http://schemas.microsoft.com/office/2006/metadata/properties" xmlns:ns2="e970aca6-9cb8-4276-bc8b-bef9d910f2ee" xmlns:ns3="cac48d98-c999-4eb6-b102-8f6f3bbb3bd5" targetNamespace="http://schemas.microsoft.com/office/2006/metadata/properties" ma:root="true" ma:fieldsID="0bb9e5d4378c6dddb3f745836c8eae3e" ns2:_="" ns3:_="">
    <xsd:import namespace="e970aca6-9cb8-4276-bc8b-bef9d910f2ee"/>
    <xsd:import namespace="cac48d98-c999-4eb6-b102-8f6f3bbb3b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70aca6-9cb8-4276-bc8b-bef9d910f2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3656f60-27ea-4f4c-865c-e98f0fe40ea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c48d98-c999-4eb6-b102-8f6f3bbb3bd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571e8da-db13-4c63-b429-106e3add7984}" ma:internalName="TaxCatchAll" ma:showField="CatchAllData" ma:web="cac48d98-c999-4eb6-b102-8f6f3bbb3b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c48d98-c999-4eb6-b102-8f6f3bbb3bd5" xsi:nil="true"/>
    <lcf76f155ced4ddcb4097134ff3c332f xmlns="e970aca6-9cb8-4276-bc8b-bef9d910f2e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125B027-4D71-4537-9D1E-EED9022A7612}">
  <ds:schemaRefs>
    <ds:schemaRef ds:uri="cac48d98-c999-4eb6-b102-8f6f3bbb3bd5"/>
    <ds:schemaRef ds:uri="e970aca6-9cb8-4276-bc8b-bef9d910f2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688D3E1-DB36-46BC-946C-9EC15E59858E}">
  <ds:schemaRefs>
    <ds:schemaRef ds:uri="http://schemas.microsoft.com/sharepoint/v3/contenttype/forms"/>
  </ds:schemaRefs>
</ds:datastoreItem>
</file>

<file path=customXml/itemProps3.xml><?xml version="1.0" encoding="utf-8"?>
<ds:datastoreItem xmlns:ds="http://schemas.openxmlformats.org/officeDocument/2006/customXml" ds:itemID="{5F6D455D-052B-49D8-921E-8481E3F7D9CC}">
  <ds:schemaRefs>
    <ds:schemaRef ds:uri="http://www.w3.org/XML/1998/namespace"/>
    <ds:schemaRef ds:uri="http://schemas.microsoft.com/office/2006/documentManagement/types"/>
    <ds:schemaRef ds:uri="cac48d98-c999-4eb6-b102-8f6f3bbb3bd5"/>
    <ds:schemaRef ds:uri="http://schemas.microsoft.com/office/infopath/2007/PartnerControls"/>
    <ds:schemaRef ds:uri="http://purl.org/dc/elements/1.1/"/>
    <ds:schemaRef ds:uri="http://purl.org/dc/dcmitype/"/>
    <ds:schemaRef ds:uri="http://schemas.microsoft.com/office/2006/metadata/properties"/>
    <ds:schemaRef ds:uri="http://schemas.openxmlformats.org/package/2006/metadata/core-properties"/>
    <ds:schemaRef ds:uri="e970aca6-9cb8-4276-bc8b-bef9d910f2e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733</Words>
  <Application>Microsoft Office PowerPoint</Application>
  <PresentationFormat>A4 Paper (210x297 mm)</PresentationFormat>
  <Paragraphs>56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Segoe UI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Thomas</dc:creator>
  <cp:lastModifiedBy>Ellie Young</cp:lastModifiedBy>
  <cp:revision>4</cp:revision>
  <dcterms:created xsi:type="dcterms:W3CDTF">2023-03-07T15:16:37Z</dcterms:created>
  <dcterms:modified xsi:type="dcterms:W3CDTF">2025-05-06T07:51:02Z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0x0101003DE15A925FC063488DE0B0E813BE9DF5</vt:lpwstr>
  </property>
  <property fmtid="{D5CDD505-2E9C-101B-9397-08002B2CF9AE}" pid="3" name="MediaServiceImageTags">
    <vt:lpwstr/>
  </property>
</Properties>
</file>