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60"/>
  </p:normalViewPr>
  <p:slideViewPr>
    <p:cSldViewPr snapToGrid="0">
      <p:cViewPr varScale="1">
        <p:scale>
          <a:sx n="115" d="100"/>
          <a:sy n="115" d="100"/>
        </p:scale>
        <p:origin x="4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F16B2BDC-AF9C-4764-AA21-8111658BFB57}" type="datetimeFigureOut">
              <a:rPr lang="en-GB" smtClean="0"/>
              <a:t>15/07/2022</a:t>
            </a:fld>
            <a:endParaRPr lang="en-GB"/>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GB"/>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4DE10B53-F386-4ED5-9E1B-AECB1841311F}" type="slidenum">
              <a:rPr lang="en-GB" smtClean="0"/>
              <a:t>‹#›</a:t>
            </a:fld>
            <a:endParaRPr lang="en-GB"/>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575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6B2BDC-AF9C-4764-AA21-8111658BFB57}" type="datetimeFigureOut">
              <a:rPr lang="en-GB" smtClean="0"/>
              <a:t>15/07/2022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E10B53-F386-4ED5-9E1B-AECB1841311F}" type="slidenum">
              <a:rPr lang="en-GB" smtClean="0"/>
              <a:t>‹#›</a:t>
            </a:fld>
            <a:endParaRPr lang="en-GB"/>
          </a:p>
        </p:txBody>
      </p:sp>
    </p:spTree>
    <p:extLst>
      <p:ext uri="{BB962C8B-B14F-4D97-AF65-F5344CB8AC3E}">
        <p14:creationId xmlns:p14="http://schemas.microsoft.com/office/powerpoint/2010/main" val="420282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6B2BDC-AF9C-4764-AA21-8111658BFB57}" type="datetimeFigureOut">
              <a:rPr lang="en-GB" smtClean="0"/>
              <a:t>15/07/2022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E10B53-F386-4ED5-9E1B-AECB1841311F}" type="slidenum">
              <a:rPr lang="en-GB" smtClean="0"/>
              <a:t>‹#›</a:t>
            </a:fld>
            <a:endParaRPr lang="en-GB"/>
          </a:p>
        </p:txBody>
      </p:sp>
    </p:spTree>
    <p:extLst>
      <p:ext uri="{BB962C8B-B14F-4D97-AF65-F5344CB8AC3E}">
        <p14:creationId xmlns:p14="http://schemas.microsoft.com/office/powerpoint/2010/main" val="368124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6B2BDC-AF9C-4764-AA21-8111658BFB57}" type="datetimeFigureOut">
              <a:rPr lang="en-GB" smtClean="0"/>
              <a:t>15/07/2022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E10B53-F386-4ED5-9E1B-AECB1841311F}" type="slidenum">
              <a:rPr lang="en-GB" smtClean="0"/>
              <a:t>‹#›</a:t>
            </a:fld>
            <a:endParaRPr lang="en-GB"/>
          </a:p>
        </p:txBody>
      </p:sp>
    </p:spTree>
    <p:extLst>
      <p:ext uri="{BB962C8B-B14F-4D97-AF65-F5344CB8AC3E}">
        <p14:creationId xmlns:p14="http://schemas.microsoft.com/office/powerpoint/2010/main" val="418212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F16B2BDC-AF9C-4764-AA21-8111658BFB57}" type="datetimeFigureOut">
              <a:rPr lang="en-GB" smtClean="0"/>
              <a:t>15/07/2022</a:t>
            </a:fld>
            <a:endParaRPr lang="en-GB"/>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4DE10B53-F386-4ED5-9E1B-AECB1841311F}" type="slidenum">
              <a:rPr lang="en-GB" smtClean="0"/>
              <a:t>‹#›</a:t>
            </a:fld>
            <a:endParaRPr lang="en-GB"/>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2717673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6B2BDC-AF9C-4764-AA21-8111658BFB57}" type="datetimeFigureOut">
              <a:rPr lang="en-GB" smtClean="0"/>
              <a:t>15/07/2022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E10B53-F386-4ED5-9E1B-AECB1841311F}" type="slidenum">
              <a:rPr lang="en-GB" smtClean="0"/>
              <a:t>‹#›</a:t>
            </a:fld>
            <a:endParaRPr lang="en-GB"/>
          </a:p>
        </p:txBody>
      </p:sp>
    </p:spTree>
    <p:extLst>
      <p:ext uri="{BB962C8B-B14F-4D97-AF65-F5344CB8AC3E}">
        <p14:creationId xmlns:p14="http://schemas.microsoft.com/office/powerpoint/2010/main" val="2499778704"/>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16B2BDC-AF9C-4764-AA21-8111658BFB57}" type="datetimeFigureOut">
              <a:rPr lang="en-GB" smtClean="0"/>
              <a:t>15/07/2022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DE10B53-F386-4ED5-9E1B-AECB1841311F}" type="slidenum">
              <a:rPr lang="en-GB" smtClean="0"/>
              <a:t>‹#›</a:t>
            </a:fld>
            <a:endParaRPr lang="en-GB"/>
          </a:p>
        </p:txBody>
      </p:sp>
    </p:spTree>
    <p:extLst>
      <p:ext uri="{BB962C8B-B14F-4D97-AF65-F5344CB8AC3E}">
        <p14:creationId xmlns:p14="http://schemas.microsoft.com/office/powerpoint/2010/main" val="4199730771"/>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6B2BDC-AF9C-4764-AA21-8111658BFB57}" type="datetimeFigureOut">
              <a:rPr lang="en-GB" smtClean="0"/>
              <a:t>15/07/2022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DE10B53-F386-4ED5-9E1B-AECB1841311F}" type="slidenum">
              <a:rPr lang="en-GB" smtClean="0"/>
              <a:t>‹#›</a:t>
            </a:fld>
            <a:endParaRPr lang="en-GB"/>
          </a:p>
        </p:txBody>
      </p:sp>
    </p:spTree>
    <p:extLst>
      <p:ext uri="{BB962C8B-B14F-4D97-AF65-F5344CB8AC3E}">
        <p14:creationId xmlns:p14="http://schemas.microsoft.com/office/powerpoint/2010/main" val="387508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B2BDC-AF9C-4764-AA21-8111658BFB57}" type="datetimeFigureOut">
              <a:rPr lang="en-GB" smtClean="0"/>
              <a:t>15/07/2022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DE10B53-F386-4ED5-9E1B-AECB1841311F}" type="slidenum">
              <a:rPr lang="en-GB" smtClean="0"/>
              <a:t>‹#›</a:t>
            </a:fld>
            <a:endParaRPr lang="en-GB"/>
          </a:p>
        </p:txBody>
      </p:sp>
    </p:spTree>
    <p:extLst>
      <p:ext uri="{BB962C8B-B14F-4D97-AF65-F5344CB8AC3E}">
        <p14:creationId xmlns:p14="http://schemas.microsoft.com/office/powerpoint/2010/main" val="301866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051" y="6375679"/>
            <a:ext cx="1233355" cy="348462"/>
          </a:xfrm>
        </p:spPr>
        <p:txBody>
          <a:bodyPr/>
          <a:lstStyle/>
          <a:p>
            <a:fld id="{F16B2BDC-AF9C-4764-AA21-8111658BFB57}" type="datetimeFigureOut">
              <a:rPr lang="en-GB" smtClean="0"/>
              <a:t>15/07/2022</a:t>
            </a:fld>
            <a:endParaRPr lang="en-GB"/>
          </a:p>
        </p:txBody>
      </p:sp>
      <p:sp>
        <p:nvSpPr>
          <p:cNvPr id="6" name="Footer Placeholder 5"/>
          <p:cNvSpPr>
            <a:spLocks noGrp="1"/>
          </p:cNvSpPr>
          <p:nvPr>
            <p:ph type="ftr" sz="quarter" idx="11"/>
          </p:nvPr>
        </p:nvSpPr>
        <p:spPr>
          <a:xfrm>
            <a:off x="2103620" y="6375679"/>
            <a:ext cx="3482179" cy="345796"/>
          </a:xfrm>
        </p:spPr>
        <p:txBody>
          <a:bodyPr/>
          <a:lstStyle/>
          <a:p>
            <a:endParaRPr lang="en-GB"/>
          </a:p>
        </p:txBody>
      </p:sp>
      <p:sp>
        <p:nvSpPr>
          <p:cNvPr id="7" name="Slide Number Placeholder 6"/>
          <p:cNvSpPr>
            <a:spLocks noGrp="1"/>
          </p:cNvSpPr>
          <p:nvPr>
            <p:ph type="sldNum" sz="quarter" idx="12"/>
          </p:nvPr>
        </p:nvSpPr>
        <p:spPr>
          <a:xfrm>
            <a:off x="5691014" y="6375679"/>
            <a:ext cx="1232456" cy="345796"/>
          </a:xfrm>
        </p:spPr>
        <p:txBody>
          <a:bodyPr/>
          <a:lstStyle/>
          <a:p>
            <a:fld id="{4DE10B53-F386-4ED5-9E1B-AECB1841311F}" type="slidenum">
              <a:rPr lang="en-GB" smtClean="0"/>
              <a:t>‹#›</a:t>
            </a:fld>
            <a:endParaRPr lang="en-GB"/>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88172380"/>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950" y="6375679"/>
            <a:ext cx="1232456" cy="348462"/>
          </a:xfrm>
        </p:spPr>
        <p:txBody>
          <a:bodyPr/>
          <a:lstStyle/>
          <a:p>
            <a:fld id="{F16B2BDC-AF9C-4764-AA21-8111658BFB57}" type="datetimeFigureOut">
              <a:rPr lang="en-GB" smtClean="0"/>
              <a:t>15/07/2022</a:t>
            </a:fld>
            <a:endParaRPr lang="en-GB"/>
          </a:p>
        </p:txBody>
      </p:sp>
      <p:sp>
        <p:nvSpPr>
          <p:cNvPr id="6" name="Footer Placeholder 5"/>
          <p:cNvSpPr>
            <a:spLocks noGrp="1"/>
          </p:cNvSpPr>
          <p:nvPr>
            <p:ph type="ftr" sz="quarter" idx="11"/>
          </p:nvPr>
        </p:nvSpPr>
        <p:spPr>
          <a:xfrm>
            <a:off x="2103621" y="6375679"/>
            <a:ext cx="3482178" cy="345796"/>
          </a:xfrm>
        </p:spPr>
        <p:txBody>
          <a:bodyPr/>
          <a:lstStyle/>
          <a:p>
            <a:endParaRPr lang="en-GB"/>
          </a:p>
        </p:txBody>
      </p:sp>
      <p:sp>
        <p:nvSpPr>
          <p:cNvPr id="7" name="Slide Number Placeholder 6"/>
          <p:cNvSpPr>
            <a:spLocks noGrp="1"/>
          </p:cNvSpPr>
          <p:nvPr>
            <p:ph type="sldNum" sz="quarter" idx="12"/>
          </p:nvPr>
        </p:nvSpPr>
        <p:spPr>
          <a:xfrm>
            <a:off x="5687568" y="6375679"/>
            <a:ext cx="1234440" cy="345796"/>
          </a:xfrm>
        </p:spPr>
        <p:txBody>
          <a:bodyPr/>
          <a:lstStyle/>
          <a:p>
            <a:fld id="{4DE10B53-F386-4ED5-9E1B-AECB1841311F}" type="slidenum">
              <a:rPr lang="en-GB" smtClean="0"/>
              <a:t>‹#›</a:t>
            </a:fld>
            <a:endParaRPr lang="en-GB"/>
          </a:p>
        </p:txBody>
      </p:sp>
    </p:spTree>
    <p:extLst>
      <p:ext uri="{BB962C8B-B14F-4D97-AF65-F5344CB8AC3E}">
        <p14:creationId xmlns:p14="http://schemas.microsoft.com/office/powerpoint/2010/main" val="2907084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F16B2BDC-AF9C-4764-AA21-8111658BFB57}" type="datetimeFigureOut">
              <a:rPr lang="en-GB" smtClean="0"/>
              <a:t>15/07/2022</a:t>
            </a:fld>
            <a:endParaRPr lang="en-GB"/>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GB"/>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DE10B53-F386-4ED5-9E1B-AECB1841311F}" type="slidenum">
              <a:rPr lang="en-GB" smtClean="0"/>
              <a:t>‹#›</a:t>
            </a:fld>
            <a:endParaRPr lang="en-GB"/>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100644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1738" y="605119"/>
            <a:ext cx="4411988" cy="4394988"/>
          </a:xfrm>
        </p:spPr>
        <p:txBody>
          <a:bodyPr/>
          <a:lstStyle/>
          <a:p>
            <a:r>
              <a:rPr lang="en-GB" sz="4800" b="1" cap="none" dirty="0" smtClean="0">
                <a:latin typeface="Sassoon Infant Rg" panose="02000503030000020003" pitchFamily="2" charset="0"/>
                <a:ea typeface="Sassoon Infant Rg" panose="02000503030000020003" pitchFamily="2" charset="0"/>
              </a:rPr>
              <a:t>Welcome to Queen Elizabeth</a:t>
            </a:r>
            <a:endParaRPr lang="en-GB" sz="4800" b="1" cap="none" dirty="0">
              <a:latin typeface="Sassoon Infant Rg" panose="02000503030000020003" pitchFamily="2" charset="0"/>
              <a:ea typeface="Sassoon Infant Rg" panose="02000503030000020003" pitchFamily="2"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396" b="89933" l="6118" r="93460">
                        <a14:foregroundMark x1="6329" y1="32215" x2="6329" y2="32215"/>
                        <a14:foregroundMark x1="25105" y1="28188" x2="25105" y2="28188"/>
                        <a14:foregroundMark x1="68776" y1="32886" x2="68776" y2="32886"/>
                        <a14:foregroundMark x1="67932" y1="42282" x2="65401" y2="46309"/>
                        <a14:foregroundMark x1="83755" y1="41611" x2="82278" y2="55034"/>
                        <a14:foregroundMark x1="24262" y1="41611" x2="24895" y2="51007"/>
                        <a14:foregroundMark x1="93460" y1="53691" x2="93038" y2="60403"/>
                        <a14:foregroundMark x1="10127" y1="54362" x2="9494" y2="63758"/>
                        <a14:backgroundMark x1="35232" y1="20805" x2="35232" y2="20805"/>
                      </a14:backgroundRemoval>
                    </a14:imgEffect>
                  </a14:imgLayer>
                </a14:imgProps>
              </a:ext>
            </a:extLst>
          </a:blip>
          <a:stretch>
            <a:fillRect/>
          </a:stretch>
        </p:blipFill>
        <p:spPr>
          <a:xfrm>
            <a:off x="4383051" y="3834084"/>
            <a:ext cx="3709362" cy="1166023"/>
          </a:xfrm>
          <a:prstGeom prst="rect">
            <a:avLst/>
          </a:prstGeom>
        </p:spPr>
      </p:pic>
    </p:spTree>
    <p:extLst>
      <p:ext uri="{BB962C8B-B14F-4D97-AF65-F5344CB8AC3E}">
        <p14:creationId xmlns:p14="http://schemas.microsoft.com/office/powerpoint/2010/main" val="302742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solidFill>
                  <a:srgbClr val="002060"/>
                </a:solidFill>
              </a:rPr>
              <a:t>Home Learning</a:t>
            </a:r>
            <a:endParaRPr lang="en-GB" cap="none" dirty="0">
              <a:solidFill>
                <a:srgbClr val="002060"/>
              </a:solidFill>
            </a:endParaRPr>
          </a:p>
        </p:txBody>
      </p:sp>
      <p:sp>
        <p:nvSpPr>
          <p:cNvPr id="3" name="Content Placeholder 2"/>
          <p:cNvSpPr>
            <a:spLocks noGrp="1"/>
          </p:cNvSpPr>
          <p:nvPr>
            <p:ph idx="1"/>
          </p:nvPr>
        </p:nvSpPr>
        <p:spPr>
          <a:xfrm>
            <a:off x="1434980" y="1999183"/>
            <a:ext cx="6611740" cy="4458342"/>
          </a:xfrm>
        </p:spPr>
        <p:txBody>
          <a:bodyPr>
            <a:normAutofit fontScale="85000" lnSpcReduction="10000"/>
          </a:bodyPr>
          <a:lstStyle/>
          <a:p>
            <a:pPr marL="0" indent="0">
              <a:buNone/>
            </a:pPr>
            <a:endParaRPr lang="en-GB" dirty="0" smtClean="0"/>
          </a:p>
          <a:p>
            <a:r>
              <a:rPr lang="en-GB" dirty="0" smtClean="0"/>
              <a:t>Reading x 3 minimum per week.   Details regarding how this reading is to be recorded and assessed will follow in the Autumn term</a:t>
            </a:r>
          </a:p>
          <a:p>
            <a:endParaRPr lang="en-GB" dirty="0" smtClean="0"/>
          </a:p>
          <a:p>
            <a:r>
              <a:rPr lang="en-GB" dirty="0" smtClean="0"/>
              <a:t>Revision of Multiplication/division facts up to 12 x 12 [Use Times Tables Rock Stars regularly through week]</a:t>
            </a:r>
          </a:p>
          <a:p>
            <a:endParaRPr lang="en-GB" dirty="0" smtClean="0"/>
          </a:p>
          <a:p>
            <a:r>
              <a:rPr lang="en-GB" dirty="0" smtClean="0"/>
              <a:t>Weekly English and/or maths activity each week: the amount set per week will increase through the year as we prepare you for Secondary school</a:t>
            </a:r>
          </a:p>
          <a:p>
            <a:endParaRPr lang="en-GB" dirty="0" smtClean="0"/>
          </a:p>
          <a:p>
            <a:r>
              <a:rPr lang="en-GB" dirty="0" smtClean="0"/>
              <a:t>Half termly: menu of </a:t>
            </a:r>
            <a:r>
              <a:rPr lang="en-GB" dirty="0"/>
              <a:t>w</a:t>
            </a:r>
            <a:r>
              <a:rPr lang="en-GB" dirty="0" smtClean="0"/>
              <a:t>ider curriculum based activities~ 3 per half term to be completed to support and revise what we learn in class</a:t>
            </a:r>
            <a:endParaRPr lang="en-GB" dirty="0"/>
          </a:p>
        </p:txBody>
      </p:sp>
      <p:pic>
        <p:nvPicPr>
          <p:cNvPr id="5" name="Picture 4"/>
          <p:cNvPicPr>
            <a:picLocks noChangeAspect="1"/>
          </p:cNvPicPr>
          <p:nvPr/>
        </p:nvPicPr>
        <p:blipFill>
          <a:blip r:embed="rId2"/>
          <a:stretch>
            <a:fillRect/>
          </a:stretch>
        </p:blipFill>
        <p:spPr>
          <a:xfrm>
            <a:off x="6170024" y="207642"/>
            <a:ext cx="2743200" cy="1666875"/>
          </a:xfrm>
          <a:prstGeom prst="rect">
            <a:avLst/>
          </a:prstGeom>
        </p:spPr>
      </p:pic>
    </p:spTree>
    <p:extLst>
      <p:ext uri="{BB962C8B-B14F-4D97-AF65-F5344CB8AC3E}">
        <p14:creationId xmlns:p14="http://schemas.microsoft.com/office/powerpoint/2010/main" val="128722631"/>
      </p:ext>
    </p:extLst>
  </p:cSld>
  <p:clrMapOvr>
    <a:masterClrMapping/>
  </p:clrMapOvr>
  <mc:AlternateContent xmlns:mc="http://schemas.openxmlformats.org/markup-compatibility/2006" xmlns:p14="http://schemas.microsoft.com/office/powerpoint/2010/main">
    <mc:Choice Requires="p14">
      <p:transition spd="slow" p14:dur="2000" advTm="47262"/>
    </mc:Choice>
    <mc:Fallback xmlns="">
      <p:transition spd="slow" advTm="47262"/>
    </mc:Fallback>
  </mc:AlternateContent>
  <p:timing>
    <p:tnLst>
      <p:par>
        <p:cTn id="1" dur="indefinite" restart="never" nodeType="tmRoot"/>
      </p:par>
    </p:tnLst>
  </p:timing>
  <p:extLst mod="1">
    <p:ext uri="{3A86A75C-4F4B-4683-9AE1-C65F6400EC91}">
      <p14:laserTraceLst xmlns:p14="http://schemas.microsoft.com/office/powerpoint/2010/main">
        <p14:tracePtLst>
          <p14:tracePt t="44158" x="8216900" y="1600200"/>
          <p14:tracePt t="44165" x="8261350" y="1593850"/>
          <p14:tracePt t="44180" x="8299450" y="1574800"/>
          <p14:tracePt t="44195" x="8343900" y="1543050"/>
          <p14:tracePt t="44212" x="8356600" y="1536700"/>
          <p14:tracePt t="44228" x="8388350" y="1511300"/>
          <p14:tracePt t="44244" x="8407400" y="1479550"/>
          <p14:tracePt t="44261" x="8420100" y="1460500"/>
          <p14:tracePt t="44294" x="8432800" y="1403350"/>
          <p14:tracePt t="44328" x="8432800" y="1377950"/>
          <p14:tracePt t="44362" x="8413750" y="1301750"/>
          <p14:tracePt t="44379" x="8407400" y="1282700"/>
          <p14:tracePt t="44383" x="8401050" y="1257300"/>
          <p14:tracePt t="44396" x="8388350" y="1231900"/>
          <p14:tracePt t="44412" x="8375650" y="1187450"/>
          <p14:tracePt t="44429" x="8350250" y="1149350"/>
          <p14:tracePt t="44447" x="8324850" y="1111250"/>
          <p14:tracePt t="44462" x="8293100" y="1060450"/>
          <p14:tracePt t="44478" x="8248650" y="1003300"/>
          <p14:tracePt t="44497" x="8159750" y="908050"/>
          <p14:tracePt t="44512" x="8115300" y="850900"/>
          <p14:tracePt t="44529" x="8058150" y="800100"/>
          <p14:tracePt t="44545" x="8013700" y="774700"/>
          <p14:tracePt t="44562" x="7842250" y="692150"/>
          <p14:tracePt t="44578" x="7683500" y="666750"/>
          <p14:tracePt t="44595" x="7550150" y="673100"/>
          <p14:tracePt t="44612" x="7327900" y="698500"/>
          <p14:tracePt t="44628" x="7226300" y="711200"/>
          <p14:tracePt t="44645" x="7118350" y="742950"/>
          <p14:tracePt t="44662" x="6946900" y="787400"/>
          <p14:tracePt t="44678" x="6864350" y="825500"/>
          <p14:tracePt t="44696" x="6800850" y="869950"/>
          <p14:tracePt t="44713" x="6699250" y="971550"/>
          <p14:tracePt t="44728" x="6623050" y="1022350"/>
          <p14:tracePt t="44746" x="6546850" y="1085850"/>
          <p14:tracePt t="44763" x="6470650" y="1143000"/>
          <p14:tracePt t="44779" x="6413500" y="1193800"/>
          <p14:tracePt t="44795" x="6362700" y="1257300"/>
          <p14:tracePt t="44813" x="6318250" y="1339850"/>
          <p14:tracePt t="44828" x="6267450" y="1441450"/>
          <p14:tracePt t="44845" x="6229350" y="1511300"/>
          <p14:tracePt t="44862" x="6216650" y="1574800"/>
          <p14:tracePt t="44878" x="6216650" y="1631950"/>
          <p14:tracePt t="44895" x="6216650" y="1670050"/>
          <p14:tracePt t="44912" x="6235700" y="1720850"/>
          <p14:tracePt t="44929" x="6261100" y="1816100"/>
          <p14:tracePt t="44945" x="6286500" y="1905000"/>
          <p14:tracePt t="44962" x="6324600" y="1993900"/>
          <p14:tracePt t="44979" x="6381750" y="2108200"/>
          <p14:tracePt t="44995" x="6413500" y="2159000"/>
          <p14:tracePt t="45013" x="6483350" y="2209800"/>
          <p14:tracePt t="45029" x="6553200" y="2273300"/>
          <p14:tracePt t="45046" x="6629400" y="2317750"/>
          <p14:tracePt t="45062" x="6699250" y="2374900"/>
          <p14:tracePt t="45079" x="6870700" y="2432050"/>
          <p14:tracePt t="45096" x="6959600" y="2451100"/>
          <p14:tracePt t="45113" x="7004050" y="2457450"/>
          <p14:tracePt t="45130" x="7061200" y="2470150"/>
          <p14:tracePt t="45145" x="7188200" y="2470150"/>
          <p14:tracePt t="45162" x="7264400" y="2470150"/>
          <p14:tracePt t="45180" x="7353300" y="2470150"/>
          <p14:tracePt t="45195" x="7423150" y="2444750"/>
          <p14:tracePt t="45212" x="7473950" y="2432050"/>
          <p14:tracePt t="45229" x="7505700" y="2419350"/>
          <p14:tracePt t="45245" x="7575550" y="2400300"/>
          <p14:tracePt t="45262" x="7645400" y="2381250"/>
          <p14:tracePt t="45278" x="7727950" y="2349500"/>
          <p14:tracePt t="45296" x="7937500" y="2286000"/>
          <p14:tracePt t="45312" x="8089900" y="2241550"/>
          <p14:tracePt t="45329" x="8210550" y="2190750"/>
          <p14:tracePt t="45345" x="8413750" y="2101850"/>
          <p14:tracePt t="45362" x="8540750" y="2025650"/>
          <p14:tracePt t="45379" x="8597900" y="1987550"/>
          <p14:tracePt t="45382" x="8629650" y="1962150"/>
          <p14:tracePt t="45396" x="8718550" y="1898650"/>
          <p14:tracePt t="45412" x="8769350" y="1866900"/>
          <p14:tracePt t="45429" x="8794750" y="1847850"/>
          <p14:tracePt t="45448" x="8826500" y="1828800"/>
          <p14:tracePt t="45463" x="8839200" y="1816100"/>
          <p14:tracePt t="45480" x="8845550" y="1809750"/>
          <p14:tracePt t="45497" x="8870950" y="1784350"/>
          <p14:tracePt t="45512" x="8883650" y="1765300"/>
          <p14:tracePt t="45529" x="8890000" y="1714500"/>
          <p14:tracePt t="45548" x="8883650" y="1517650"/>
          <p14:tracePt t="45562" x="8870950" y="1473200"/>
          <p14:tracePt t="45580" x="8870950" y="1454150"/>
          <p14:tracePt t="45596" x="8870950" y="1441450"/>
          <p14:tracePt t="45612" x="8870950" y="1428750"/>
          <p14:tracePt t="45629" x="8870950" y="14224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Weekly Reminders</a:t>
            </a:r>
            <a:endParaRPr lang="en-GB" cap="none" dirty="0"/>
          </a:p>
        </p:txBody>
      </p:sp>
      <p:sp>
        <p:nvSpPr>
          <p:cNvPr id="3" name="Content Placeholder 2"/>
          <p:cNvSpPr>
            <a:spLocks noGrp="1"/>
          </p:cNvSpPr>
          <p:nvPr>
            <p:ph idx="1"/>
          </p:nvPr>
        </p:nvSpPr>
        <p:spPr>
          <a:xfrm>
            <a:off x="1251678" y="1619795"/>
            <a:ext cx="8596668" cy="4804745"/>
          </a:xfrm>
        </p:spPr>
        <p:txBody>
          <a:bodyPr>
            <a:normAutofit/>
          </a:bodyPr>
          <a:lstStyle/>
          <a:p>
            <a:r>
              <a:rPr lang="en-GB" dirty="0" smtClean="0"/>
              <a:t>PE: you will come to school wearing the correct PE kit on Tuesdays and Thursdays</a:t>
            </a:r>
          </a:p>
          <a:p>
            <a:r>
              <a:rPr lang="en-GB" dirty="0" smtClean="0"/>
              <a:t>PE kit is: Grove Logo House T-shirt, plain navy shorts or navy jogging bottoms. Plain navy sweatshirt [NO HOOD] You may wear the School tracksuit which can be bought from Brenda's. [No branded clothing please]</a:t>
            </a:r>
          </a:p>
          <a:p>
            <a:r>
              <a:rPr lang="en-GB" dirty="0" smtClean="0"/>
              <a:t>Earrings must be taken out or taped over on PE days at home not school</a:t>
            </a:r>
          </a:p>
          <a:p>
            <a:r>
              <a:rPr lang="en-GB" dirty="0" smtClean="0"/>
              <a:t>Weekly </a:t>
            </a:r>
            <a:r>
              <a:rPr lang="en-GB" dirty="0"/>
              <a:t>MFL~ </a:t>
            </a:r>
            <a:r>
              <a:rPr lang="en-GB" dirty="0" smtClean="0"/>
              <a:t>French</a:t>
            </a:r>
          </a:p>
          <a:p>
            <a:r>
              <a:rPr lang="en-GB" dirty="0" smtClean="0"/>
              <a:t>Pencil Case </a:t>
            </a:r>
            <a:r>
              <a:rPr lang="en-GB" dirty="0"/>
              <a:t>(</a:t>
            </a:r>
            <a:r>
              <a:rPr lang="en-GB" dirty="0" smtClean="0"/>
              <a:t>Next slide)</a:t>
            </a:r>
            <a:endParaRPr lang="en-GB" dirty="0"/>
          </a:p>
          <a:p>
            <a:r>
              <a:rPr lang="en-GB" dirty="0" smtClean="0"/>
              <a:t>Daily “Golden Mile”</a:t>
            </a:r>
          </a:p>
          <a:p>
            <a:r>
              <a:rPr lang="en-GB" dirty="0" smtClean="0"/>
              <a:t>Water: daily in plastic bottle</a:t>
            </a:r>
          </a:p>
          <a:p>
            <a:r>
              <a:rPr lang="en-GB" dirty="0" smtClean="0"/>
              <a:t>Break time snack: fruit/vegetables only (No cereal bars, biscuits, sweets or nut based products please. We are a nut free school)</a:t>
            </a:r>
          </a:p>
        </p:txBody>
      </p:sp>
    </p:spTree>
    <p:extLst>
      <p:ext uri="{BB962C8B-B14F-4D97-AF65-F5344CB8AC3E}">
        <p14:creationId xmlns:p14="http://schemas.microsoft.com/office/powerpoint/2010/main" val="1427556048"/>
      </p:ext>
    </p:extLst>
  </p:cSld>
  <p:clrMapOvr>
    <a:masterClrMapping/>
  </p:clrMapOvr>
  <mc:AlternateContent xmlns:mc="http://schemas.openxmlformats.org/markup-compatibility/2006" xmlns:p14="http://schemas.microsoft.com/office/powerpoint/2010/main">
    <mc:Choice Requires="p14">
      <p:transition spd="slow" p14:dur="2000" advTm="109340"/>
    </mc:Choice>
    <mc:Fallback xmlns="">
      <p:transition spd="slow" advTm="10934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What will you need?</a:t>
            </a:r>
            <a:endParaRPr lang="en-GB" cap="none" dirty="0"/>
          </a:p>
        </p:txBody>
      </p:sp>
      <p:sp>
        <p:nvSpPr>
          <p:cNvPr id="3" name="Content Placeholder 2"/>
          <p:cNvSpPr>
            <a:spLocks noGrp="1"/>
          </p:cNvSpPr>
          <p:nvPr>
            <p:ph idx="1"/>
          </p:nvPr>
        </p:nvSpPr>
        <p:spPr>
          <a:xfrm>
            <a:off x="1251678" y="1874517"/>
            <a:ext cx="8596668" cy="4696822"/>
          </a:xfrm>
        </p:spPr>
        <p:txBody>
          <a:bodyPr>
            <a:normAutofit lnSpcReduction="10000"/>
          </a:bodyPr>
          <a:lstStyle/>
          <a:p>
            <a:pPr marL="0" indent="0">
              <a:buNone/>
            </a:pPr>
            <a:r>
              <a:rPr lang="en-GB" dirty="0" smtClean="0"/>
              <a:t>You MUST have your own SMALL clear plastic pencil case containing a:</a:t>
            </a:r>
          </a:p>
          <a:p>
            <a:r>
              <a:rPr lang="en-GB" dirty="0" smtClean="0"/>
              <a:t>handwriting pen with blue ink (not biro) </a:t>
            </a:r>
          </a:p>
          <a:p>
            <a:r>
              <a:rPr lang="en-GB" dirty="0" smtClean="0"/>
              <a:t>HB writing pencils</a:t>
            </a:r>
          </a:p>
          <a:p>
            <a:r>
              <a:rPr lang="en-GB" dirty="0" smtClean="0"/>
              <a:t>a small plain ruler</a:t>
            </a:r>
          </a:p>
          <a:p>
            <a:r>
              <a:rPr lang="en-GB" dirty="0" smtClean="0"/>
              <a:t>glue stick</a:t>
            </a:r>
          </a:p>
          <a:p>
            <a:r>
              <a:rPr lang="en-GB" dirty="0" smtClean="0"/>
              <a:t>scissors</a:t>
            </a:r>
          </a:p>
          <a:p>
            <a:r>
              <a:rPr lang="en-GB" dirty="0" smtClean="0"/>
              <a:t>green pen for improvements (this can be a biro) and colouring pencils and your own whiteboard pen</a:t>
            </a:r>
          </a:p>
          <a:p>
            <a:pPr marL="0" indent="0">
              <a:buNone/>
            </a:pPr>
            <a:endParaRPr lang="en-GB" dirty="0"/>
          </a:p>
          <a:p>
            <a:pPr marL="0" indent="0">
              <a:buNone/>
            </a:pPr>
            <a:r>
              <a:rPr lang="en-GB" dirty="0" smtClean="0"/>
              <a:t>This pencil case must be able to fit into a drawer so the large sectioned ones from places like Smiggle will not be suitable. You are responsible for making sure that your pencil case is stocked each week with the things that you need.</a:t>
            </a:r>
          </a:p>
          <a:p>
            <a:endParaRPr lang="en-GB" dirty="0" smtClean="0"/>
          </a:p>
        </p:txBody>
      </p:sp>
      <p:pic>
        <p:nvPicPr>
          <p:cNvPr id="5" name="Picture 4"/>
          <p:cNvPicPr>
            <a:picLocks noChangeAspect="1"/>
          </p:cNvPicPr>
          <p:nvPr/>
        </p:nvPicPr>
        <p:blipFill>
          <a:blip r:embed="rId2"/>
          <a:stretch>
            <a:fillRect/>
          </a:stretch>
        </p:blipFill>
        <p:spPr>
          <a:xfrm>
            <a:off x="8440048" y="186962"/>
            <a:ext cx="3086100" cy="1476375"/>
          </a:xfrm>
          <a:prstGeom prst="rect">
            <a:avLst/>
          </a:prstGeom>
        </p:spPr>
      </p:pic>
    </p:spTree>
    <p:extLst>
      <p:ext uri="{BB962C8B-B14F-4D97-AF65-F5344CB8AC3E}">
        <p14:creationId xmlns:p14="http://schemas.microsoft.com/office/powerpoint/2010/main" val="3540084005"/>
      </p:ext>
    </p:extLst>
  </p:cSld>
  <p:clrMapOvr>
    <a:masterClrMapping/>
  </p:clrMapOvr>
  <mc:AlternateContent xmlns:mc="http://schemas.openxmlformats.org/markup-compatibility/2006" xmlns:p14="http://schemas.microsoft.com/office/powerpoint/2010/main">
    <mc:Choice Requires="p14">
      <p:transition spd="slow" p14:dur="2000" advTm="58528"/>
    </mc:Choice>
    <mc:Fallback xmlns="">
      <p:transition spd="slow" advTm="5852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Communication</a:t>
            </a:r>
            <a:endParaRPr lang="en-GB" cap="none" dirty="0"/>
          </a:p>
        </p:txBody>
      </p:sp>
      <p:sp>
        <p:nvSpPr>
          <p:cNvPr id="3" name="Content Placeholder 2"/>
          <p:cNvSpPr>
            <a:spLocks noGrp="1"/>
          </p:cNvSpPr>
          <p:nvPr>
            <p:ph idx="1"/>
          </p:nvPr>
        </p:nvSpPr>
        <p:spPr>
          <a:xfrm>
            <a:off x="1251678" y="4467497"/>
            <a:ext cx="8596668" cy="1695786"/>
          </a:xfrm>
        </p:spPr>
        <p:txBody>
          <a:bodyPr/>
          <a:lstStyle/>
          <a:p>
            <a:pPr marL="0" indent="0">
              <a:buNone/>
            </a:pPr>
            <a:endParaRPr lang="en-GB" dirty="0" smtClean="0">
              <a:solidFill>
                <a:schemeClr val="tx1"/>
              </a:solidFill>
            </a:endParaRPr>
          </a:p>
          <a:p>
            <a:pPr marL="0" indent="0">
              <a:buNone/>
            </a:pPr>
            <a:r>
              <a:rPr lang="en-GB" dirty="0" smtClean="0">
                <a:solidFill>
                  <a:schemeClr val="tx1"/>
                </a:solidFill>
              </a:rPr>
              <a:t>If there are any issues during the year, please speak to the me at the gate or send me a message through Seesaw. </a:t>
            </a:r>
          </a:p>
        </p:txBody>
      </p:sp>
      <p:pic>
        <p:nvPicPr>
          <p:cNvPr id="4" name="Picture 3"/>
          <p:cNvPicPr>
            <a:picLocks noChangeAspect="1"/>
          </p:cNvPicPr>
          <p:nvPr/>
        </p:nvPicPr>
        <p:blipFill>
          <a:blip r:embed="rId2"/>
          <a:stretch>
            <a:fillRect/>
          </a:stretch>
        </p:blipFill>
        <p:spPr>
          <a:xfrm>
            <a:off x="3200400" y="1750423"/>
            <a:ext cx="3979467" cy="2418079"/>
          </a:xfrm>
          <a:prstGeom prst="rect">
            <a:avLst/>
          </a:prstGeom>
        </p:spPr>
      </p:pic>
    </p:spTree>
    <p:extLst>
      <p:ext uri="{BB962C8B-B14F-4D97-AF65-F5344CB8AC3E}">
        <p14:creationId xmlns:p14="http://schemas.microsoft.com/office/powerpoint/2010/main" val="1168143135"/>
      </p:ext>
    </p:extLst>
  </p:cSld>
  <p:clrMapOvr>
    <a:masterClrMapping/>
  </p:clrMapOvr>
  <mc:AlternateContent xmlns:mc="http://schemas.openxmlformats.org/markup-compatibility/2006" xmlns:p14="http://schemas.microsoft.com/office/powerpoint/2010/main">
    <mc:Choice Requires="p14">
      <p:transition spd="slow" p14:dur="2000" advTm="42933"/>
    </mc:Choice>
    <mc:Fallback xmlns="">
      <p:transition spd="slow" advTm="4293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It’s time to relax! </a:t>
            </a:r>
            <a:endParaRPr lang="en-GB" cap="none" dirty="0"/>
          </a:p>
        </p:txBody>
      </p:sp>
      <p:sp>
        <p:nvSpPr>
          <p:cNvPr id="3" name="Content Placeholder 2"/>
          <p:cNvSpPr>
            <a:spLocks noGrp="1"/>
          </p:cNvSpPr>
          <p:nvPr>
            <p:ph idx="1"/>
          </p:nvPr>
        </p:nvSpPr>
        <p:spPr>
          <a:xfrm>
            <a:off x="1461106" y="1940560"/>
            <a:ext cx="8316344" cy="3880773"/>
          </a:xfrm>
        </p:spPr>
        <p:txBody>
          <a:bodyPr>
            <a:noAutofit/>
          </a:bodyPr>
          <a:lstStyle/>
          <a:p>
            <a:pPr marL="0" indent="0">
              <a:buNone/>
            </a:pPr>
            <a:r>
              <a:rPr lang="en-US" sz="2400" dirty="0" smtClean="0"/>
              <a:t>You have worked so hard over the past few weeks, it is time to relax and enjoy your holiday. You deserve a very long, enjoyable break filled with lots of fun!</a:t>
            </a:r>
            <a:endParaRPr lang="en-US" sz="2400" dirty="0"/>
          </a:p>
          <a:p>
            <a:pPr marL="0" indent="0">
              <a:buNone/>
            </a:pPr>
            <a:r>
              <a:rPr lang="en-US" sz="2400" dirty="0" smtClean="0"/>
              <a:t>You have absolutely nothing to worry about for next year. We will take everything in little steps and we will ensure you have all the support you need to do your very best. It is your last year at The Grove and we are going to make it the best one yet! I cannot wait to see you all in September. </a:t>
            </a:r>
          </a:p>
          <a:p>
            <a:pPr marL="0" indent="0">
              <a:buNone/>
            </a:pPr>
            <a:r>
              <a:rPr lang="en-US" sz="2400" dirty="0" smtClean="0"/>
              <a:t> </a:t>
            </a:r>
            <a:r>
              <a:rPr lang="en-US" sz="2400" dirty="0" smtClean="0">
                <a:sym typeface="Wingdings" panose="05000000000000000000" pitchFamily="2" charset="2"/>
              </a:rPr>
              <a:t> </a:t>
            </a:r>
            <a:endParaRPr lang="en-US" sz="2400" dirty="0"/>
          </a:p>
        </p:txBody>
      </p:sp>
    </p:spTree>
    <p:extLst>
      <p:ext uri="{BB962C8B-B14F-4D97-AF65-F5344CB8AC3E}">
        <p14:creationId xmlns:p14="http://schemas.microsoft.com/office/powerpoint/2010/main" val="1867162003"/>
      </p:ext>
    </p:extLst>
  </p:cSld>
  <p:clrMapOvr>
    <a:masterClrMapping/>
  </p:clrMapOvr>
  <mc:AlternateContent xmlns:mc="http://schemas.openxmlformats.org/markup-compatibility/2006" xmlns:p14="http://schemas.microsoft.com/office/powerpoint/2010/main">
    <mc:Choice Requires="p14">
      <p:transition spd="slow" p14:dur="2000" advTm="44131"/>
    </mc:Choice>
    <mc:Fallback xmlns="">
      <p:transition spd="slow" advTm="4413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0803" y="1970261"/>
            <a:ext cx="2051794" cy="2708367"/>
          </a:xfrm>
          <a:prstGeom prst="rect">
            <a:avLst/>
          </a:prstGeom>
        </p:spPr>
      </p:pic>
      <p:pic>
        <p:nvPicPr>
          <p:cNvPr id="5" name="Picture 4"/>
          <p:cNvPicPr>
            <a:picLocks noChangeAspect="1"/>
          </p:cNvPicPr>
          <p:nvPr/>
        </p:nvPicPr>
        <p:blipFill>
          <a:blip r:embed="rId3"/>
          <a:stretch>
            <a:fillRect/>
          </a:stretch>
        </p:blipFill>
        <p:spPr>
          <a:xfrm>
            <a:off x="7680959" y="1974708"/>
            <a:ext cx="1933303" cy="2703920"/>
          </a:xfrm>
          <a:prstGeom prst="rect">
            <a:avLst/>
          </a:prstGeom>
        </p:spPr>
      </p:pic>
      <p:sp>
        <p:nvSpPr>
          <p:cNvPr id="6" name="TextBox 5"/>
          <p:cNvSpPr txBox="1"/>
          <p:nvPr/>
        </p:nvSpPr>
        <p:spPr>
          <a:xfrm>
            <a:off x="2357572" y="4820091"/>
            <a:ext cx="2758256" cy="1815882"/>
          </a:xfrm>
          <a:prstGeom prst="rect">
            <a:avLst/>
          </a:prstGeom>
          <a:noFill/>
        </p:spPr>
        <p:txBody>
          <a:bodyPr wrap="none" rtlCol="0">
            <a:spAutoFit/>
          </a:bodyPr>
          <a:lstStyle/>
          <a:p>
            <a:pPr algn="ctr"/>
            <a:r>
              <a:rPr lang="en-GB" sz="2000" b="1" dirty="0" smtClean="0">
                <a:latin typeface="Sassoon Infant Rg" panose="02000503030000020003" pitchFamily="2" charset="0"/>
                <a:ea typeface="Sassoon Infant Rg" panose="02000503030000020003" pitchFamily="2" charset="0"/>
              </a:rPr>
              <a:t>Queen Elizabeth Class</a:t>
            </a:r>
          </a:p>
          <a:p>
            <a:pPr algn="ctr"/>
            <a:r>
              <a:rPr lang="en-GB" sz="2000" b="1" dirty="0" smtClean="0">
                <a:latin typeface="Sassoon Infant Rg" panose="02000503030000020003" pitchFamily="2" charset="0"/>
                <a:ea typeface="Sassoon Infant Rg" panose="02000503030000020003" pitchFamily="2" charset="0"/>
              </a:rPr>
              <a:t>Miss Young</a:t>
            </a:r>
          </a:p>
          <a:p>
            <a:pPr algn="ctr"/>
            <a:r>
              <a:rPr lang="en-GB" dirty="0" smtClean="0">
                <a:latin typeface="Sassoon Infant Rg" panose="02000503030000020003" pitchFamily="2" charset="0"/>
                <a:ea typeface="Sassoon Infant Rg" panose="02000503030000020003" pitchFamily="2" charset="0"/>
              </a:rPr>
              <a:t>Mrs Hinton</a:t>
            </a:r>
          </a:p>
          <a:p>
            <a:pPr algn="ctr"/>
            <a:r>
              <a:rPr lang="en-GB" dirty="0" smtClean="0">
                <a:latin typeface="Sassoon Infant Rg" panose="02000503030000020003" pitchFamily="2" charset="0"/>
                <a:ea typeface="Sassoon Infant Rg" panose="02000503030000020003" pitchFamily="2" charset="0"/>
              </a:rPr>
              <a:t>Mrs Gill</a:t>
            </a:r>
          </a:p>
          <a:p>
            <a:pPr algn="ctr"/>
            <a:r>
              <a:rPr lang="en-GB" dirty="0" smtClean="0">
                <a:latin typeface="Sassoon Infant Rg" panose="02000503030000020003" pitchFamily="2" charset="0"/>
                <a:ea typeface="Sassoon Infant Rg" panose="02000503030000020003" pitchFamily="2" charset="0"/>
              </a:rPr>
              <a:t>Mrs Hooper</a:t>
            </a:r>
          </a:p>
          <a:p>
            <a:endParaRPr lang="en-GB" dirty="0">
              <a:latin typeface="Sassoon Infant Rg" panose="02000503030000020003" pitchFamily="2" charset="0"/>
              <a:ea typeface="Sassoon Infant Rg" panose="02000503030000020003" pitchFamily="2" charset="0"/>
            </a:endParaRPr>
          </a:p>
        </p:txBody>
      </p:sp>
      <p:sp>
        <p:nvSpPr>
          <p:cNvPr id="7" name="TextBox 6"/>
          <p:cNvSpPr txBox="1"/>
          <p:nvPr/>
        </p:nvSpPr>
        <p:spPr>
          <a:xfrm>
            <a:off x="7478860" y="4820091"/>
            <a:ext cx="2337499" cy="1200329"/>
          </a:xfrm>
          <a:prstGeom prst="rect">
            <a:avLst/>
          </a:prstGeom>
          <a:noFill/>
        </p:spPr>
        <p:txBody>
          <a:bodyPr wrap="none" rtlCol="0">
            <a:spAutoFit/>
          </a:bodyPr>
          <a:lstStyle/>
          <a:p>
            <a:pPr algn="ctr"/>
            <a:r>
              <a:rPr lang="en-GB" sz="2000" b="1" dirty="0" smtClean="0">
                <a:latin typeface="Sassoon Infant Rg" panose="02000503030000020003" pitchFamily="2" charset="0"/>
                <a:ea typeface="Sassoon Infant Rg" panose="02000503030000020003" pitchFamily="2" charset="0"/>
              </a:rPr>
              <a:t>Queen Victoria Class</a:t>
            </a:r>
          </a:p>
          <a:p>
            <a:pPr algn="ctr"/>
            <a:r>
              <a:rPr lang="en-GB" sz="2000" b="1" dirty="0" smtClean="0">
                <a:latin typeface="Sassoon Infant Rg" panose="02000503030000020003" pitchFamily="2" charset="0"/>
                <a:ea typeface="Sassoon Infant Rg" panose="02000503030000020003" pitchFamily="2" charset="0"/>
              </a:rPr>
              <a:t>Mrs Wilcox</a:t>
            </a:r>
          </a:p>
          <a:p>
            <a:pPr algn="ctr"/>
            <a:r>
              <a:rPr lang="en-GB" sz="1600" dirty="0" smtClean="0">
                <a:latin typeface="Sassoon Infant Rg" panose="02000503030000020003" pitchFamily="2" charset="0"/>
                <a:ea typeface="Sassoon Infant Rg" panose="02000503030000020003" pitchFamily="2" charset="0"/>
              </a:rPr>
              <a:t>Mrs Hinton</a:t>
            </a:r>
          </a:p>
          <a:p>
            <a:pPr algn="ctr"/>
            <a:r>
              <a:rPr lang="en-GB" sz="1600" dirty="0" smtClean="0">
                <a:latin typeface="Sassoon Infant Rg" panose="02000503030000020003" pitchFamily="2" charset="0"/>
                <a:ea typeface="Sassoon Infant Rg" panose="02000503030000020003" pitchFamily="2" charset="0"/>
              </a:rPr>
              <a:t>Mrs Lawson</a:t>
            </a:r>
          </a:p>
        </p:txBody>
      </p:sp>
      <p:sp>
        <p:nvSpPr>
          <p:cNvPr id="8" name="Title 7"/>
          <p:cNvSpPr>
            <a:spLocks noGrp="1"/>
          </p:cNvSpPr>
          <p:nvPr>
            <p:ph type="title"/>
          </p:nvPr>
        </p:nvSpPr>
        <p:spPr/>
        <p:txBody>
          <a:bodyPr/>
          <a:lstStyle/>
          <a:p>
            <a:pPr algn="ctr"/>
            <a:r>
              <a:rPr lang="en-GB" b="1" cap="none" dirty="0" smtClean="0">
                <a:latin typeface="Sassoon Infant Rg" panose="02000503030000020003" pitchFamily="2" charset="0"/>
                <a:ea typeface="Sassoon Infant Rg" panose="02000503030000020003" pitchFamily="2" charset="0"/>
              </a:rPr>
              <a:t>Meet The Teachers</a:t>
            </a:r>
            <a:endParaRPr lang="en-GB" b="1" cap="none" dirty="0">
              <a:latin typeface="Sassoon Infant Rg" panose="02000503030000020003" pitchFamily="2" charset="0"/>
              <a:ea typeface="Sassoon Infant Rg" panose="02000503030000020003" pitchFamily="2" charset="0"/>
            </a:endParaRPr>
          </a:p>
        </p:txBody>
      </p:sp>
    </p:spTree>
    <p:extLst>
      <p:ext uri="{BB962C8B-B14F-4D97-AF65-F5344CB8AC3E}">
        <p14:creationId xmlns:p14="http://schemas.microsoft.com/office/powerpoint/2010/main" val="1419043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About Me</a:t>
            </a:r>
            <a:endParaRPr lang="en-GB" dirty="0"/>
          </a:p>
        </p:txBody>
      </p:sp>
      <p:sp>
        <p:nvSpPr>
          <p:cNvPr id="6" name="Content Placeholder 5"/>
          <p:cNvSpPr>
            <a:spLocks noGrp="1"/>
          </p:cNvSpPr>
          <p:nvPr>
            <p:ph idx="1"/>
          </p:nvPr>
        </p:nvSpPr>
        <p:spPr>
          <a:xfrm>
            <a:off x="1375953" y="1852820"/>
            <a:ext cx="5525589" cy="4811937"/>
          </a:xfrm>
        </p:spPr>
        <p:txBody>
          <a:bodyPr>
            <a:normAutofit/>
          </a:bodyPr>
          <a:lstStyle/>
          <a:p>
            <a:pPr>
              <a:lnSpc>
                <a:spcPct val="200000"/>
              </a:lnSpc>
            </a:pPr>
            <a:r>
              <a:rPr lang="en-GB" dirty="0" smtClean="0"/>
              <a:t>I think teaching is the best job ever!</a:t>
            </a:r>
          </a:p>
          <a:p>
            <a:pPr>
              <a:lnSpc>
                <a:spcPct val="200000"/>
              </a:lnSpc>
            </a:pPr>
            <a:r>
              <a:rPr lang="en-GB" dirty="0" smtClean="0"/>
              <a:t>I have been teaching at The Grove for 3 years.</a:t>
            </a:r>
          </a:p>
          <a:p>
            <a:pPr>
              <a:lnSpc>
                <a:spcPct val="200000"/>
              </a:lnSpc>
            </a:pPr>
            <a:r>
              <a:rPr lang="en-GB" dirty="0" smtClean="0"/>
              <a:t>I went to St. Mary’s University in Twickenham.</a:t>
            </a:r>
          </a:p>
          <a:p>
            <a:pPr>
              <a:lnSpc>
                <a:spcPct val="200000"/>
              </a:lnSpc>
            </a:pPr>
            <a:r>
              <a:rPr lang="en-GB" dirty="0" smtClean="0"/>
              <a:t>I have two horses called Kali and Sparky.</a:t>
            </a:r>
          </a:p>
          <a:p>
            <a:pPr>
              <a:lnSpc>
                <a:spcPct val="200000"/>
              </a:lnSpc>
            </a:pPr>
            <a:r>
              <a:rPr lang="en-GB" dirty="0" smtClean="0"/>
              <a:t>I have a dog called Freddie.</a:t>
            </a:r>
          </a:p>
          <a:p>
            <a:pPr>
              <a:lnSpc>
                <a:spcPct val="200000"/>
              </a:lnSpc>
            </a:pPr>
            <a:r>
              <a:rPr lang="en-GB" dirty="0" smtClean="0"/>
              <a:t>My favourite colour is blue.</a:t>
            </a:r>
            <a:endParaRPr lang="en-GB" dirty="0"/>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0475" y="1436537"/>
            <a:ext cx="1765733" cy="314022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8794" t="13090" b="5704"/>
          <a:stretch/>
        </p:blipFill>
        <p:spPr>
          <a:xfrm rot="5400000">
            <a:off x="7430362" y="2534271"/>
            <a:ext cx="2334274" cy="1750705"/>
          </a:xfrm>
          <a:prstGeom prst="rect">
            <a:avLst/>
          </a:prstGeom>
        </p:spPr>
      </p:pic>
      <p:pic>
        <p:nvPicPr>
          <p:cNvPr id="10" name="Picture 2" descr="Image pr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9369" y="4661517"/>
            <a:ext cx="2115943" cy="15869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7069004" y="4661517"/>
            <a:ext cx="2115943" cy="1586957"/>
          </a:xfrm>
          <a:prstGeom prst="rect">
            <a:avLst/>
          </a:prstGeom>
        </p:spPr>
      </p:pic>
    </p:spTree>
    <p:extLst>
      <p:ext uri="{BB962C8B-B14F-4D97-AF65-F5344CB8AC3E}">
        <p14:creationId xmlns:p14="http://schemas.microsoft.com/office/powerpoint/2010/main" val="77866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cap="none" dirty="0" smtClean="0">
                <a:solidFill>
                  <a:srgbClr val="002060"/>
                </a:solidFill>
              </a:rPr>
              <a:t>Now that you are in Year 6, we are expecting you to be role models for the school!</a:t>
            </a:r>
            <a:endParaRPr lang="en-GB" sz="4000" cap="none" dirty="0">
              <a:solidFill>
                <a:srgbClr val="002060"/>
              </a:solidFill>
            </a:endParaRPr>
          </a:p>
        </p:txBody>
      </p:sp>
      <p:sp>
        <p:nvSpPr>
          <p:cNvPr id="4" name="Content Placeholder 3"/>
          <p:cNvSpPr>
            <a:spLocks noGrp="1"/>
          </p:cNvSpPr>
          <p:nvPr>
            <p:ph sz="half" idx="2"/>
          </p:nvPr>
        </p:nvSpPr>
        <p:spPr/>
        <p:txBody>
          <a:bodyPr>
            <a:normAutofit lnSpcReduction="10000"/>
          </a:bodyPr>
          <a:lstStyle/>
          <a:p>
            <a:r>
              <a:rPr lang="en-GB" dirty="0"/>
              <a:t>High expectations in everything that we do “Always do the best you can”</a:t>
            </a:r>
          </a:p>
          <a:p>
            <a:r>
              <a:rPr lang="en-GB" dirty="0"/>
              <a:t>Behaviour: We all follow The Grove Code</a:t>
            </a:r>
          </a:p>
          <a:p>
            <a:r>
              <a:rPr lang="en-GB" dirty="0"/>
              <a:t>Active learners </a:t>
            </a:r>
          </a:p>
          <a:p>
            <a:r>
              <a:rPr lang="en-GB" dirty="0"/>
              <a:t>Pupils showing resilience, independence and self organisation</a:t>
            </a:r>
          </a:p>
          <a:p>
            <a:r>
              <a:rPr lang="en-GB" dirty="0"/>
              <a:t>Increased pace in lessons and working to deadlines</a:t>
            </a:r>
          </a:p>
          <a:p>
            <a:r>
              <a:rPr lang="en-GB" dirty="0"/>
              <a:t>Working towards transition to Secondary school</a:t>
            </a:r>
          </a:p>
          <a:p>
            <a:endParaRPr lang="en-GB" dirty="0"/>
          </a:p>
        </p:txBody>
      </p:sp>
      <p:pic>
        <p:nvPicPr>
          <p:cNvPr id="8" name="Picture 7"/>
          <p:cNvPicPr>
            <a:picLocks noChangeAspect="1"/>
          </p:cNvPicPr>
          <p:nvPr/>
        </p:nvPicPr>
        <p:blipFill rotWithShape="1">
          <a:blip r:embed="rId2"/>
          <a:srcRect b="4082"/>
          <a:stretch/>
        </p:blipFill>
        <p:spPr>
          <a:xfrm>
            <a:off x="1556710" y="2776401"/>
            <a:ext cx="4180932" cy="2499359"/>
          </a:xfrm>
          <a:prstGeom prst="rect">
            <a:avLst/>
          </a:prstGeom>
        </p:spPr>
      </p:pic>
    </p:spTree>
    <p:extLst>
      <p:ext uri="{BB962C8B-B14F-4D97-AF65-F5344CB8AC3E}">
        <p14:creationId xmlns:p14="http://schemas.microsoft.com/office/powerpoint/2010/main" val="2702943960"/>
      </p:ext>
    </p:extLst>
  </p:cSld>
  <p:clrMapOvr>
    <a:masterClrMapping/>
  </p:clrMapOvr>
  <mc:AlternateContent xmlns:mc="http://schemas.openxmlformats.org/markup-compatibility/2006" xmlns:p14="http://schemas.microsoft.com/office/powerpoint/2010/main">
    <mc:Choice Requires="p14">
      <p:transition spd="slow" p14:dur="2000" advTm="108256"/>
    </mc:Choice>
    <mc:Fallback xmlns="">
      <p:transition spd="slow" advTm="10825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Topic: Britain since 1930</a:t>
            </a:r>
          </a:p>
        </p:txBody>
      </p:sp>
      <p:sp>
        <p:nvSpPr>
          <p:cNvPr id="3" name="Content Placeholder 2"/>
          <p:cNvSpPr>
            <a:spLocks noGrp="1"/>
          </p:cNvSpPr>
          <p:nvPr>
            <p:ph sz="half" idx="1"/>
          </p:nvPr>
        </p:nvSpPr>
        <p:spPr/>
        <p:txBody>
          <a:bodyPr>
            <a:normAutofit lnSpcReduction="10000"/>
          </a:bodyPr>
          <a:lstStyle/>
          <a:p>
            <a:r>
              <a:rPr lang="en-GB" dirty="0"/>
              <a:t>We will be looking closely at the events associated with World War 2 including evacuation, </a:t>
            </a:r>
            <a:r>
              <a:rPr lang="en-GB" dirty="0" smtClean="0"/>
              <a:t>the war effort, propaganda , the role of women, rationing</a:t>
            </a:r>
            <a:r>
              <a:rPr lang="en-GB" dirty="0"/>
              <a:t>, the </a:t>
            </a:r>
            <a:r>
              <a:rPr lang="en-GB" dirty="0" smtClean="0"/>
              <a:t>Blitz </a:t>
            </a:r>
            <a:r>
              <a:rPr lang="en-GB" dirty="0"/>
              <a:t>and the </a:t>
            </a:r>
            <a:r>
              <a:rPr lang="en-GB" dirty="0" smtClean="0"/>
              <a:t>Holocaust</a:t>
            </a:r>
          </a:p>
          <a:p>
            <a:endParaRPr lang="en-GB" dirty="0"/>
          </a:p>
          <a:p>
            <a:r>
              <a:rPr lang="en-GB" dirty="0" smtClean="0"/>
              <a:t>We </a:t>
            </a:r>
            <a:r>
              <a:rPr lang="en-GB" dirty="0"/>
              <a:t>will then look at how Britain changes after the war ended. This will include events such as the coronation of Queen Elizabeth II and the formation of the </a:t>
            </a:r>
            <a:r>
              <a:rPr lang="en-GB" dirty="0" smtClean="0"/>
              <a:t>NHS</a:t>
            </a:r>
            <a:endParaRPr lang="en-GB" dirty="0"/>
          </a:p>
          <a:p>
            <a:endParaRPr lang="en-GB" dirty="0"/>
          </a:p>
        </p:txBody>
      </p:sp>
      <p:pic>
        <p:nvPicPr>
          <p:cNvPr id="5" name="Content Placeholder 4"/>
          <p:cNvPicPr>
            <a:picLocks noGrp="1" noChangeAspect="1"/>
          </p:cNvPicPr>
          <p:nvPr>
            <p:ph sz="half" idx="2"/>
          </p:nvPr>
        </p:nvPicPr>
        <p:blipFill>
          <a:blip r:embed="rId2"/>
          <a:stretch>
            <a:fillRect/>
          </a:stretch>
        </p:blipFill>
        <p:spPr>
          <a:xfrm>
            <a:off x="6072187" y="1628384"/>
            <a:ext cx="3021709" cy="4044547"/>
          </a:xfrm>
          <a:prstGeom prst="rect">
            <a:avLst/>
          </a:prstGeom>
        </p:spPr>
      </p:pic>
    </p:spTree>
    <p:extLst>
      <p:ext uri="{BB962C8B-B14F-4D97-AF65-F5344CB8AC3E}">
        <p14:creationId xmlns:p14="http://schemas.microsoft.com/office/powerpoint/2010/main" val="3043436527"/>
      </p:ext>
    </p:extLst>
  </p:cSld>
  <p:clrMapOvr>
    <a:masterClrMapping/>
  </p:clrMapOvr>
  <mc:AlternateContent xmlns:mc="http://schemas.openxmlformats.org/markup-compatibility/2006" xmlns:p14="http://schemas.microsoft.com/office/powerpoint/2010/main">
    <mc:Choice Requires="p14">
      <p:transition spd="slow" p14:dur="2000" advTm="38221"/>
    </mc:Choice>
    <mc:Fallback xmlns="">
      <p:transition spd="slow" advTm="3822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346" y="637538"/>
            <a:ext cx="10178322" cy="1492132"/>
          </a:xfrm>
        </p:spPr>
        <p:txBody>
          <a:bodyPr/>
          <a:lstStyle/>
          <a:p>
            <a:r>
              <a:rPr lang="en-GB" cap="none" dirty="0" smtClean="0"/>
              <a:t>Literacy Links</a:t>
            </a:r>
            <a:endParaRPr lang="en-GB" cap="none" dirty="0"/>
          </a:p>
        </p:txBody>
      </p:sp>
      <p:sp>
        <p:nvSpPr>
          <p:cNvPr id="3" name="Content Placeholder 2"/>
          <p:cNvSpPr>
            <a:spLocks noGrp="1"/>
          </p:cNvSpPr>
          <p:nvPr>
            <p:ph sz="half" idx="1"/>
          </p:nvPr>
        </p:nvSpPr>
        <p:spPr/>
        <p:txBody>
          <a:bodyPr/>
          <a:lstStyle/>
          <a:p>
            <a:r>
              <a:rPr lang="en-GB" dirty="0"/>
              <a:t>During English lessons in the first half term, we will be studying the book ‘Letters from the Lighthouse’ by Emma </a:t>
            </a:r>
            <a:r>
              <a:rPr lang="en-GB" dirty="0" smtClean="0"/>
              <a:t>Carroll</a:t>
            </a:r>
          </a:p>
          <a:p>
            <a:r>
              <a:rPr lang="en-GB" dirty="0" smtClean="0"/>
              <a:t>It will be great if you could have </a:t>
            </a:r>
            <a:r>
              <a:rPr lang="en-GB" dirty="0"/>
              <a:t>your own copy of this book to </a:t>
            </a:r>
            <a:r>
              <a:rPr lang="en-GB" dirty="0" smtClean="0"/>
              <a:t>use in lessons from </a:t>
            </a:r>
            <a:r>
              <a:rPr lang="en-GB" dirty="0"/>
              <a:t>the beginning of the Autumn </a:t>
            </a:r>
            <a:r>
              <a:rPr lang="en-GB" dirty="0" smtClean="0"/>
              <a:t>Term</a:t>
            </a:r>
            <a:endParaRPr lang="en-GB" dirty="0"/>
          </a:p>
          <a:p>
            <a:endParaRPr lang="en-GB" dirty="0"/>
          </a:p>
        </p:txBody>
      </p:sp>
      <p:pic>
        <p:nvPicPr>
          <p:cNvPr id="5" name="Content Placeholder 4"/>
          <p:cNvPicPr>
            <a:picLocks noGrp="1" noChangeAspect="1"/>
          </p:cNvPicPr>
          <p:nvPr>
            <p:ph sz="half" idx="2"/>
          </p:nvPr>
        </p:nvPicPr>
        <p:blipFill>
          <a:blip r:embed="rId2"/>
          <a:stretch>
            <a:fillRect/>
          </a:stretch>
        </p:blipFill>
        <p:spPr>
          <a:xfrm>
            <a:off x="7209145" y="1383604"/>
            <a:ext cx="3194137" cy="4521896"/>
          </a:xfrm>
          <a:prstGeom prst="rect">
            <a:avLst/>
          </a:prstGeom>
        </p:spPr>
      </p:pic>
    </p:spTree>
    <p:extLst>
      <p:ext uri="{BB962C8B-B14F-4D97-AF65-F5344CB8AC3E}">
        <p14:creationId xmlns:p14="http://schemas.microsoft.com/office/powerpoint/2010/main" val="4016548052"/>
      </p:ext>
    </p:extLst>
  </p:cSld>
  <p:clrMapOvr>
    <a:masterClrMapping/>
  </p:clrMapOvr>
  <mc:AlternateContent xmlns:mc="http://schemas.openxmlformats.org/markup-compatibility/2006" xmlns:p14="http://schemas.microsoft.com/office/powerpoint/2010/main">
    <mc:Choice Requires="p14">
      <p:transition spd="slow" p14:dur="2000" advTm="41850"/>
    </mc:Choice>
    <mc:Fallback xmlns="">
      <p:transition spd="slow" advTm="4185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100" y="161844"/>
            <a:ext cx="10574140" cy="1010194"/>
          </a:xfrm>
        </p:spPr>
        <p:txBody>
          <a:bodyPr>
            <a:normAutofit fontScale="90000"/>
          </a:bodyPr>
          <a:lstStyle/>
          <a:p>
            <a:r>
              <a:rPr lang="en-GB" cap="none" dirty="0" smtClean="0"/>
              <a:t>A “World </a:t>
            </a:r>
            <a:r>
              <a:rPr lang="en-GB" cap="none" dirty="0"/>
              <a:t>W</a:t>
            </a:r>
            <a:r>
              <a:rPr lang="en-GB" cap="none" dirty="0" smtClean="0"/>
              <a:t>ar </a:t>
            </a:r>
            <a:r>
              <a:rPr lang="en-GB" cap="none" dirty="0"/>
              <a:t>T</a:t>
            </a:r>
            <a:r>
              <a:rPr lang="en-GB" cap="none" dirty="0" smtClean="0"/>
              <a:t>wo” Experience… Dressing up and food!</a:t>
            </a:r>
            <a:endParaRPr lang="en-GB" cap="none" dirty="0"/>
          </a:p>
        </p:txBody>
      </p:sp>
      <p:sp>
        <p:nvSpPr>
          <p:cNvPr id="3" name="Content Placeholder 2"/>
          <p:cNvSpPr>
            <a:spLocks noGrp="1"/>
          </p:cNvSpPr>
          <p:nvPr>
            <p:ph sz="half" idx="1"/>
          </p:nvPr>
        </p:nvSpPr>
        <p:spPr>
          <a:xfrm>
            <a:off x="834232" y="1750443"/>
            <a:ext cx="4184035" cy="4788758"/>
          </a:xfrm>
        </p:spPr>
        <p:txBody>
          <a:bodyPr>
            <a:normAutofit/>
          </a:bodyPr>
          <a:lstStyle/>
          <a:p>
            <a:r>
              <a:rPr lang="en-GB" dirty="0"/>
              <a:t>In order to better understand what it was like to live in Britain during World War Two, we will be having a World War Two </a:t>
            </a:r>
            <a:r>
              <a:rPr lang="en-GB" dirty="0" smtClean="0"/>
              <a:t>Day in September (date tbc).</a:t>
            </a:r>
          </a:p>
          <a:p>
            <a:pPr marL="0" indent="0">
              <a:buNone/>
            </a:pPr>
            <a:r>
              <a:rPr lang="en-GB" dirty="0" smtClean="0"/>
              <a:t> </a:t>
            </a:r>
          </a:p>
          <a:p>
            <a:r>
              <a:rPr lang="en-GB" dirty="0" smtClean="0"/>
              <a:t>We </a:t>
            </a:r>
            <a:r>
              <a:rPr lang="en-GB" dirty="0"/>
              <a:t>would like you to dress up for the day. You </a:t>
            </a:r>
            <a:r>
              <a:rPr lang="en-GB" dirty="0" smtClean="0"/>
              <a:t>will need to </a:t>
            </a:r>
            <a:r>
              <a:rPr lang="en-GB" dirty="0"/>
              <a:t>wear a </a:t>
            </a:r>
            <a:r>
              <a:rPr lang="en-GB" dirty="0" smtClean="0"/>
              <a:t>costume/clothes that would have been </a:t>
            </a:r>
            <a:r>
              <a:rPr lang="en-GB" dirty="0"/>
              <a:t>worn by a child </a:t>
            </a:r>
            <a:r>
              <a:rPr lang="en-GB" dirty="0" smtClean="0"/>
              <a:t>evacuee</a:t>
            </a:r>
            <a:endParaRPr lang="en-GB" dirty="0"/>
          </a:p>
        </p:txBody>
      </p:sp>
      <p:sp>
        <p:nvSpPr>
          <p:cNvPr id="4" name="Content Placeholder 3"/>
          <p:cNvSpPr>
            <a:spLocks noGrp="1"/>
          </p:cNvSpPr>
          <p:nvPr>
            <p:ph sz="half" idx="2"/>
          </p:nvPr>
        </p:nvSpPr>
        <p:spPr>
          <a:xfrm>
            <a:off x="5089968" y="1750442"/>
            <a:ext cx="4184034" cy="4788759"/>
          </a:xfrm>
        </p:spPr>
        <p:txBody>
          <a:bodyPr>
            <a:normAutofit/>
          </a:bodyPr>
          <a:lstStyle/>
          <a:p>
            <a:r>
              <a:rPr lang="en-GB" dirty="0"/>
              <a:t>You will also need to bring in a packed lunch from home. We would like this to be as authentic as possible – we will give you more information on </a:t>
            </a:r>
            <a:r>
              <a:rPr lang="en-GB" dirty="0" smtClean="0"/>
              <a:t>this, and all the </a:t>
            </a:r>
            <a:r>
              <a:rPr lang="en-GB" dirty="0"/>
              <a:t>d</a:t>
            </a:r>
            <a:r>
              <a:rPr lang="en-GB" dirty="0" smtClean="0"/>
              <a:t>ay’s activities nearer </a:t>
            </a:r>
            <a:r>
              <a:rPr lang="en-GB" dirty="0"/>
              <a:t>the time!</a:t>
            </a:r>
          </a:p>
          <a:p>
            <a:endParaRPr lang="en-GB" dirty="0"/>
          </a:p>
        </p:txBody>
      </p:sp>
      <p:pic>
        <p:nvPicPr>
          <p:cNvPr id="5" name="Picture 4"/>
          <p:cNvPicPr>
            <a:picLocks noChangeAspect="1"/>
          </p:cNvPicPr>
          <p:nvPr/>
        </p:nvPicPr>
        <p:blipFill>
          <a:blip r:embed="rId2"/>
          <a:stretch>
            <a:fillRect/>
          </a:stretch>
        </p:blipFill>
        <p:spPr>
          <a:xfrm>
            <a:off x="5487375" y="3917445"/>
            <a:ext cx="3027580" cy="2621756"/>
          </a:xfrm>
          <a:prstGeom prst="rect">
            <a:avLst/>
          </a:prstGeom>
        </p:spPr>
      </p:pic>
    </p:spTree>
    <p:extLst>
      <p:ext uri="{BB962C8B-B14F-4D97-AF65-F5344CB8AC3E}">
        <p14:creationId xmlns:p14="http://schemas.microsoft.com/office/powerpoint/2010/main" val="37865724"/>
      </p:ext>
    </p:extLst>
  </p:cSld>
  <p:clrMapOvr>
    <a:masterClrMapping/>
  </p:clrMapOvr>
  <mc:AlternateContent xmlns:mc="http://schemas.openxmlformats.org/markup-compatibility/2006" xmlns:p14="http://schemas.microsoft.com/office/powerpoint/2010/main">
    <mc:Choice Requires="p14">
      <p:transition spd="slow" p14:dur="2000" advTm="47329"/>
    </mc:Choice>
    <mc:Fallback xmlns="">
      <p:transition spd="slow" advTm="4732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cap="none" dirty="0" smtClean="0"/>
              <a:t>Science... Lots of practical investigations and enquiry questions</a:t>
            </a:r>
            <a:endParaRPr lang="en-GB" cap="none" dirty="0"/>
          </a:p>
        </p:txBody>
      </p:sp>
      <p:sp>
        <p:nvSpPr>
          <p:cNvPr id="3" name="Content Placeholder 2"/>
          <p:cNvSpPr>
            <a:spLocks noGrp="1"/>
          </p:cNvSpPr>
          <p:nvPr>
            <p:ph sz="half" idx="1"/>
          </p:nvPr>
        </p:nvSpPr>
        <p:spPr/>
        <p:txBody>
          <a:bodyPr/>
          <a:lstStyle/>
          <a:p>
            <a:r>
              <a:rPr lang="en-GB" dirty="0" smtClean="0"/>
              <a:t>Electricity</a:t>
            </a:r>
          </a:p>
          <a:p>
            <a:endParaRPr lang="en-GB" dirty="0"/>
          </a:p>
          <a:p>
            <a:r>
              <a:rPr lang="en-GB" dirty="0" smtClean="0"/>
              <a:t>We will revise making series and parallel circuits</a:t>
            </a:r>
          </a:p>
          <a:p>
            <a:r>
              <a:rPr lang="en-GB" dirty="0" smtClean="0"/>
              <a:t>We will look at how we can alter the efficiency of components in a  circuit such as bulbs, motors and buzzers</a:t>
            </a:r>
          </a:p>
          <a:p>
            <a:endParaRPr lang="en-GB" dirty="0"/>
          </a:p>
        </p:txBody>
      </p:sp>
      <p:sp>
        <p:nvSpPr>
          <p:cNvPr id="4" name="Content Placeholder 3"/>
          <p:cNvSpPr>
            <a:spLocks noGrp="1"/>
          </p:cNvSpPr>
          <p:nvPr>
            <p:ph sz="half" idx="2"/>
          </p:nvPr>
        </p:nvSpPr>
        <p:spPr>
          <a:xfrm>
            <a:off x="7245966" y="1776549"/>
            <a:ext cx="4184034" cy="5007429"/>
          </a:xfrm>
        </p:spPr>
        <p:txBody>
          <a:bodyPr/>
          <a:lstStyle/>
          <a:p>
            <a:pPr marL="0" indent="0">
              <a:buNone/>
            </a:pPr>
            <a:endParaRPr lang="en-GB" dirty="0" smtClean="0"/>
          </a:p>
          <a:p>
            <a:pPr marL="0" indent="0">
              <a:buNone/>
            </a:pPr>
            <a:r>
              <a:rPr lang="en-GB" dirty="0" smtClean="0"/>
              <a:t>In DT, we will be making and designing working lighthouses. These will use a circuit that is controlled by a switch</a:t>
            </a:r>
          </a:p>
          <a:p>
            <a:endParaRPr lang="en-GB" dirty="0" smtClean="0"/>
          </a:p>
        </p:txBody>
      </p:sp>
      <p:pic>
        <p:nvPicPr>
          <p:cNvPr id="6" name="Picture 5"/>
          <p:cNvPicPr>
            <a:picLocks noChangeAspect="1"/>
          </p:cNvPicPr>
          <p:nvPr/>
        </p:nvPicPr>
        <p:blipFill>
          <a:blip r:embed="rId2"/>
          <a:stretch>
            <a:fillRect/>
          </a:stretch>
        </p:blipFill>
        <p:spPr>
          <a:xfrm>
            <a:off x="7419703" y="3491227"/>
            <a:ext cx="2770828" cy="3196956"/>
          </a:xfrm>
          <a:prstGeom prst="rect">
            <a:avLst/>
          </a:prstGeom>
        </p:spPr>
      </p:pic>
    </p:spTree>
    <p:extLst>
      <p:ext uri="{BB962C8B-B14F-4D97-AF65-F5344CB8AC3E}">
        <p14:creationId xmlns:p14="http://schemas.microsoft.com/office/powerpoint/2010/main" val="661549988"/>
      </p:ext>
    </p:extLst>
  </p:cSld>
  <p:clrMapOvr>
    <a:masterClrMapping/>
  </p:clrMapOvr>
  <mc:AlternateContent xmlns:mc="http://schemas.openxmlformats.org/markup-compatibility/2006" xmlns:p14="http://schemas.microsoft.com/office/powerpoint/2010/main">
    <mc:Choice Requires="p14">
      <p:transition spd="slow" p14:dur="2000" advTm="23245"/>
    </mc:Choice>
    <mc:Fallback xmlns="">
      <p:transition spd="slow" advTm="2324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Science</a:t>
            </a:r>
            <a:endParaRPr lang="en-GB" dirty="0"/>
          </a:p>
        </p:txBody>
      </p:sp>
      <p:sp>
        <p:nvSpPr>
          <p:cNvPr id="3" name="Content Placeholder 2"/>
          <p:cNvSpPr>
            <a:spLocks noGrp="1"/>
          </p:cNvSpPr>
          <p:nvPr>
            <p:ph sz="half" idx="1"/>
          </p:nvPr>
        </p:nvSpPr>
        <p:spPr/>
        <p:txBody>
          <a:bodyPr>
            <a:normAutofit lnSpcReduction="10000"/>
          </a:bodyPr>
          <a:lstStyle/>
          <a:p>
            <a:pPr marL="0" indent="0">
              <a:buNone/>
            </a:pPr>
            <a:endParaRPr lang="en-GB" dirty="0" smtClean="0"/>
          </a:p>
          <a:p>
            <a:endParaRPr lang="en-GB" dirty="0"/>
          </a:p>
          <a:p>
            <a:endParaRPr lang="en-GB" dirty="0"/>
          </a:p>
        </p:txBody>
      </p:sp>
      <p:sp>
        <p:nvSpPr>
          <p:cNvPr id="4" name="Content Placeholder 3"/>
          <p:cNvSpPr>
            <a:spLocks noGrp="1"/>
          </p:cNvSpPr>
          <p:nvPr>
            <p:ph sz="half" idx="2"/>
          </p:nvPr>
        </p:nvSpPr>
        <p:spPr>
          <a:xfrm>
            <a:off x="5890151" y="1886635"/>
            <a:ext cx="4800600" cy="3619500"/>
          </a:xfrm>
        </p:spPr>
        <p:txBody>
          <a:bodyPr>
            <a:normAutofit lnSpcReduction="10000"/>
          </a:bodyPr>
          <a:lstStyle/>
          <a:p>
            <a:r>
              <a:rPr lang="en-GB" dirty="0" smtClean="0"/>
              <a:t>Looking at Light</a:t>
            </a:r>
          </a:p>
          <a:p>
            <a:endParaRPr lang="en-GB" dirty="0"/>
          </a:p>
          <a:p>
            <a:r>
              <a:rPr lang="en-GB" dirty="0" smtClean="0"/>
              <a:t>We will revise our knowledge of how we see</a:t>
            </a:r>
          </a:p>
          <a:p>
            <a:r>
              <a:rPr lang="en-GB" dirty="0" smtClean="0"/>
              <a:t>We will look at how light travels and reflects off different surfaces </a:t>
            </a:r>
          </a:p>
          <a:p>
            <a:r>
              <a:rPr lang="en-GB" dirty="0" smtClean="0"/>
              <a:t>We will investigate the colours of the spectrum</a:t>
            </a:r>
          </a:p>
          <a:p>
            <a:r>
              <a:rPr lang="en-GB" dirty="0" smtClean="0"/>
              <a:t>We look at the work of scientists who made discoveries linked to light</a:t>
            </a:r>
          </a:p>
        </p:txBody>
      </p:sp>
      <p:pic>
        <p:nvPicPr>
          <p:cNvPr id="5" name="Picture 4"/>
          <p:cNvPicPr>
            <a:picLocks noChangeAspect="1"/>
          </p:cNvPicPr>
          <p:nvPr/>
        </p:nvPicPr>
        <p:blipFill>
          <a:blip r:embed="rId2"/>
          <a:stretch>
            <a:fillRect/>
          </a:stretch>
        </p:blipFill>
        <p:spPr>
          <a:xfrm>
            <a:off x="1251678" y="1567544"/>
            <a:ext cx="3654470" cy="4695298"/>
          </a:xfrm>
          <a:prstGeom prst="rect">
            <a:avLst/>
          </a:prstGeom>
        </p:spPr>
      </p:pic>
    </p:spTree>
    <p:extLst>
      <p:ext uri="{BB962C8B-B14F-4D97-AF65-F5344CB8AC3E}">
        <p14:creationId xmlns:p14="http://schemas.microsoft.com/office/powerpoint/2010/main" val="3132203481"/>
      </p:ext>
    </p:extLst>
  </p:cSld>
  <p:clrMapOvr>
    <a:masterClrMapping/>
  </p:clrMapOvr>
  <mc:AlternateContent xmlns:mc="http://schemas.openxmlformats.org/markup-compatibility/2006" xmlns:p14="http://schemas.microsoft.com/office/powerpoint/2010/main">
    <mc:Choice Requires="p14">
      <p:transition spd="slow" p14:dur="2000" advTm="25040"/>
    </mc:Choice>
    <mc:Fallback xmlns="">
      <p:transition spd="slow" advTm="25040"/>
    </mc:Fallback>
  </mc:AlternateContent>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docProps/app.xml><?xml version="1.0" encoding="utf-8"?>
<Properties xmlns="http://schemas.openxmlformats.org/officeDocument/2006/extended-properties" xmlns:vt="http://schemas.openxmlformats.org/officeDocument/2006/docPropsVTypes">
  <Template>Badge</Template>
  <TotalTime>130</TotalTime>
  <Words>948</Words>
  <Application>Microsoft Office PowerPoint</Application>
  <PresentationFormat>Widescreen</PresentationFormat>
  <Paragraphs>87</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Gill Sans MT</vt:lpstr>
      <vt:lpstr>Impact</vt:lpstr>
      <vt:lpstr>Sassoon Infant Rg</vt:lpstr>
      <vt:lpstr>Wingdings</vt:lpstr>
      <vt:lpstr>Badge</vt:lpstr>
      <vt:lpstr>Welcome to Queen Elizabeth</vt:lpstr>
      <vt:lpstr>Meet The Teachers</vt:lpstr>
      <vt:lpstr>About Me</vt:lpstr>
      <vt:lpstr>Now that you are in Year 6, we are expecting you to be role models for the school!</vt:lpstr>
      <vt:lpstr>Topic: Britain since 1930</vt:lpstr>
      <vt:lpstr>Literacy Links</vt:lpstr>
      <vt:lpstr>A “World War Two” Experience… Dressing up and food!</vt:lpstr>
      <vt:lpstr>Science... Lots of practical investigations and enquiry questions</vt:lpstr>
      <vt:lpstr>Science</vt:lpstr>
      <vt:lpstr>Home Learning</vt:lpstr>
      <vt:lpstr>Weekly Reminders</vt:lpstr>
      <vt:lpstr>What will you need?</vt:lpstr>
      <vt:lpstr>Communication</vt:lpstr>
      <vt:lpstr>It’s time to relax! </vt:lpstr>
    </vt:vector>
  </TitlesOfParts>
  <Company>The Grove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Queen Elizabeth</dc:title>
  <dc:creator>Ellie Young</dc:creator>
  <cp:lastModifiedBy>Samina Khan</cp:lastModifiedBy>
  <cp:revision>5</cp:revision>
  <dcterms:created xsi:type="dcterms:W3CDTF">2022-07-13T13:01:00Z</dcterms:created>
  <dcterms:modified xsi:type="dcterms:W3CDTF">2022-07-15T10:24:04Z</dcterms:modified>
</cp:coreProperties>
</file>