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75" r:id="rId4"/>
    <p:sldId id="274" r:id="rId5"/>
    <p:sldId id="273" r:id="rId6"/>
    <p:sldId id="265" r:id="rId7"/>
    <p:sldId id="258" r:id="rId8"/>
    <p:sldId id="259" r:id="rId9"/>
    <p:sldId id="268" r:id="rId10"/>
    <p:sldId id="260" r:id="rId11"/>
    <p:sldId id="261" r:id="rId12"/>
    <p:sldId id="262" r:id="rId13"/>
    <p:sldId id="264"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59291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6685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1571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6665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7/15/2022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49640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1383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7/15/2022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633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7/15/2022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0703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9475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7/15/2022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6220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7/15/2022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8541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7/15/2022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76373969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ear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36" y="147636"/>
            <a:ext cx="9869320" cy="432276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1647825" y="4470400"/>
            <a:ext cx="9144000" cy="2387600"/>
          </a:xfrm>
        </p:spPr>
        <p:txBody>
          <a:bodyPr/>
          <a:lstStyle/>
          <a:p>
            <a:r>
              <a:rPr lang="en-GB" dirty="0"/>
              <a:t>Meet the Teacher </a:t>
            </a:r>
            <a:r>
              <a:rPr lang="en-GB" dirty="0" smtClean="0"/>
              <a:t>2022/23</a:t>
            </a:r>
            <a:endParaRPr lang="en-GB" dirty="0"/>
          </a:p>
        </p:txBody>
      </p:sp>
    </p:spTree>
    <p:extLst>
      <p:ext uri="{BB962C8B-B14F-4D97-AF65-F5344CB8AC3E}">
        <p14:creationId xmlns:p14="http://schemas.microsoft.com/office/powerpoint/2010/main" val="133336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Home learning</a:t>
            </a:r>
          </a:p>
        </p:txBody>
      </p:sp>
      <p:sp>
        <p:nvSpPr>
          <p:cNvPr id="3" name="Content Placeholder 2"/>
          <p:cNvSpPr>
            <a:spLocks noGrp="1"/>
          </p:cNvSpPr>
          <p:nvPr>
            <p:ph idx="1"/>
          </p:nvPr>
        </p:nvSpPr>
        <p:spPr>
          <a:xfrm>
            <a:off x="838200" y="1690688"/>
            <a:ext cx="8596668" cy="3880773"/>
          </a:xfrm>
        </p:spPr>
        <p:txBody>
          <a:bodyPr>
            <a:normAutofit fontScale="92500" lnSpcReduction="10000"/>
          </a:bodyPr>
          <a:lstStyle/>
          <a:p>
            <a:endParaRPr lang="en-GB" dirty="0"/>
          </a:p>
          <a:p>
            <a:pPr marL="0" indent="0">
              <a:buNone/>
            </a:pPr>
            <a:r>
              <a:rPr lang="en-GB" b="1" u="sng" dirty="0"/>
              <a:t>Weekly:</a:t>
            </a:r>
          </a:p>
          <a:p>
            <a:r>
              <a:rPr lang="en-GB" dirty="0"/>
              <a:t>Reading x </a:t>
            </a:r>
            <a:r>
              <a:rPr lang="en-GB" dirty="0" smtClean="0"/>
              <a:t>5 [</a:t>
            </a:r>
            <a:r>
              <a:rPr lang="en-GB" dirty="0"/>
              <a:t>signed on Seesaw]</a:t>
            </a:r>
          </a:p>
          <a:p>
            <a:r>
              <a:rPr lang="en-GB" dirty="0"/>
              <a:t>Multiplication/division facts up to 12 x </a:t>
            </a:r>
            <a:r>
              <a:rPr lang="en-GB" dirty="0" smtClean="0"/>
              <a:t>12 [TTRS X 5]</a:t>
            </a:r>
            <a:endParaRPr lang="en-GB" dirty="0"/>
          </a:p>
          <a:p>
            <a:endParaRPr lang="en-GB" dirty="0"/>
          </a:p>
          <a:p>
            <a:pPr marL="0" indent="0">
              <a:buNone/>
            </a:pPr>
            <a:r>
              <a:rPr lang="en-GB" b="1" u="sng" dirty="0"/>
              <a:t>Alternate weekly:</a:t>
            </a:r>
          </a:p>
          <a:p>
            <a:r>
              <a:rPr lang="en-GB" dirty="0"/>
              <a:t>English or maths activity – set Friday due back on Thursday</a:t>
            </a:r>
          </a:p>
          <a:p>
            <a:pPr marL="0" indent="0">
              <a:buNone/>
            </a:pPr>
            <a:endParaRPr lang="en-GB" dirty="0"/>
          </a:p>
          <a:p>
            <a:pPr marL="0" indent="0">
              <a:buNone/>
            </a:pPr>
            <a:r>
              <a:rPr lang="en-GB" b="1" u="sng" dirty="0"/>
              <a:t>Half termly</a:t>
            </a:r>
          </a:p>
          <a:p>
            <a:r>
              <a:rPr lang="en-GB" dirty="0"/>
              <a:t>Wider curriculum based activities</a:t>
            </a:r>
          </a:p>
        </p:txBody>
      </p:sp>
    </p:spTree>
    <p:extLst>
      <p:ext uri="{BB962C8B-B14F-4D97-AF65-F5344CB8AC3E}">
        <p14:creationId xmlns:p14="http://schemas.microsoft.com/office/powerpoint/2010/main" val="349861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137" y="-182425"/>
            <a:ext cx="10058400" cy="1609344"/>
          </a:xfrm>
        </p:spPr>
        <p:txBody>
          <a:bodyPr/>
          <a:lstStyle/>
          <a:p>
            <a:r>
              <a:rPr lang="en-GB" dirty="0"/>
              <a:t>Reminders</a:t>
            </a:r>
          </a:p>
        </p:txBody>
      </p:sp>
      <p:sp>
        <p:nvSpPr>
          <p:cNvPr id="3" name="Content Placeholder 2"/>
          <p:cNvSpPr>
            <a:spLocks noGrp="1"/>
          </p:cNvSpPr>
          <p:nvPr>
            <p:ph idx="1"/>
          </p:nvPr>
        </p:nvSpPr>
        <p:spPr>
          <a:xfrm>
            <a:off x="220627" y="1054868"/>
            <a:ext cx="11125200" cy="4804745"/>
          </a:xfrm>
        </p:spPr>
        <p:txBody>
          <a:bodyPr>
            <a:noAutofit/>
          </a:bodyPr>
          <a:lstStyle/>
          <a:p>
            <a:r>
              <a:rPr lang="en-GB" sz="2400" dirty="0"/>
              <a:t>PE – </a:t>
            </a:r>
            <a:r>
              <a:rPr lang="en-GB" sz="2400" dirty="0" smtClean="0"/>
              <a:t>Tuesday </a:t>
            </a:r>
            <a:r>
              <a:rPr lang="en-GB" sz="2400" dirty="0"/>
              <a:t>and Thursday (Kit in school for both these days).</a:t>
            </a:r>
          </a:p>
          <a:p>
            <a:endParaRPr lang="en-GB" sz="2400" dirty="0"/>
          </a:p>
          <a:p>
            <a:r>
              <a:rPr lang="en-GB" sz="2400" dirty="0"/>
              <a:t>French – Weekly on a </a:t>
            </a:r>
            <a:r>
              <a:rPr lang="en-GB" sz="2400" dirty="0" smtClean="0"/>
              <a:t>Monday. </a:t>
            </a:r>
            <a:endParaRPr lang="en-GB" sz="2400" dirty="0"/>
          </a:p>
          <a:p>
            <a:endParaRPr lang="en-GB" sz="2400" dirty="0"/>
          </a:p>
          <a:p>
            <a:r>
              <a:rPr lang="en-GB" sz="2400" dirty="0"/>
              <a:t>Water Bottle – Needs to be in school everyday.</a:t>
            </a:r>
          </a:p>
          <a:p>
            <a:pPr marL="0" indent="0">
              <a:buNone/>
            </a:pPr>
            <a:endParaRPr lang="en-GB" sz="2400" dirty="0"/>
          </a:p>
          <a:p>
            <a:r>
              <a:rPr lang="en-GB" sz="2400" dirty="0"/>
              <a:t>Stationery – Children </a:t>
            </a:r>
            <a:r>
              <a:rPr lang="en-GB" sz="2400" dirty="0" smtClean="0"/>
              <a:t>must bring:</a:t>
            </a:r>
          </a:p>
          <a:p>
            <a:pPr marL="0" indent="0">
              <a:buNone/>
            </a:pPr>
            <a:r>
              <a:rPr lang="en-GB" sz="2400" dirty="0" smtClean="0"/>
              <a:t>small</a:t>
            </a:r>
            <a:r>
              <a:rPr lang="en-GB" sz="2400" dirty="0"/>
              <a:t>, basic pencil case with pencils, a rubber, a 30 cm ruler, a blue handwriting pen, glue </a:t>
            </a:r>
            <a:r>
              <a:rPr lang="en-GB" sz="2400" dirty="0" smtClean="0"/>
              <a:t>stick, white board pen </a:t>
            </a:r>
            <a:r>
              <a:rPr lang="en-GB" sz="2400" dirty="0"/>
              <a:t>and colouring pencils. </a:t>
            </a:r>
          </a:p>
          <a:p>
            <a:endParaRPr lang="en-GB" sz="2400" dirty="0"/>
          </a:p>
          <a:p>
            <a:r>
              <a:rPr lang="en-GB" sz="2400" dirty="0"/>
              <a:t>School day starts at </a:t>
            </a:r>
            <a:r>
              <a:rPr lang="en-GB" sz="2400" dirty="0" smtClean="0"/>
              <a:t>08:45 </a:t>
            </a:r>
            <a:r>
              <a:rPr lang="en-GB" sz="2400" dirty="0"/>
              <a:t>-  Please ensure children are lined up </a:t>
            </a:r>
            <a:r>
              <a:rPr lang="en-GB" sz="2400" dirty="0" smtClean="0"/>
              <a:t>ready </a:t>
            </a:r>
            <a:r>
              <a:rPr lang="en-GB" sz="2400" dirty="0"/>
              <a:t>to start the day on time</a:t>
            </a:r>
            <a:r>
              <a:rPr lang="en-GB" sz="2400" dirty="0" smtClean="0"/>
              <a:t>. When the whistle blows, parents should make their way off of the playground.</a:t>
            </a:r>
            <a:endParaRPr lang="en-GB" sz="2400" dirty="0"/>
          </a:p>
        </p:txBody>
      </p:sp>
    </p:spTree>
    <p:extLst>
      <p:ext uri="{BB962C8B-B14F-4D97-AF65-F5344CB8AC3E}">
        <p14:creationId xmlns:p14="http://schemas.microsoft.com/office/powerpoint/2010/main" val="423194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182" y="0"/>
            <a:ext cx="10058400" cy="1609344"/>
          </a:xfrm>
        </p:spPr>
        <p:txBody>
          <a:bodyPr/>
          <a:lstStyle/>
          <a:p>
            <a:r>
              <a:rPr lang="en-GB" dirty="0"/>
              <a:t>Visits, visitors and residential</a:t>
            </a:r>
          </a:p>
        </p:txBody>
      </p:sp>
      <p:sp>
        <p:nvSpPr>
          <p:cNvPr id="3" name="Content Placeholder 2"/>
          <p:cNvSpPr>
            <a:spLocks noGrp="1"/>
          </p:cNvSpPr>
          <p:nvPr>
            <p:ph idx="1"/>
          </p:nvPr>
        </p:nvSpPr>
        <p:spPr>
          <a:xfrm>
            <a:off x="843557" y="1609344"/>
            <a:ext cx="10058400" cy="4050792"/>
          </a:xfrm>
        </p:spPr>
        <p:txBody>
          <a:bodyPr>
            <a:noAutofit/>
          </a:bodyPr>
          <a:lstStyle/>
          <a:p>
            <a:r>
              <a:rPr lang="en-GB" dirty="0"/>
              <a:t>Viking Day:  We will have a whole day dedicated to the Vikings, you will come into school in a Viking costume and have a day packed with Viking activities. </a:t>
            </a:r>
          </a:p>
          <a:p>
            <a:pPr marL="0" indent="0">
              <a:buNone/>
            </a:pPr>
            <a:endParaRPr lang="en-GB" dirty="0"/>
          </a:p>
          <a:p>
            <a:r>
              <a:rPr lang="en-GB" dirty="0"/>
              <a:t>Greek Week: During Greek week we will make and evaluate food, have a mini Greek Olympics, dress up as a Greek day and much more! </a:t>
            </a:r>
          </a:p>
          <a:p>
            <a:pPr marL="0" indent="0">
              <a:buNone/>
            </a:pPr>
            <a:endParaRPr lang="en-GB" dirty="0"/>
          </a:p>
          <a:p>
            <a:r>
              <a:rPr lang="en-GB" dirty="0"/>
              <a:t>Home and Away:  Summer term work focuses on our visit to </a:t>
            </a:r>
            <a:r>
              <a:rPr lang="en-GB" dirty="0" err="1"/>
              <a:t>Selborne</a:t>
            </a:r>
            <a:r>
              <a:rPr lang="en-GB" dirty="0"/>
              <a:t> to compare the settlement, local environment and river studies. We then compare this as we study how Frimley developed as a settlement. We hope to run a trip to Selbourne to study the river and village. </a:t>
            </a:r>
          </a:p>
          <a:p>
            <a:pPr marL="0" indent="0">
              <a:buNone/>
            </a:pPr>
            <a:endParaRPr lang="en-GB" dirty="0"/>
          </a:p>
        </p:txBody>
      </p:sp>
    </p:spTree>
    <p:extLst>
      <p:ext uri="{BB962C8B-B14F-4D97-AF65-F5344CB8AC3E}">
        <p14:creationId xmlns:p14="http://schemas.microsoft.com/office/powerpoint/2010/main" val="740193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p:txBody>
          <a:bodyPr/>
          <a:lstStyle/>
          <a:p>
            <a:r>
              <a:rPr lang="en-GB" dirty="0"/>
              <a:t>Staff will send out Seesaw messages individually or to the year group as appropriate. We will endeavour to reply to your messages as soon as we are able to during the day. </a:t>
            </a:r>
          </a:p>
          <a:p>
            <a:r>
              <a:rPr lang="en-GB" dirty="0"/>
              <a:t>Drop off/pick up: we will be in the playground.</a:t>
            </a:r>
          </a:p>
          <a:p>
            <a:r>
              <a:rPr lang="en-GB" dirty="0"/>
              <a:t>Home learning will be recorded on Seesaw.</a:t>
            </a:r>
          </a:p>
          <a:p>
            <a:r>
              <a:rPr lang="en-GB" dirty="0"/>
              <a:t>Any issues involving your child, please speak to the class teacher in the first instance then Mrs </a:t>
            </a:r>
            <a:r>
              <a:rPr lang="en-GB" dirty="0" smtClean="0"/>
              <a:t>Griffiths </a:t>
            </a:r>
            <a:r>
              <a:rPr lang="en-GB" dirty="0"/>
              <a:t>as Key Stage 2 leader, before approaching Mrs </a:t>
            </a:r>
            <a:r>
              <a:rPr lang="en-GB" dirty="0" err="1"/>
              <a:t>Wicksey</a:t>
            </a:r>
            <a:r>
              <a:rPr lang="en-GB" dirty="0"/>
              <a:t>.</a:t>
            </a:r>
          </a:p>
        </p:txBody>
      </p:sp>
    </p:spTree>
    <p:extLst>
      <p:ext uri="{BB962C8B-B14F-4D97-AF65-F5344CB8AC3E}">
        <p14:creationId xmlns:p14="http://schemas.microsoft.com/office/powerpoint/2010/main" val="183348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197" y="0"/>
            <a:ext cx="12189803" cy="6856765"/>
          </a:xfrm>
          <a:prstGeom prst="rect">
            <a:avLst/>
          </a:prstGeom>
        </p:spPr>
      </p:pic>
    </p:spTree>
    <p:extLst>
      <p:ext uri="{BB962C8B-B14F-4D97-AF65-F5344CB8AC3E}">
        <p14:creationId xmlns:p14="http://schemas.microsoft.com/office/powerpoint/2010/main" val="4256107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533" r="5532" b="-1"/>
          <a:stretch/>
        </p:blipFill>
        <p:spPr>
          <a:xfrm>
            <a:off x="3344" y="0"/>
            <a:ext cx="4475150" cy="3348566"/>
          </a:xfrm>
          <a:prstGeom prst="rect">
            <a:avLst/>
          </a:prstGeom>
        </p:spPr>
      </p:pic>
      <p:sp>
        <p:nvSpPr>
          <p:cNvPr id="2" name="Title 1"/>
          <p:cNvSpPr>
            <a:spLocks noGrp="1"/>
          </p:cNvSpPr>
          <p:nvPr>
            <p:ph type="title"/>
          </p:nvPr>
        </p:nvSpPr>
        <p:spPr>
          <a:xfrm>
            <a:off x="4970109" y="-133594"/>
            <a:ext cx="6730277" cy="1609344"/>
          </a:xfrm>
          <a:ln>
            <a:noFill/>
          </a:ln>
        </p:spPr>
        <p:txBody>
          <a:bodyPr>
            <a:normAutofit/>
          </a:bodyPr>
          <a:lstStyle/>
          <a:p>
            <a:r>
              <a:rPr lang="en-GB" sz="4800" dirty="0"/>
              <a:t>Classes</a:t>
            </a:r>
          </a:p>
        </p:txBody>
      </p:sp>
      <p:sp>
        <p:nvSpPr>
          <p:cNvPr id="3" name="Content Placeholder 2"/>
          <p:cNvSpPr>
            <a:spLocks noGrp="1"/>
          </p:cNvSpPr>
          <p:nvPr>
            <p:ph idx="1"/>
          </p:nvPr>
        </p:nvSpPr>
        <p:spPr>
          <a:xfrm>
            <a:off x="4970109" y="1201258"/>
            <a:ext cx="6730276" cy="4970942"/>
          </a:xfrm>
        </p:spPr>
        <p:txBody>
          <a:bodyPr vert="horz" lIns="91440" tIns="45720" rIns="91440" bIns="45720" rtlCol="0" anchor="t">
            <a:normAutofit/>
          </a:bodyPr>
          <a:lstStyle/>
          <a:p>
            <a:endParaRPr lang="en-GB" sz="1800" dirty="0"/>
          </a:p>
          <a:p>
            <a:pPr marL="0" indent="0">
              <a:buNone/>
            </a:pPr>
            <a:endParaRPr lang="en-GB" sz="1800" b="1" dirty="0"/>
          </a:p>
          <a:p>
            <a:pPr marL="0" indent="0">
              <a:buNone/>
            </a:pPr>
            <a:r>
              <a:rPr lang="en-GB" sz="2800" b="1" dirty="0"/>
              <a:t>David Attenborough</a:t>
            </a:r>
            <a:r>
              <a:rPr lang="en-GB" sz="2800" dirty="0"/>
              <a:t>	</a:t>
            </a:r>
          </a:p>
          <a:p>
            <a:pPr marL="0" indent="0">
              <a:buNone/>
            </a:pPr>
            <a:r>
              <a:rPr lang="en-GB" sz="2800" dirty="0"/>
              <a:t>Teacher – </a:t>
            </a:r>
            <a:r>
              <a:rPr lang="en-GB" sz="2800" dirty="0" smtClean="0"/>
              <a:t>Miss Hogston</a:t>
            </a:r>
          </a:p>
          <a:p>
            <a:pPr marL="0" indent="0">
              <a:buNone/>
            </a:pPr>
            <a:endParaRPr lang="en-GB" sz="2800" dirty="0"/>
          </a:p>
          <a:p>
            <a:pPr marL="0" indent="0">
              <a:buNone/>
            </a:pPr>
            <a:endParaRPr lang="en-GB" sz="2800" dirty="0"/>
          </a:p>
          <a:p>
            <a:pPr marL="0" indent="0">
              <a:buNone/>
            </a:pPr>
            <a:r>
              <a:rPr lang="en-GB" sz="2800" b="1" dirty="0"/>
              <a:t>Bear </a:t>
            </a:r>
            <a:r>
              <a:rPr lang="en-GB" sz="2800" b="1" dirty="0" err="1"/>
              <a:t>Grylls</a:t>
            </a:r>
            <a:r>
              <a:rPr lang="en-GB" sz="2800" b="1" dirty="0"/>
              <a:t> – </a:t>
            </a:r>
          </a:p>
          <a:p>
            <a:pPr marL="0" indent="0">
              <a:buNone/>
            </a:pPr>
            <a:r>
              <a:rPr lang="en-GB" sz="2800" dirty="0"/>
              <a:t>Teachers - Mrs Rees and </a:t>
            </a:r>
            <a:r>
              <a:rPr lang="en-GB" sz="2800" dirty="0" smtClean="0"/>
              <a:t>Mrs </a:t>
            </a:r>
            <a:r>
              <a:rPr lang="en-GB" sz="2800" dirty="0" err="1" smtClean="0"/>
              <a:t>Pownall</a:t>
            </a:r>
            <a:r>
              <a:rPr lang="en-GB" sz="2800" dirty="0" smtClean="0"/>
              <a:t> </a:t>
            </a:r>
            <a:endParaRPr lang="en-GB" sz="2800" dirty="0">
              <a:cs typeface="Calibri"/>
            </a:endParaRPr>
          </a:p>
          <a:p>
            <a:pPr marL="0" indent="0">
              <a:buNone/>
            </a:pPr>
            <a:endParaRPr lang="en-GB" sz="2800" dirty="0"/>
          </a:p>
          <a:p>
            <a:pPr marL="0" indent="0">
              <a:buNone/>
            </a:pPr>
            <a:endParaRPr lang="en-GB" sz="1800" dirty="0"/>
          </a:p>
          <a:p>
            <a:pPr marL="0" indent="0">
              <a:buNone/>
            </a:pPr>
            <a:endParaRPr lang="en-GB" sz="1800" dirty="0"/>
          </a:p>
        </p:txBody>
      </p:sp>
      <p:pic>
        <p:nvPicPr>
          <p:cNvPr id="6" name="Picture 5"/>
          <p:cNvPicPr>
            <a:picLocks noChangeAspect="1"/>
          </p:cNvPicPr>
          <p:nvPr/>
        </p:nvPicPr>
        <p:blipFill rotWithShape="1">
          <a:blip r:embed="rId3"/>
          <a:srcRect l="8272" r="2518" b="-3"/>
          <a:stretch/>
        </p:blipFill>
        <p:spPr>
          <a:xfrm>
            <a:off x="3344" y="3509443"/>
            <a:ext cx="4475150" cy="3348557"/>
          </a:xfrm>
          <a:prstGeom prst="rect">
            <a:avLst/>
          </a:prstGeom>
        </p:spPr>
      </p:pic>
    </p:spTree>
    <p:extLst>
      <p:ext uri="{BB962C8B-B14F-4D97-AF65-F5344CB8AC3E}">
        <p14:creationId xmlns:p14="http://schemas.microsoft.com/office/powerpoint/2010/main" val="2835283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71" y="229655"/>
            <a:ext cx="10058400" cy="1609344"/>
          </a:xfrm>
        </p:spPr>
        <p:txBody>
          <a:bodyPr/>
          <a:lstStyle/>
          <a:p>
            <a:r>
              <a:rPr lang="en-GB" dirty="0" smtClean="0"/>
              <a:t>All about me</a:t>
            </a:r>
            <a:endParaRPr lang="en-GB" dirty="0"/>
          </a:p>
        </p:txBody>
      </p:sp>
      <p:sp>
        <p:nvSpPr>
          <p:cNvPr id="4" name="Rectangle 3"/>
          <p:cNvSpPr/>
          <p:nvPr/>
        </p:nvSpPr>
        <p:spPr>
          <a:xfrm>
            <a:off x="533399" y="2199484"/>
            <a:ext cx="5841023" cy="3693319"/>
          </a:xfrm>
          <a:prstGeom prst="rect">
            <a:avLst/>
          </a:prstGeom>
        </p:spPr>
        <p:txBody>
          <a:bodyPr wrap="square">
            <a:spAutoFit/>
          </a:bodyPr>
          <a:lstStyle/>
          <a:p>
            <a:r>
              <a:rPr lang="en-US" dirty="0">
                <a:solidFill>
                  <a:srgbClr val="000000"/>
                </a:solidFill>
                <a:cs typeface="Calibri" panose="020F0502020204030204"/>
              </a:rPr>
              <a:t>Hello everyone, </a:t>
            </a:r>
          </a:p>
          <a:p>
            <a:r>
              <a:rPr lang="en-US" dirty="0">
                <a:solidFill>
                  <a:srgbClr val="000000"/>
                </a:solidFill>
                <a:cs typeface="Calibri" panose="020F0502020204030204"/>
              </a:rPr>
              <a:t>I already know many of you from out time in Year 4 together. I am really looking forward to having you all in my class in September. </a:t>
            </a:r>
            <a:endParaRPr lang="en-US" dirty="0" smtClean="0">
              <a:solidFill>
                <a:srgbClr val="000000"/>
              </a:solidFill>
              <a:cs typeface="Calibri" panose="020F0502020204030204"/>
            </a:endParaRPr>
          </a:p>
          <a:p>
            <a:endParaRPr lang="en-US" dirty="0">
              <a:solidFill>
                <a:srgbClr val="000000"/>
              </a:solidFill>
              <a:cs typeface="Calibri" panose="020F0502020204030204"/>
            </a:endParaRPr>
          </a:p>
          <a:p>
            <a:r>
              <a:rPr lang="en-US" dirty="0">
                <a:solidFill>
                  <a:srgbClr val="000000"/>
                </a:solidFill>
                <a:cs typeface="Calibri" panose="020F0502020204030204"/>
              </a:rPr>
              <a:t>My </a:t>
            </a:r>
            <a:r>
              <a:rPr lang="en-US" dirty="0" err="1">
                <a:solidFill>
                  <a:srgbClr val="000000"/>
                </a:solidFill>
                <a:cs typeface="Calibri" panose="020F0502020204030204"/>
              </a:rPr>
              <a:t>favourite</a:t>
            </a:r>
            <a:r>
              <a:rPr lang="en-US" dirty="0">
                <a:solidFill>
                  <a:srgbClr val="000000"/>
                </a:solidFill>
                <a:cs typeface="Calibri" panose="020F0502020204030204"/>
              </a:rPr>
              <a:t> subjects to teach are English, History and PE.  I enjoy reading stories, especially ones that make children laugh and I love making learning come to life. </a:t>
            </a:r>
            <a:endParaRPr lang="en-US" dirty="0" smtClean="0">
              <a:solidFill>
                <a:srgbClr val="000000"/>
              </a:solidFill>
              <a:cs typeface="Calibri" panose="020F0502020204030204"/>
            </a:endParaRPr>
          </a:p>
          <a:p>
            <a:endParaRPr lang="en-US" dirty="0">
              <a:solidFill>
                <a:srgbClr val="000000"/>
              </a:solidFill>
              <a:cs typeface="Calibri" panose="020F0502020204030204"/>
            </a:endParaRPr>
          </a:p>
          <a:p>
            <a:r>
              <a:rPr lang="en-US" dirty="0">
                <a:solidFill>
                  <a:srgbClr val="000000"/>
                </a:solidFill>
                <a:cs typeface="Calibri" panose="020F0502020204030204"/>
              </a:rPr>
              <a:t>I am look forward to seeing you after the summer holidays. Until then, take care, keep learning and stay active!</a:t>
            </a:r>
          </a:p>
        </p:txBody>
      </p:sp>
      <p:sp>
        <p:nvSpPr>
          <p:cNvPr id="5" name="Content Placeholder 2"/>
          <p:cNvSpPr txBox="1">
            <a:spLocks/>
          </p:cNvSpPr>
          <p:nvPr/>
        </p:nvSpPr>
        <p:spPr>
          <a:xfrm>
            <a:off x="6914198" y="3113958"/>
            <a:ext cx="5014033" cy="32887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GB" sz="1800" b="1" dirty="0" smtClean="0"/>
              <a:t>My Favourites…</a:t>
            </a:r>
          </a:p>
          <a:p>
            <a:pPr marL="0" indent="0">
              <a:buFont typeface="Arial" panose="020B0604020202020204" pitchFamily="34" charset="0"/>
              <a:buNone/>
            </a:pPr>
            <a:r>
              <a:rPr lang="en-GB" sz="1800" dirty="0" smtClean="0"/>
              <a:t>Colour – Purple</a:t>
            </a:r>
          </a:p>
          <a:p>
            <a:pPr marL="0" indent="0">
              <a:buFont typeface="Arial" panose="020B0604020202020204" pitchFamily="34" charset="0"/>
              <a:buNone/>
            </a:pPr>
            <a:r>
              <a:rPr lang="en-GB" sz="1800" dirty="0" smtClean="0"/>
              <a:t>Season – Summer</a:t>
            </a:r>
          </a:p>
          <a:p>
            <a:pPr marL="0" indent="0">
              <a:buFont typeface="Arial" panose="020B0604020202020204" pitchFamily="34" charset="0"/>
              <a:buNone/>
            </a:pPr>
            <a:r>
              <a:rPr lang="en-GB" sz="1800" dirty="0" smtClean="0"/>
              <a:t>Food – Strawberries (and chocolate!)</a:t>
            </a:r>
          </a:p>
          <a:p>
            <a:pPr marL="0" indent="0">
              <a:buFont typeface="Arial" panose="020B0604020202020204" pitchFamily="34" charset="0"/>
              <a:buNone/>
            </a:pPr>
            <a:r>
              <a:rPr lang="en-GB" sz="1800" dirty="0" smtClean="0"/>
              <a:t>Drink – Ribena (only on special occasions </a:t>
            </a:r>
            <a:r>
              <a:rPr lang="en-GB" sz="1800" dirty="0" smtClean="0">
                <a:sym typeface="Wingdings" panose="05000000000000000000" pitchFamily="2" charset="2"/>
              </a:rPr>
              <a:t></a:t>
            </a:r>
            <a:r>
              <a:rPr lang="en-GB" sz="1800" dirty="0" smtClean="0"/>
              <a:t>) </a:t>
            </a:r>
          </a:p>
          <a:p>
            <a:pPr marL="0" indent="0">
              <a:buFont typeface="Arial" panose="020B0604020202020204" pitchFamily="34" charset="0"/>
              <a:buNone/>
            </a:pPr>
            <a:r>
              <a:rPr lang="en-GB" sz="1800" dirty="0" smtClean="0"/>
              <a:t>Hobbies – CrossFit, reading and running</a:t>
            </a:r>
          </a:p>
          <a:p>
            <a:pPr marL="0" indent="0">
              <a:buNone/>
            </a:pPr>
            <a:r>
              <a:rPr lang="en-GB" sz="1800" dirty="0" smtClean="0"/>
              <a:t>Book – </a:t>
            </a:r>
            <a:r>
              <a:rPr lang="en-GB" sz="1800" dirty="0"/>
              <a:t>Harry Potter and the Goblet of Fire</a:t>
            </a:r>
            <a:endParaRPr lang="en-GB" sz="1800" dirty="0" smtClean="0"/>
          </a:p>
          <a:p>
            <a:pPr marL="0" indent="0">
              <a:buFont typeface="Arial" panose="020B0604020202020204" pitchFamily="34" charset="0"/>
              <a:buNone/>
            </a:pPr>
            <a:r>
              <a:rPr lang="en-GB" sz="1800" dirty="0" smtClean="0"/>
              <a:t>Film – Patch Adams </a:t>
            </a:r>
          </a:p>
          <a:p>
            <a:pPr marL="0" indent="0">
              <a:buFont typeface="Arial" panose="020B0604020202020204" pitchFamily="34" charset="0"/>
              <a:buNone/>
            </a:pPr>
            <a:r>
              <a:rPr lang="en-GB" sz="1800" dirty="0" smtClean="0"/>
              <a:t>Game – </a:t>
            </a:r>
            <a:r>
              <a:rPr lang="en-GB" sz="1800" dirty="0" err="1" smtClean="0"/>
              <a:t>Dobble</a:t>
            </a:r>
            <a:r>
              <a:rPr lang="en-GB" sz="1800" dirty="0" smtClean="0"/>
              <a:t>  </a:t>
            </a:r>
            <a:endParaRPr lang="en-GB" sz="1800" dirty="0"/>
          </a:p>
        </p:txBody>
      </p:sp>
      <p:pic>
        <p:nvPicPr>
          <p:cNvPr id="6" name="Picture 5"/>
          <p:cNvPicPr>
            <a:picLocks noChangeAspect="1"/>
          </p:cNvPicPr>
          <p:nvPr/>
        </p:nvPicPr>
        <p:blipFill>
          <a:blip r:embed="rId2"/>
          <a:stretch>
            <a:fillRect/>
          </a:stretch>
        </p:blipFill>
        <p:spPr>
          <a:xfrm>
            <a:off x="8935569" y="122640"/>
            <a:ext cx="2603218" cy="2725148"/>
          </a:xfrm>
          <a:prstGeom prst="rect">
            <a:avLst/>
          </a:prstGeom>
        </p:spPr>
      </p:pic>
    </p:spTree>
    <p:extLst>
      <p:ext uri="{BB962C8B-B14F-4D97-AF65-F5344CB8AC3E}">
        <p14:creationId xmlns:p14="http://schemas.microsoft.com/office/powerpoint/2010/main" val="352024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7238129" cy="1527048"/>
          </a:xfrm>
        </p:spPr>
        <p:txBody>
          <a:bodyPr/>
          <a:lstStyle/>
          <a:p>
            <a:r>
              <a:rPr lang="en-GB" dirty="0" smtClean="0"/>
              <a:t>David Attenborough Class </a:t>
            </a:r>
            <a:endParaRPr lang="en-GB" dirty="0"/>
          </a:p>
        </p:txBody>
      </p:sp>
      <p:sp>
        <p:nvSpPr>
          <p:cNvPr id="3" name="Content Placeholder 2"/>
          <p:cNvSpPr>
            <a:spLocks noGrp="1"/>
          </p:cNvSpPr>
          <p:nvPr>
            <p:ph idx="1"/>
          </p:nvPr>
        </p:nvSpPr>
        <p:spPr/>
        <p:txBody>
          <a:bodyPr/>
          <a:lstStyle/>
          <a:p>
            <a:pPr marL="0" indent="0">
              <a:buNone/>
            </a:pPr>
            <a:r>
              <a:rPr lang="en-GB" sz="2400" dirty="0"/>
              <a:t>In </a:t>
            </a:r>
            <a:r>
              <a:rPr lang="en-GB" sz="2400" dirty="0" smtClean="0"/>
              <a:t>David Attenborough </a:t>
            </a:r>
            <a:r>
              <a:rPr lang="en-GB" sz="2400" dirty="0"/>
              <a:t>Class we are…</a:t>
            </a:r>
          </a:p>
          <a:p>
            <a:pPr lvl="1"/>
            <a:r>
              <a:rPr lang="en-GB" sz="2000" dirty="0"/>
              <a:t>Kind </a:t>
            </a:r>
          </a:p>
          <a:p>
            <a:pPr lvl="1"/>
            <a:r>
              <a:rPr lang="en-GB" sz="2000" dirty="0"/>
              <a:t>Helpful</a:t>
            </a:r>
          </a:p>
          <a:p>
            <a:pPr lvl="1"/>
            <a:r>
              <a:rPr lang="en-GB" sz="2000" dirty="0"/>
              <a:t>Active learners</a:t>
            </a:r>
          </a:p>
          <a:p>
            <a:pPr lvl="1"/>
            <a:r>
              <a:rPr lang="en-GB" sz="2000" dirty="0"/>
              <a:t>Hard-working </a:t>
            </a:r>
          </a:p>
          <a:p>
            <a:pPr marL="0" indent="0">
              <a:buNone/>
            </a:pPr>
            <a:endParaRPr lang="en-GB" sz="2400" dirty="0"/>
          </a:p>
          <a:p>
            <a:pPr marL="0" indent="0">
              <a:buNone/>
            </a:pPr>
            <a:r>
              <a:rPr lang="en-GB" sz="2400" dirty="0"/>
              <a:t>We have…</a:t>
            </a:r>
          </a:p>
          <a:p>
            <a:pPr lvl="1"/>
            <a:r>
              <a:rPr lang="en-GB" sz="2000" dirty="0"/>
              <a:t>A growth mind-set </a:t>
            </a:r>
          </a:p>
          <a:p>
            <a:pPr lvl="1"/>
            <a:r>
              <a:rPr lang="en-GB" sz="2000" dirty="0"/>
              <a:t>A love for challenge</a:t>
            </a:r>
          </a:p>
          <a:p>
            <a:pPr lvl="1"/>
            <a:r>
              <a:rPr lang="en-GB" sz="2000" dirty="0"/>
              <a:t>And importantly we have fun</a:t>
            </a:r>
            <a:endParaRPr lang="en-GB" dirty="0"/>
          </a:p>
        </p:txBody>
      </p:sp>
      <p:pic>
        <p:nvPicPr>
          <p:cNvPr id="4" name="Picture 3"/>
          <p:cNvPicPr>
            <a:picLocks noChangeAspect="1"/>
          </p:cNvPicPr>
          <p:nvPr/>
        </p:nvPicPr>
        <p:blipFill rotWithShape="1">
          <a:blip r:embed="rId2"/>
          <a:srcRect b="7308"/>
          <a:stretch/>
        </p:blipFill>
        <p:spPr>
          <a:xfrm>
            <a:off x="8097864" y="1667279"/>
            <a:ext cx="3353889" cy="4663183"/>
          </a:xfrm>
          <a:prstGeom prst="rect">
            <a:avLst/>
          </a:prstGeom>
        </p:spPr>
      </p:pic>
    </p:spTree>
    <p:extLst>
      <p:ext uri="{BB962C8B-B14F-4D97-AF65-F5344CB8AC3E}">
        <p14:creationId xmlns:p14="http://schemas.microsoft.com/office/powerpoint/2010/main" val="1904370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School Day </a:t>
            </a:r>
          </a:p>
        </p:txBody>
      </p:sp>
      <p:sp>
        <p:nvSpPr>
          <p:cNvPr id="3" name="Content Placeholder 2"/>
          <p:cNvSpPr>
            <a:spLocks noGrp="1"/>
          </p:cNvSpPr>
          <p:nvPr>
            <p:ph idx="1"/>
          </p:nvPr>
        </p:nvSpPr>
        <p:spPr>
          <a:xfrm>
            <a:off x="1069848" y="2121408"/>
            <a:ext cx="5060019" cy="4050792"/>
          </a:xfrm>
        </p:spPr>
        <p:txBody>
          <a:bodyPr/>
          <a:lstStyle/>
          <a:p>
            <a:r>
              <a:rPr lang="en-GB" dirty="0"/>
              <a:t>This is how our days will look, they will change slightly depending on the day but will mostly follow this time table. </a:t>
            </a:r>
          </a:p>
          <a:p>
            <a:endParaRPr lang="en-GB" dirty="0"/>
          </a:p>
        </p:txBody>
      </p:sp>
      <p:sp>
        <p:nvSpPr>
          <p:cNvPr id="4" name="Rectangle 3"/>
          <p:cNvSpPr/>
          <p:nvPr/>
        </p:nvSpPr>
        <p:spPr>
          <a:xfrm>
            <a:off x="7010400" y="460762"/>
            <a:ext cx="4241076" cy="5909310"/>
          </a:xfrm>
          <a:prstGeom prst="rect">
            <a:avLst/>
          </a:prstGeom>
        </p:spPr>
        <p:txBody>
          <a:bodyPr wrap="square">
            <a:spAutoFit/>
          </a:bodyPr>
          <a:lstStyle/>
          <a:p>
            <a:r>
              <a:rPr lang="en-GB" dirty="0">
                <a:solidFill>
                  <a:schemeClr val="tx1">
                    <a:lumMod val="65000"/>
                    <a:lumOff val="35000"/>
                  </a:schemeClr>
                </a:solidFill>
              </a:rPr>
              <a:t>8.50 – 9.00 Morning task</a:t>
            </a:r>
          </a:p>
          <a:p>
            <a:endParaRPr lang="en-GB" dirty="0">
              <a:solidFill>
                <a:schemeClr val="tx1">
                  <a:lumMod val="65000"/>
                  <a:lumOff val="35000"/>
                </a:schemeClr>
              </a:solidFill>
            </a:endParaRPr>
          </a:p>
          <a:p>
            <a:r>
              <a:rPr lang="en-GB" dirty="0">
                <a:solidFill>
                  <a:schemeClr val="tx1">
                    <a:lumMod val="65000"/>
                    <a:lumOff val="35000"/>
                  </a:schemeClr>
                </a:solidFill>
              </a:rPr>
              <a:t>9 – 9.30 </a:t>
            </a:r>
            <a:r>
              <a:rPr lang="en-GB" dirty="0" smtClean="0">
                <a:solidFill>
                  <a:schemeClr val="tx1">
                    <a:lumMod val="65000"/>
                    <a:lumOff val="35000"/>
                  </a:schemeClr>
                </a:solidFill>
              </a:rPr>
              <a:t>Guided </a:t>
            </a:r>
            <a:r>
              <a:rPr lang="en-GB" dirty="0">
                <a:solidFill>
                  <a:schemeClr val="tx1">
                    <a:lumMod val="65000"/>
                    <a:lumOff val="35000"/>
                  </a:schemeClr>
                </a:solidFill>
              </a:rPr>
              <a:t>Reading</a:t>
            </a:r>
          </a:p>
          <a:p>
            <a:endParaRPr lang="en-GB" dirty="0">
              <a:solidFill>
                <a:schemeClr val="tx1">
                  <a:lumMod val="65000"/>
                  <a:lumOff val="35000"/>
                </a:schemeClr>
              </a:solidFill>
            </a:endParaRPr>
          </a:p>
          <a:p>
            <a:r>
              <a:rPr lang="en-GB" dirty="0">
                <a:solidFill>
                  <a:schemeClr val="tx1">
                    <a:lumMod val="65000"/>
                    <a:lumOff val="35000"/>
                  </a:schemeClr>
                </a:solidFill>
              </a:rPr>
              <a:t>9.30 – 10.30 English</a:t>
            </a:r>
          </a:p>
          <a:p>
            <a:endParaRPr lang="en-GB" dirty="0">
              <a:solidFill>
                <a:schemeClr val="tx1">
                  <a:lumMod val="65000"/>
                  <a:lumOff val="35000"/>
                </a:schemeClr>
              </a:solidFill>
            </a:endParaRPr>
          </a:p>
          <a:p>
            <a:r>
              <a:rPr lang="en-GB" dirty="0">
                <a:solidFill>
                  <a:schemeClr val="tx1">
                    <a:lumMod val="65000"/>
                    <a:lumOff val="35000"/>
                  </a:schemeClr>
                </a:solidFill>
              </a:rPr>
              <a:t>10.30 – 10.45 Break Time</a:t>
            </a:r>
          </a:p>
          <a:p>
            <a:endParaRPr lang="en-GB" dirty="0">
              <a:solidFill>
                <a:schemeClr val="tx1">
                  <a:lumMod val="65000"/>
                  <a:lumOff val="35000"/>
                </a:schemeClr>
              </a:solidFill>
            </a:endParaRPr>
          </a:p>
          <a:p>
            <a:r>
              <a:rPr lang="en-GB" dirty="0">
                <a:solidFill>
                  <a:schemeClr val="tx1">
                    <a:lumMod val="65000"/>
                    <a:lumOff val="35000"/>
                  </a:schemeClr>
                </a:solidFill>
              </a:rPr>
              <a:t>10.45 – </a:t>
            </a:r>
            <a:r>
              <a:rPr lang="en-GB" dirty="0" smtClean="0">
                <a:solidFill>
                  <a:schemeClr val="tx1">
                    <a:lumMod val="65000"/>
                    <a:lumOff val="35000"/>
                  </a:schemeClr>
                </a:solidFill>
              </a:rPr>
              <a:t>10.55 </a:t>
            </a:r>
            <a:r>
              <a:rPr lang="en-GB" dirty="0">
                <a:solidFill>
                  <a:schemeClr val="tx1">
                    <a:lumMod val="65000"/>
                    <a:lumOff val="35000"/>
                  </a:schemeClr>
                </a:solidFill>
              </a:rPr>
              <a:t>Golden Mile</a:t>
            </a:r>
          </a:p>
          <a:p>
            <a:endParaRPr lang="en-GB" dirty="0">
              <a:solidFill>
                <a:schemeClr val="tx1">
                  <a:lumMod val="65000"/>
                  <a:lumOff val="35000"/>
                </a:schemeClr>
              </a:solidFill>
            </a:endParaRPr>
          </a:p>
          <a:p>
            <a:r>
              <a:rPr lang="en-GB" dirty="0" smtClean="0">
                <a:solidFill>
                  <a:schemeClr val="tx1">
                    <a:lumMod val="65000"/>
                    <a:lumOff val="35000"/>
                  </a:schemeClr>
                </a:solidFill>
              </a:rPr>
              <a:t>11 </a:t>
            </a:r>
            <a:r>
              <a:rPr lang="en-GB" dirty="0">
                <a:solidFill>
                  <a:schemeClr val="tx1">
                    <a:lumMod val="65000"/>
                    <a:lumOff val="35000"/>
                  </a:schemeClr>
                </a:solidFill>
              </a:rPr>
              <a:t>– </a:t>
            </a:r>
            <a:r>
              <a:rPr lang="en-GB" dirty="0" smtClean="0">
                <a:solidFill>
                  <a:schemeClr val="tx1">
                    <a:lumMod val="65000"/>
                    <a:lumOff val="35000"/>
                  </a:schemeClr>
                </a:solidFill>
              </a:rPr>
              <a:t>12 </a:t>
            </a:r>
            <a:r>
              <a:rPr lang="en-GB" dirty="0">
                <a:solidFill>
                  <a:schemeClr val="tx1">
                    <a:lumMod val="65000"/>
                    <a:lumOff val="35000"/>
                  </a:schemeClr>
                </a:solidFill>
              </a:rPr>
              <a:t>Maths</a:t>
            </a:r>
          </a:p>
          <a:p>
            <a:endParaRPr lang="en-GB" dirty="0">
              <a:solidFill>
                <a:schemeClr val="tx1">
                  <a:lumMod val="65000"/>
                  <a:lumOff val="35000"/>
                </a:schemeClr>
              </a:solidFill>
            </a:endParaRPr>
          </a:p>
          <a:p>
            <a:r>
              <a:rPr lang="en-GB" dirty="0" smtClean="0">
                <a:solidFill>
                  <a:schemeClr val="tx1">
                    <a:lumMod val="65000"/>
                    <a:lumOff val="35000"/>
                  </a:schemeClr>
                </a:solidFill>
              </a:rPr>
              <a:t>12 </a:t>
            </a:r>
            <a:r>
              <a:rPr lang="en-GB" dirty="0">
                <a:solidFill>
                  <a:schemeClr val="tx1">
                    <a:lumMod val="65000"/>
                    <a:lumOff val="35000"/>
                  </a:schemeClr>
                </a:solidFill>
              </a:rPr>
              <a:t>– 12.20 Class Reading</a:t>
            </a:r>
          </a:p>
          <a:p>
            <a:endParaRPr lang="en-GB" dirty="0">
              <a:solidFill>
                <a:schemeClr val="tx1">
                  <a:lumMod val="65000"/>
                  <a:lumOff val="35000"/>
                </a:schemeClr>
              </a:solidFill>
            </a:endParaRPr>
          </a:p>
          <a:p>
            <a:r>
              <a:rPr lang="en-GB" dirty="0">
                <a:solidFill>
                  <a:schemeClr val="tx1">
                    <a:lumMod val="65000"/>
                    <a:lumOff val="35000"/>
                  </a:schemeClr>
                </a:solidFill>
              </a:rPr>
              <a:t>12.20 – 1.20 Lunchtime</a:t>
            </a:r>
          </a:p>
          <a:p>
            <a:endParaRPr lang="en-GB" dirty="0">
              <a:solidFill>
                <a:schemeClr val="tx1">
                  <a:lumMod val="65000"/>
                  <a:lumOff val="35000"/>
                </a:schemeClr>
              </a:solidFill>
            </a:endParaRPr>
          </a:p>
          <a:p>
            <a:r>
              <a:rPr lang="en-GB" dirty="0">
                <a:solidFill>
                  <a:schemeClr val="tx1">
                    <a:lumMod val="65000"/>
                    <a:lumOff val="35000"/>
                  </a:schemeClr>
                </a:solidFill>
              </a:rPr>
              <a:t>1.20 – 1.40 Assembly</a:t>
            </a:r>
          </a:p>
          <a:p>
            <a:endParaRPr lang="en-GB" dirty="0">
              <a:solidFill>
                <a:schemeClr val="tx1">
                  <a:lumMod val="65000"/>
                  <a:lumOff val="35000"/>
                </a:schemeClr>
              </a:solidFill>
            </a:endParaRPr>
          </a:p>
          <a:p>
            <a:r>
              <a:rPr lang="en-GB" dirty="0">
                <a:solidFill>
                  <a:schemeClr val="tx1">
                    <a:lumMod val="65000"/>
                    <a:lumOff val="35000"/>
                  </a:schemeClr>
                </a:solidFill>
              </a:rPr>
              <a:t>1.40 – 3.00 Topic/Science/Art/PE</a:t>
            </a:r>
          </a:p>
          <a:p>
            <a:endParaRPr lang="en-GB" dirty="0">
              <a:solidFill>
                <a:schemeClr val="tx1">
                  <a:lumMod val="65000"/>
                  <a:lumOff val="35000"/>
                </a:schemeClr>
              </a:solidFill>
            </a:endParaRPr>
          </a:p>
          <a:p>
            <a:r>
              <a:rPr lang="en-GB" dirty="0">
                <a:solidFill>
                  <a:schemeClr val="tx1">
                    <a:lumMod val="65000"/>
                    <a:lumOff val="35000"/>
                  </a:schemeClr>
                </a:solidFill>
              </a:rPr>
              <a:t>3.00 – 3.20 Tidy up for home/Reading</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9742" y1="7407" x2="19742" y2="7407"/>
                        <a14:foregroundMark x1="88841" y1="12037" x2="81116" y2="20370"/>
                        <a14:foregroundMark x1="8155" y1="11574" x2="26609" y2="24074"/>
                        <a14:foregroundMark x1="21030" y1="71296" x2="14592" y2="43519"/>
                        <a14:foregroundMark x1="31760" y1="22685" x2="57940" y2="11111"/>
                        <a14:foregroundMark x1="72532" y1="14815" x2="87554" y2="37500"/>
                        <a14:foregroundMark x1="80258" y1="76852" x2="87554" y2="41667"/>
                        <a14:foregroundMark x1="82833" y1="3704" x2="96567" y2="20833"/>
                        <a14:backgroundMark x1="6867" y1="37500" x2="4721" y2="87963"/>
                        <a14:backgroundMark x1="36052" y1="2778" x2="57940" y2="4167"/>
                        <a14:backgroundMark x1="94850" y1="1389" x2="94850" y2="1389"/>
                      </a14:backgroundRemoval>
                    </a14:imgEffect>
                  </a14:imgLayer>
                </a14:imgProps>
              </a:ext>
            </a:extLst>
          </a:blip>
          <a:stretch>
            <a:fillRect/>
          </a:stretch>
        </p:blipFill>
        <p:spPr>
          <a:xfrm>
            <a:off x="2072837" y="3705425"/>
            <a:ext cx="2276611" cy="2110506"/>
          </a:xfrm>
          <a:prstGeom prst="rect">
            <a:avLst/>
          </a:prstGeom>
        </p:spPr>
      </p:pic>
    </p:spTree>
    <p:extLst>
      <p:ext uri="{BB962C8B-B14F-4D97-AF65-F5344CB8AC3E}">
        <p14:creationId xmlns:p14="http://schemas.microsoft.com/office/powerpoint/2010/main" val="1811804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Year 5 expectations</a:t>
            </a:r>
          </a:p>
        </p:txBody>
      </p:sp>
      <p:sp>
        <p:nvSpPr>
          <p:cNvPr id="3" name="Content Placeholder 2"/>
          <p:cNvSpPr>
            <a:spLocks noGrp="1"/>
          </p:cNvSpPr>
          <p:nvPr>
            <p:ph idx="1"/>
          </p:nvPr>
        </p:nvSpPr>
        <p:spPr>
          <a:xfrm>
            <a:off x="905585" y="1948081"/>
            <a:ext cx="10058400" cy="3851787"/>
          </a:xfrm>
        </p:spPr>
        <p:txBody>
          <a:bodyPr>
            <a:normAutofit fontScale="92500" lnSpcReduction="10000"/>
          </a:bodyPr>
          <a:lstStyle/>
          <a:p>
            <a:r>
              <a:rPr lang="en-GB" sz="2500" b="1" u="sng" dirty="0"/>
              <a:t>Behaviour</a:t>
            </a:r>
            <a:r>
              <a:rPr lang="en-GB" sz="2500" dirty="0"/>
              <a:t>: We all follow The Grove Code.</a:t>
            </a:r>
          </a:p>
          <a:p>
            <a:pPr marL="0" indent="0">
              <a:buNone/>
            </a:pPr>
            <a:endParaRPr lang="en-GB" sz="2500" dirty="0"/>
          </a:p>
          <a:p>
            <a:r>
              <a:rPr lang="en-GB" sz="2500" b="1" u="sng" dirty="0"/>
              <a:t>Learning</a:t>
            </a:r>
            <a:r>
              <a:rPr lang="en-GB" sz="2500" dirty="0"/>
              <a:t>: We are active, independent and organised learners and we are resilient in our approach. </a:t>
            </a:r>
          </a:p>
          <a:p>
            <a:pPr marL="0" indent="0">
              <a:buNone/>
            </a:pPr>
            <a:endParaRPr lang="en-GB" sz="2500" dirty="0"/>
          </a:p>
          <a:p>
            <a:r>
              <a:rPr lang="en-GB" sz="2500" b="1" u="sng" dirty="0"/>
              <a:t>Organisation</a:t>
            </a:r>
            <a:r>
              <a:rPr lang="en-GB" sz="2500" dirty="0"/>
              <a:t>: In Year 5 there is an increased pace in lessons and we learn to work to deadlines as well as organise our time and our equipment.</a:t>
            </a:r>
          </a:p>
          <a:p>
            <a:pPr marL="0" indent="0">
              <a:buNone/>
            </a:pPr>
            <a:endParaRPr lang="en-GB" sz="2500" dirty="0"/>
          </a:p>
          <a:p>
            <a:r>
              <a:rPr lang="en-GB" sz="2500" b="1" u="sng" dirty="0"/>
              <a:t>Values</a:t>
            </a:r>
            <a:r>
              <a:rPr lang="en-GB" sz="2500" dirty="0"/>
              <a:t>: As a school, we value high aspirations, resilience and diversity. </a:t>
            </a:r>
          </a:p>
          <a:p>
            <a:pPr marL="0" indent="0">
              <a:buNone/>
            </a:pPr>
            <a:endParaRPr lang="en-GB" sz="2500" b="1" dirty="0"/>
          </a:p>
          <a:p>
            <a:pPr marL="0" indent="0">
              <a:buNone/>
            </a:pPr>
            <a:endParaRPr lang="en-GB" sz="2500" dirty="0"/>
          </a:p>
        </p:txBody>
      </p:sp>
    </p:spTree>
    <p:extLst>
      <p:ext uri="{BB962C8B-B14F-4D97-AF65-F5344CB8AC3E}">
        <p14:creationId xmlns:p14="http://schemas.microsoft.com/office/powerpoint/2010/main" val="253746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395" y="209550"/>
            <a:ext cx="10515600" cy="1325563"/>
          </a:xfrm>
        </p:spPr>
        <p:txBody>
          <a:bodyPr/>
          <a:lstStyle/>
          <a:p>
            <a:pPr algn="ctr"/>
            <a:r>
              <a:rPr lang="en-GB"/>
              <a:t>Overview of English and maths</a:t>
            </a:r>
          </a:p>
        </p:txBody>
      </p:sp>
      <p:graphicFrame>
        <p:nvGraphicFramePr>
          <p:cNvPr id="4" name="Table 3"/>
          <p:cNvGraphicFramePr>
            <a:graphicFrameLocks noGrp="1"/>
          </p:cNvGraphicFramePr>
          <p:nvPr>
            <p:extLst>
              <p:ext uri="{D42A27DB-BD31-4B8C-83A1-F6EECF244321}">
                <p14:modId xmlns:p14="http://schemas.microsoft.com/office/powerpoint/2010/main" val="178633596"/>
              </p:ext>
            </p:extLst>
          </p:nvPr>
        </p:nvGraphicFramePr>
        <p:xfrm>
          <a:off x="874395" y="1684370"/>
          <a:ext cx="10287000" cy="4231507"/>
        </p:xfrm>
        <a:graphic>
          <a:graphicData uri="http://schemas.openxmlformats.org/drawingml/2006/table">
            <a:tbl>
              <a:tblPr firstRow="1" bandRow="1">
                <a:tableStyleId>{5940675A-B579-460E-94D1-54222C63F5DA}</a:tableStyleId>
              </a:tblPr>
              <a:tblGrid>
                <a:gridCol w="1363134">
                  <a:extLst>
                    <a:ext uri="{9D8B030D-6E8A-4147-A177-3AD203B41FA5}">
                      <a16:colId xmlns:a16="http://schemas.microsoft.com/office/drawing/2014/main" val="614721429"/>
                    </a:ext>
                  </a:extLst>
                </a:gridCol>
                <a:gridCol w="1126067">
                  <a:extLst>
                    <a:ext uri="{9D8B030D-6E8A-4147-A177-3AD203B41FA5}">
                      <a16:colId xmlns:a16="http://schemas.microsoft.com/office/drawing/2014/main" val="988841842"/>
                    </a:ext>
                  </a:extLst>
                </a:gridCol>
                <a:gridCol w="2032000">
                  <a:extLst>
                    <a:ext uri="{9D8B030D-6E8A-4147-A177-3AD203B41FA5}">
                      <a16:colId xmlns:a16="http://schemas.microsoft.com/office/drawing/2014/main" val="1348845351"/>
                    </a:ext>
                  </a:extLst>
                </a:gridCol>
                <a:gridCol w="1278466">
                  <a:extLst>
                    <a:ext uri="{9D8B030D-6E8A-4147-A177-3AD203B41FA5}">
                      <a16:colId xmlns:a16="http://schemas.microsoft.com/office/drawing/2014/main" val="2078818170"/>
                    </a:ext>
                  </a:extLst>
                </a:gridCol>
                <a:gridCol w="4487333">
                  <a:extLst>
                    <a:ext uri="{9D8B030D-6E8A-4147-A177-3AD203B41FA5}">
                      <a16:colId xmlns:a16="http://schemas.microsoft.com/office/drawing/2014/main" val="2050244673"/>
                    </a:ext>
                  </a:extLst>
                </a:gridCol>
              </a:tblGrid>
              <a:tr h="396319">
                <a:tc gridSpan="2">
                  <a:txBody>
                    <a:bodyPr/>
                    <a:lstStyle/>
                    <a:p>
                      <a:pPr algn="ctr"/>
                      <a:r>
                        <a:rPr lang="en-GB" sz="1800" b="1" dirty="0"/>
                        <a:t>Term</a:t>
                      </a:r>
                    </a:p>
                  </a:txBody>
                  <a:tcPr marL="51435" marR="51435" marT="25718" marB="25718">
                    <a:solidFill>
                      <a:schemeClr val="bg1"/>
                    </a:solidFill>
                  </a:tcPr>
                </a:tc>
                <a:tc hMerge="1">
                  <a:txBody>
                    <a:bodyPr/>
                    <a:lstStyle/>
                    <a:p>
                      <a:endParaRPr lang="en-GB" sz="1400" dirty="0"/>
                    </a:p>
                  </a:txBody>
                  <a:tcPr/>
                </a:tc>
                <a:tc>
                  <a:txBody>
                    <a:bodyPr/>
                    <a:lstStyle/>
                    <a:p>
                      <a:pPr algn="ctr"/>
                      <a:r>
                        <a:rPr lang="en-GB" sz="1800" b="1" dirty="0"/>
                        <a:t>Maths</a:t>
                      </a:r>
                      <a:r>
                        <a:rPr lang="en-GB" sz="1800" b="1" baseline="0" dirty="0"/>
                        <a:t> </a:t>
                      </a:r>
                      <a:endParaRPr lang="en-GB" sz="1800" b="1" dirty="0"/>
                    </a:p>
                  </a:txBody>
                  <a:tcPr marL="51435" marR="51435" marT="25718" marB="25718">
                    <a:solidFill>
                      <a:schemeClr val="bg1"/>
                    </a:solidFill>
                  </a:tcPr>
                </a:tc>
                <a:tc gridSpan="2">
                  <a:txBody>
                    <a:bodyPr/>
                    <a:lstStyle/>
                    <a:p>
                      <a:pPr algn="ctr"/>
                      <a:r>
                        <a:rPr lang="en-GB" sz="1800" b="1" dirty="0"/>
                        <a:t>English</a:t>
                      </a:r>
                    </a:p>
                  </a:txBody>
                  <a:tcPr marL="51435" marR="51435" marT="25718" marB="25718">
                    <a:solidFill>
                      <a:schemeClr val="bg1"/>
                    </a:solidFill>
                  </a:tcPr>
                </a:tc>
                <a:tc hMerge="1">
                  <a:txBody>
                    <a:bodyPr/>
                    <a:lstStyle/>
                    <a:p>
                      <a:endParaRPr lang="en-GB" dirty="0"/>
                    </a:p>
                  </a:txBody>
                  <a:tcPr/>
                </a:tc>
                <a:extLst>
                  <a:ext uri="{0D108BD9-81ED-4DB2-BD59-A6C34878D82A}">
                    <a16:rowId xmlns:a16="http://schemas.microsoft.com/office/drawing/2014/main" val="3259108265"/>
                  </a:ext>
                </a:extLst>
              </a:tr>
              <a:tr h="625831">
                <a:tc rowSpan="4">
                  <a:txBody>
                    <a:bodyPr/>
                    <a:lstStyle/>
                    <a:p>
                      <a:r>
                        <a:rPr lang="en-GB" sz="1800" b="1" dirty="0"/>
                        <a:t>Autumn</a:t>
                      </a:r>
                      <a:r>
                        <a:rPr lang="en-GB" sz="1800" b="1" baseline="0" dirty="0"/>
                        <a:t> Term</a:t>
                      </a:r>
                    </a:p>
                    <a:p>
                      <a:endParaRPr lang="en-GB" sz="1800" baseline="0" dirty="0"/>
                    </a:p>
                    <a:p>
                      <a:r>
                        <a:rPr lang="en-GB" sz="1800" baseline="0" dirty="0"/>
                        <a:t>Topics: </a:t>
                      </a:r>
                      <a:br>
                        <a:rPr lang="en-GB" sz="1800" baseline="0" dirty="0"/>
                      </a:br>
                      <a:r>
                        <a:rPr lang="en-GB" sz="1800" baseline="0" dirty="0"/>
                        <a:t>Vikings and Anglo Saxons</a:t>
                      </a:r>
                    </a:p>
                    <a:p>
                      <a:r>
                        <a:rPr lang="en-GB" sz="1800" baseline="0" dirty="0"/>
                        <a:t>Forces</a:t>
                      </a:r>
                    </a:p>
                    <a:p>
                      <a:r>
                        <a:rPr lang="en-GB" sz="1800" baseline="0" dirty="0"/>
                        <a:t>Space </a:t>
                      </a:r>
                    </a:p>
                  </a:txBody>
                  <a:tcPr marL="51435" marR="51435" marT="25718" marB="25718">
                    <a:solidFill>
                      <a:srgbClr val="CCFFFF"/>
                    </a:solidFill>
                  </a:tcPr>
                </a:tc>
                <a:tc rowSpan="2">
                  <a:txBody>
                    <a:bodyPr/>
                    <a:lstStyle/>
                    <a:p>
                      <a:r>
                        <a:rPr lang="en-GB" sz="1800" dirty="0"/>
                        <a:t>Autumn 1 </a:t>
                      </a:r>
                    </a:p>
                  </a:txBody>
                  <a:tcPr marL="51435" marR="51435" marT="25718" marB="25718">
                    <a:solidFill>
                      <a:srgbClr val="CCFFFF"/>
                    </a:solidFill>
                  </a:tcPr>
                </a:tc>
                <a:tc rowSpan="2">
                  <a:txBody>
                    <a:bodyPr/>
                    <a:lstStyle/>
                    <a:p>
                      <a:r>
                        <a:rPr lang="en-GB" sz="1800" dirty="0"/>
                        <a:t>Place value</a:t>
                      </a:r>
                    </a:p>
                    <a:p>
                      <a:r>
                        <a:rPr lang="en-GB" sz="1800" dirty="0"/>
                        <a:t>Addition and subtraction</a:t>
                      </a:r>
                    </a:p>
                    <a:p>
                      <a:endParaRPr lang="en-GB" sz="1800" dirty="0"/>
                    </a:p>
                  </a:txBody>
                  <a:tcPr marL="51435" marR="51435" marT="25718" marB="25718">
                    <a:solidFill>
                      <a:srgbClr val="FFFFCC"/>
                    </a:solidFill>
                  </a:tcPr>
                </a:tc>
                <a:tc>
                  <a:txBody>
                    <a:bodyPr/>
                    <a:lstStyle/>
                    <a:p>
                      <a:r>
                        <a:rPr lang="en-GB" sz="1800" dirty="0"/>
                        <a:t>Text</a:t>
                      </a:r>
                    </a:p>
                  </a:txBody>
                  <a:tcPr marL="51435" marR="51435" marT="25718" marB="25718">
                    <a:solidFill>
                      <a:srgbClr val="CCFFCC"/>
                    </a:solidFill>
                  </a:tcPr>
                </a:tc>
                <a:tc>
                  <a:txBody>
                    <a:bodyPr/>
                    <a:lstStyle/>
                    <a:p>
                      <a:r>
                        <a:rPr lang="en-GB" sz="1800" kern="1200" dirty="0">
                          <a:solidFill>
                            <a:schemeClr val="tx1"/>
                          </a:solidFill>
                          <a:effectLst/>
                          <a:latin typeface="+mn-lt"/>
                          <a:ea typeface="+mn-ea"/>
                          <a:cs typeface="+mn-cs"/>
                        </a:rPr>
                        <a:t>The Strange  Case of Origami Yoda</a:t>
                      </a:r>
                    </a:p>
                    <a:p>
                      <a:r>
                        <a:rPr lang="en-GB" sz="1800" kern="1200" dirty="0">
                          <a:solidFill>
                            <a:schemeClr val="tx1"/>
                          </a:solidFill>
                          <a:effectLst/>
                          <a:latin typeface="+mn-lt"/>
                          <a:ea typeface="+mn-ea"/>
                          <a:cs typeface="+mn-cs"/>
                        </a:rPr>
                        <a:t>Odd and the Frost Giants</a:t>
                      </a:r>
                      <a:endParaRPr lang="en-GB" sz="1800" dirty="0"/>
                    </a:p>
                  </a:txBody>
                  <a:tcPr marL="51435" marR="51435" marT="25718" marB="25718">
                    <a:solidFill>
                      <a:srgbClr val="CCFFCC"/>
                    </a:solidFill>
                  </a:tcPr>
                </a:tc>
                <a:extLst>
                  <a:ext uri="{0D108BD9-81ED-4DB2-BD59-A6C34878D82A}">
                    <a16:rowId xmlns:a16="http://schemas.microsoft.com/office/drawing/2014/main" val="1840663700"/>
                  </a:ext>
                </a:extLst>
              </a:tr>
              <a:tr h="91192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r>
                        <a:rPr lang="en-GB" sz="1800" dirty="0"/>
                        <a:t>Outcomes</a:t>
                      </a:r>
                    </a:p>
                  </a:txBody>
                  <a:tcPr marL="51435" marR="51435" marT="25718" marB="25718">
                    <a:solidFill>
                      <a:srgbClr val="CCFFCC"/>
                    </a:solidFill>
                  </a:tcPr>
                </a:tc>
                <a:tc>
                  <a:txBody>
                    <a:bodyPr/>
                    <a:lstStyle/>
                    <a:p>
                      <a:r>
                        <a:rPr lang="en-GB" sz="1800" kern="1200" dirty="0">
                          <a:effectLst/>
                        </a:rPr>
                        <a:t>Letters,</a:t>
                      </a:r>
                      <a:r>
                        <a:rPr lang="en-GB" sz="1800" kern="1200" baseline="0" dirty="0">
                          <a:effectLst/>
                        </a:rPr>
                        <a:t> </a:t>
                      </a:r>
                      <a:r>
                        <a:rPr lang="en-GB" sz="1800" kern="1200" dirty="0">
                          <a:effectLst/>
                        </a:rPr>
                        <a:t>Dialogue,</a:t>
                      </a:r>
                      <a:r>
                        <a:rPr lang="en-GB" sz="1800" kern="1200" baseline="0" dirty="0">
                          <a:effectLst/>
                        </a:rPr>
                        <a:t> </a:t>
                      </a:r>
                      <a:r>
                        <a:rPr lang="en-GB" sz="1800" kern="1200" dirty="0">
                          <a:effectLst/>
                        </a:rPr>
                        <a:t>Character/</a:t>
                      </a:r>
                      <a:r>
                        <a:rPr lang="en-GB" sz="1800" kern="1200" baseline="0" dirty="0">
                          <a:effectLst/>
                        </a:rPr>
                        <a:t> </a:t>
                      </a:r>
                      <a:r>
                        <a:rPr lang="en-GB" sz="1800" kern="1200" dirty="0">
                          <a:effectLst/>
                        </a:rPr>
                        <a:t>Setting description,</a:t>
                      </a:r>
                      <a:r>
                        <a:rPr lang="en-GB" sz="1800" kern="1200" baseline="0" dirty="0">
                          <a:effectLst/>
                        </a:rPr>
                        <a:t> </a:t>
                      </a:r>
                      <a:r>
                        <a:rPr lang="en-GB" sz="1800" kern="1200" dirty="0">
                          <a:effectLst/>
                        </a:rPr>
                        <a:t>Action,</a:t>
                      </a:r>
                      <a:r>
                        <a:rPr lang="en-GB" sz="1800" kern="1200" baseline="0" dirty="0">
                          <a:effectLst/>
                        </a:rPr>
                        <a:t> Narrative recount, Balanced argument</a:t>
                      </a:r>
                      <a:endParaRPr lang="en-GB" sz="1800" kern="1200" dirty="0">
                        <a:effectLst/>
                      </a:endParaRPr>
                    </a:p>
                    <a:p>
                      <a:r>
                        <a:rPr lang="en-GB" sz="1800" dirty="0"/>
                        <a:t>VIPERS,</a:t>
                      </a:r>
                      <a:r>
                        <a:rPr lang="en-GB" sz="1800" baseline="0" dirty="0"/>
                        <a:t> </a:t>
                      </a:r>
                      <a:r>
                        <a:rPr lang="en-GB" sz="1800" dirty="0"/>
                        <a:t>Comprehension skills</a:t>
                      </a:r>
                      <a:endParaRPr lang="en-GB" sz="1800" kern="1200" dirty="0">
                        <a:solidFill>
                          <a:schemeClr val="dk1"/>
                        </a:solidFill>
                        <a:effectLst/>
                        <a:latin typeface="+mn-lt"/>
                        <a:ea typeface="+mn-ea"/>
                        <a:cs typeface="+mn-cs"/>
                      </a:endParaRPr>
                    </a:p>
                  </a:txBody>
                  <a:tcPr marL="51435" marR="51435" marT="25718" marB="25718">
                    <a:solidFill>
                      <a:srgbClr val="CCFFCC"/>
                    </a:solidFill>
                  </a:tcPr>
                </a:tc>
                <a:extLst>
                  <a:ext uri="{0D108BD9-81ED-4DB2-BD59-A6C34878D82A}">
                    <a16:rowId xmlns:a16="http://schemas.microsoft.com/office/drawing/2014/main" val="1086150980"/>
                  </a:ext>
                </a:extLst>
              </a:tr>
              <a:tr h="625831">
                <a:tc vMerge="1">
                  <a:txBody>
                    <a:bodyPr/>
                    <a:lstStyle/>
                    <a:p>
                      <a:endParaRPr lang="en-GB" dirty="0"/>
                    </a:p>
                  </a:txBody>
                  <a:tcPr/>
                </a:tc>
                <a:tc rowSpan="2">
                  <a:txBody>
                    <a:bodyPr/>
                    <a:lstStyle/>
                    <a:p>
                      <a:r>
                        <a:rPr lang="en-GB" sz="1800" dirty="0"/>
                        <a:t>Autumn 2 </a:t>
                      </a:r>
                    </a:p>
                  </a:txBody>
                  <a:tcPr marL="51435" marR="51435" marT="25718" marB="25718">
                    <a:solidFill>
                      <a:srgbClr val="CCFFFF"/>
                    </a:solidFill>
                  </a:tcPr>
                </a:tc>
                <a:tc rowSpan="2">
                  <a:txBody>
                    <a:bodyPr/>
                    <a:lstStyle/>
                    <a:p>
                      <a:r>
                        <a:rPr lang="en-GB" sz="1800" kern="1200" dirty="0">
                          <a:effectLst/>
                        </a:rPr>
                        <a:t>Multiplication and division</a:t>
                      </a:r>
                    </a:p>
                    <a:p>
                      <a:r>
                        <a:rPr lang="en-GB" sz="1800" kern="1200" dirty="0">
                          <a:effectLst/>
                        </a:rPr>
                        <a:t>Graphs</a:t>
                      </a:r>
                    </a:p>
                    <a:p>
                      <a:r>
                        <a:rPr lang="en-GB" sz="1800" kern="1200" dirty="0">
                          <a:effectLst/>
                        </a:rPr>
                        <a:t>Area and perimeter</a:t>
                      </a:r>
                    </a:p>
                  </a:txBody>
                  <a:tcPr marL="51435" marR="51435" marT="25718" marB="25718">
                    <a:solidFill>
                      <a:srgbClr val="FFFFCC"/>
                    </a:solidFill>
                  </a:tcPr>
                </a:tc>
                <a:tc>
                  <a:txBody>
                    <a:bodyPr/>
                    <a:lstStyle/>
                    <a:p>
                      <a:r>
                        <a:rPr lang="en-GB" sz="1800" dirty="0"/>
                        <a:t>Text</a:t>
                      </a:r>
                    </a:p>
                  </a:txBody>
                  <a:tcPr marL="51435" marR="51435" marT="25718" marB="25718">
                    <a:solidFill>
                      <a:srgbClr val="CCFFCC"/>
                    </a:solidFill>
                  </a:tcPr>
                </a:tc>
                <a:tc>
                  <a:txBody>
                    <a:bodyPr/>
                    <a:lstStyle/>
                    <a:p>
                      <a:r>
                        <a:rPr lang="en-GB" sz="1800" i="1" dirty="0"/>
                        <a:t>Curiosity: The Mars Rover</a:t>
                      </a:r>
                      <a:r>
                        <a:rPr lang="en-GB" sz="1800" i="1" baseline="0" dirty="0"/>
                        <a:t> </a:t>
                      </a:r>
                      <a:r>
                        <a:rPr lang="en-GB" sz="1800" baseline="0" dirty="0"/>
                        <a:t>(Markus </a:t>
                      </a:r>
                      <a:r>
                        <a:rPr lang="en-GB" sz="1800" baseline="0" dirty="0" err="1"/>
                        <a:t>Motum</a:t>
                      </a:r>
                      <a:r>
                        <a:rPr lang="en-GB" sz="1800" baseline="0" dirty="0"/>
                        <a:t>)</a:t>
                      </a:r>
                    </a:p>
                    <a:p>
                      <a:r>
                        <a:rPr lang="en-GB" sz="1800" baseline="0" dirty="0"/>
                        <a:t>Hidden Figures</a:t>
                      </a:r>
                    </a:p>
                    <a:p>
                      <a:endParaRPr lang="en-GB" sz="1800" dirty="0"/>
                    </a:p>
                  </a:txBody>
                  <a:tcPr marL="51435" marR="51435" marT="25718" marB="25718">
                    <a:solidFill>
                      <a:srgbClr val="CCFFCC"/>
                    </a:solidFill>
                  </a:tcPr>
                </a:tc>
                <a:extLst>
                  <a:ext uri="{0D108BD9-81ED-4DB2-BD59-A6C34878D82A}">
                    <a16:rowId xmlns:a16="http://schemas.microsoft.com/office/drawing/2014/main" val="2229184515"/>
                  </a:ext>
                </a:extLst>
              </a:tr>
              <a:tr h="91192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r>
                        <a:rPr lang="en-GB" sz="1800" dirty="0"/>
                        <a:t>Outcomes</a:t>
                      </a:r>
                    </a:p>
                  </a:txBody>
                  <a:tcPr marL="51435" marR="51435" marT="25718" marB="25718">
                    <a:solidFill>
                      <a:srgbClr val="CCFFCC"/>
                    </a:solidFill>
                  </a:tcPr>
                </a:tc>
                <a:tc>
                  <a:txBody>
                    <a:bodyPr/>
                    <a:lstStyle/>
                    <a:p>
                      <a:r>
                        <a:rPr lang="en-GB" sz="1800" dirty="0"/>
                        <a:t>Project proposal,</a:t>
                      </a:r>
                      <a:r>
                        <a:rPr lang="en-GB" sz="1800" baseline="0" dirty="0"/>
                        <a:t> </a:t>
                      </a:r>
                      <a:r>
                        <a:rPr lang="en-GB" sz="1800" dirty="0"/>
                        <a:t>Information writing,</a:t>
                      </a:r>
                      <a:r>
                        <a:rPr lang="en-GB" sz="1800" baseline="0" dirty="0"/>
                        <a:t> </a:t>
                      </a:r>
                      <a:r>
                        <a:rPr lang="en-GB" sz="1800" dirty="0"/>
                        <a:t>Explanation writing,</a:t>
                      </a:r>
                      <a:r>
                        <a:rPr lang="en-GB" sz="1800" baseline="0" dirty="0"/>
                        <a:t> </a:t>
                      </a:r>
                      <a:r>
                        <a:rPr lang="en-GB" sz="1800" dirty="0"/>
                        <a:t>News Report,</a:t>
                      </a:r>
                      <a:r>
                        <a:rPr lang="en-GB" sz="1800" baseline="0" dirty="0"/>
                        <a:t> Biography </a:t>
                      </a:r>
                      <a:r>
                        <a:rPr lang="en-GB" sz="1800" dirty="0"/>
                        <a:t>VIPERS,</a:t>
                      </a:r>
                      <a:r>
                        <a:rPr lang="en-GB" sz="1800" baseline="0" dirty="0"/>
                        <a:t> </a:t>
                      </a:r>
                      <a:r>
                        <a:rPr lang="en-GB" sz="1800" dirty="0"/>
                        <a:t>Comprehension skills</a:t>
                      </a:r>
                    </a:p>
                  </a:txBody>
                  <a:tcPr marL="51435" marR="51435" marT="25718" marB="25718">
                    <a:solidFill>
                      <a:srgbClr val="CCFFCC"/>
                    </a:solidFill>
                  </a:tcPr>
                </a:tc>
                <a:extLst>
                  <a:ext uri="{0D108BD9-81ED-4DB2-BD59-A6C34878D82A}">
                    <a16:rowId xmlns:a16="http://schemas.microsoft.com/office/drawing/2014/main" val="4261065893"/>
                  </a:ext>
                </a:extLst>
              </a:tr>
            </a:tbl>
          </a:graphicData>
        </a:graphic>
      </p:graphicFrame>
    </p:spTree>
    <p:extLst>
      <p:ext uri="{BB962C8B-B14F-4D97-AF65-F5344CB8AC3E}">
        <p14:creationId xmlns:p14="http://schemas.microsoft.com/office/powerpoint/2010/main" val="3720233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165100"/>
            <a:ext cx="10515600" cy="1325563"/>
          </a:xfrm>
        </p:spPr>
        <p:txBody>
          <a:bodyPr/>
          <a:lstStyle/>
          <a:p>
            <a:pPr algn="ctr"/>
            <a:r>
              <a:rPr lang="en-GB"/>
              <a:t>Autumn Term Topic</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76952722"/>
              </p:ext>
            </p:extLst>
          </p:nvPr>
        </p:nvGraphicFramePr>
        <p:xfrm>
          <a:off x="2252663" y="1266825"/>
          <a:ext cx="7629525" cy="5303838"/>
        </p:xfrm>
        <a:graphic>
          <a:graphicData uri="http://schemas.openxmlformats.org/presentationml/2006/ole">
            <mc:AlternateContent xmlns:mc="http://schemas.openxmlformats.org/markup-compatibility/2006">
              <mc:Choice xmlns:v="urn:schemas-microsoft-com:vml" Requires="v">
                <p:oleObj spid="_x0000_s1038" name="Document" r:id="rId3" imgW="10249208" imgH="7125292" progId="Word.Document.12">
                  <p:embed/>
                </p:oleObj>
              </mc:Choice>
              <mc:Fallback>
                <p:oleObj name="Document" r:id="rId3" imgW="10249208" imgH="7125292" progId="Word.Document.12">
                  <p:embed/>
                  <p:pic>
                    <p:nvPicPr>
                      <p:cNvPr id="4" name="Content Placeholder 3"/>
                      <p:cNvPicPr/>
                      <p:nvPr/>
                    </p:nvPicPr>
                    <p:blipFill>
                      <a:blip r:embed="rId4"/>
                      <a:stretch>
                        <a:fillRect/>
                      </a:stretch>
                    </p:blipFill>
                    <p:spPr>
                      <a:xfrm>
                        <a:off x="2252663" y="1266825"/>
                        <a:ext cx="7629525" cy="5303838"/>
                      </a:xfrm>
                      <a:prstGeom prst="rect">
                        <a:avLst/>
                      </a:prstGeom>
                    </p:spPr>
                  </p:pic>
                </p:oleObj>
              </mc:Fallback>
            </mc:AlternateContent>
          </a:graphicData>
        </a:graphic>
      </p:graphicFrame>
    </p:spTree>
    <p:extLst>
      <p:ext uri="{BB962C8B-B14F-4D97-AF65-F5344CB8AC3E}">
        <p14:creationId xmlns:p14="http://schemas.microsoft.com/office/powerpoint/2010/main" val="4194576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Subject focus for the year</a:t>
            </a:r>
          </a:p>
        </p:txBody>
      </p:sp>
      <p:sp>
        <p:nvSpPr>
          <p:cNvPr id="3" name="Content Placeholder 2"/>
          <p:cNvSpPr>
            <a:spLocks noGrp="1"/>
          </p:cNvSpPr>
          <p:nvPr>
            <p:ph sz="half" idx="1"/>
          </p:nvPr>
        </p:nvSpPr>
        <p:spPr>
          <a:xfrm>
            <a:off x="387927" y="1945178"/>
            <a:ext cx="5721928" cy="4552604"/>
          </a:xfrm>
        </p:spPr>
        <p:txBody>
          <a:bodyPr>
            <a:normAutofit fontScale="85000" lnSpcReduction="10000"/>
          </a:bodyPr>
          <a:lstStyle/>
          <a:p>
            <a:pPr marL="0" indent="0">
              <a:lnSpc>
                <a:spcPct val="170000"/>
              </a:lnSpc>
              <a:buNone/>
            </a:pPr>
            <a:r>
              <a:rPr lang="en-GB" sz="2400" b="1" u="sng" dirty="0"/>
              <a:t>English</a:t>
            </a:r>
          </a:p>
          <a:p>
            <a:pPr>
              <a:lnSpc>
                <a:spcPct val="170000"/>
              </a:lnSpc>
            </a:pPr>
            <a:r>
              <a:rPr lang="en-GB" dirty="0"/>
              <a:t>Writing: quality presentation and joined, handwriting</a:t>
            </a:r>
          </a:p>
          <a:p>
            <a:pPr>
              <a:lnSpc>
                <a:spcPct val="170000"/>
              </a:lnSpc>
            </a:pPr>
            <a:r>
              <a:rPr lang="en-GB" dirty="0"/>
              <a:t>Accurate use of basic sentence punctuation</a:t>
            </a:r>
          </a:p>
          <a:p>
            <a:pPr>
              <a:lnSpc>
                <a:spcPct val="170000"/>
              </a:lnSpc>
            </a:pPr>
            <a:r>
              <a:rPr lang="en-GB" dirty="0"/>
              <a:t>Re reading for meaning and clarity</a:t>
            </a:r>
          </a:p>
          <a:p>
            <a:pPr>
              <a:lnSpc>
                <a:spcPct val="170000"/>
              </a:lnSpc>
            </a:pPr>
            <a:r>
              <a:rPr lang="en-GB" dirty="0"/>
              <a:t>Spelling: accurate use of dictionary to check errors</a:t>
            </a:r>
          </a:p>
          <a:p>
            <a:pPr>
              <a:lnSpc>
                <a:spcPct val="170000"/>
              </a:lnSpc>
            </a:pPr>
            <a:r>
              <a:rPr lang="en-GB" dirty="0"/>
              <a:t>Reading~ “promoting a love of reading”</a:t>
            </a:r>
          </a:p>
          <a:p>
            <a:pPr>
              <a:lnSpc>
                <a:spcPct val="170000"/>
              </a:lnSpc>
            </a:pPr>
            <a:r>
              <a:rPr lang="en-GB" dirty="0"/>
              <a:t>Regular reading at home to compliment group/individual reading situations within school</a:t>
            </a:r>
          </a:p>
          <a:p>
            <a:endParaRPr lang="en-GB" dirty="0"/>
          </a:p>
        </p:txBody>
      </p:sp>
      <p:sp>
        <p:nvSpPr>
          <p:cNvPr id="4" name="Content Placeholder 3"/>
          <p:cNvSpPr>
            <a:spLocks noGrp="1"/>
          </p:cNvSpPr>
          <p:nvPr>
            <p:ph sz="half" idx="2"/>
          </p:nvPr>
        </p:nvSpPr>
        <p:spPr>
          <a:xfrm>
            <a:off x="6373368" y="1945178"/>
            <a:ext cx="4754880" cy="3977640"/>
          </a:xfrm>
        </p:spPr>
        <p:txBody>
          <a:bodyPr>
            <a:normAutofit fontScale="85000" lnSpcReduction="10000"/>
          </a:bodyPr>
          <a:lstStyle/>
          <a:p>
            <a:pPr marL="0" indent="0">
              <a:lnSpc>
                <a:spcPct val="160000"/>
              </a:lnSpc>
              <a:buNone/>
            </a:pPr>
            <a:r>
              <a:rPr lang="en-GB" sz="2400" b="1" u="sng" dirty="0"/>
              <a:t>Maths</a:t>
            </a:r>
          </a:p>
          <a:p>
            <a:pPr>
              <a:lnSpc>
                <a:spcPct val="160000"/>
              </a:lnSpc>
            </a:pPr>
            <a:r>
              <a:rPr lang="en-GB" dirty="0"/>
              <a:t>Mastery Approach</a:t>
            </a:r>
          </a:p>
          <a:p>
            <a:pPr>
              <a:lnSpc>
                <a:spcPct val="160000"/>
              </a:lnSpc>
            </a:pPr>
            <a:r>
              <a:rPr lang="en-GB" dirty="0"/>
              <a:t>STEM sentences</a:t>
            </a:r>
          </a:p>
          <a:p>
            <a:pPr>
              <a:lnSpc>
                <a:spcPct val="160000"/>
              </a:lnSpc>
            </a:pPr>
            <a:r>
              <a:rPr lang="en-GB" dirty="0"/>
              <a:t>Explaining reasoning to show knowledge</a:t>
            </a:r>
          </a:p>
          <a:p>
            <a:pPr>
              <a:lnSpc>
                <a:spcPct val="160000"/>
              </a:lnSpc>
            </a:pPr>
            <a:r>
              <a:rPr lang="en-GB" dirty="0"/>
              <a:t>Mental and written arithmetic</a:t>
            </a:r>
          </a:p>
          <a:p>
            <a:pPr>
              <a:lnSpc>
                <a:spcPct val="160000"/>
              </a:lnSpc>
            </a:pPr>
            <a:r>
              <a:rPr lang="en-GB" dirty="0"/>
              <a:t>All tables to 12x recalled accurately and fluently</a:t>
            </a:r>
          </a:p>
        </p:txBody>
      </p:sp>
    </p:spTree>
    <p:extLst>
      <p:ext uri="{BB962C8B-B14F-4D97-AF65-F5344CB8AC3E}">
        <p14:creationId xmlns:p14="http://schemas.microsoft.com/office/powerpoint/2010/main" val="30941814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332</TotalTime>
  <Words>877</Words>
  <Application>Microsoft Office PowerPoint</Application>
  <PresentationFormat>Widescreen</PresentationFormat>
  <Paragraphs>144</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Rockwell</vt:lpstr>
      <vt:lpstr>Rockwell Condensed</vt:lpstr>
      <vt:lpstr>Wingdings</vt:lpstr>
      <vt:lpstr>Wood Type</vt:lpstr>
      <vt:lpstr>Document</vt:lpstr>
      <vt:lpstr>Meet the Teacher 2022/23</vt:lpstr>
      <vt:lpstr>Classes</vt:lpstr>
      <vt:lpstr>All about me</vt:lpstr>
      <vt:lpstr>David Attenborough Class </vt:lpstr>
      <vt:lpstr>The School Day </vt:lpstr>
      <vt:lpstr>Year 5 expectations</vt:lpstr>
      <vt:lpstr>Overview of English and maths</vt:lpstr>
      <vt:lpstr>Autumn Term Topic</vt:lpstr>
      <vt:lpstr>Subject focus for the year</vt:lpstr>
      <vt:lpstr>Home learning</vt:lpstr>
      <vt:lpstr>Reminders</vt:lpstr>
      <vt:lpstr>Visits, visitors and residential</vt:lpstr>
      <vt:lpstr>Communication</vt:lpstr>
      <vt:lpstr>PowerPoint Presentation</vt:lpstr>
    </vt:vector>
  </TitlesOfParts>
  <Company>The Grove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Teachers</dc:title>
  <dc:creator>jtancock</dc:creator>
  <cp:lastModifiedBy>Samina Khan</cp:lastModifiedBy>
  <cp:revision>35</cp:revision>
  <dcterms:created xsi:type="dcterms:W3CDTF">2019-08-04T14:16:59Z</dcterms:created>
  <dcterms:modified xsi:type="dcterms:W3CDTF">2022-07-15T10:22:41Z</dcterms:modified>
</cp:coreProperties>
</file>