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m4a" ContentType="audio/mp4"/>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56" r:id="rId2"/>
    <p:sldId id="257" r:id="rId3"/>
    <p:sldId id="271" r:id="rId4"/>
    <p:sldId id="277" r:id="rId5"/>
    <p:sldId id="274" r:id="rId6"/>
    <p:sldId id="273" r:id="rId7"/>
    <p:sldId id="276" r:id="rId8"/>
    <p:sldId id="265" r:id="rId9"/>
    <p:sldId id="258" r:id="rId10"/>
    <p:sldId id="259" r:id="rId11"/>
    <p:sldId id="268" r:id="rId12"/>
    <p:sldId id="260" r:id="rId13"/>
    <p:sldId id="261" r:id="rId14"/>
    <p:sldId id="262" r:id="rId15"/>
    <p:sldId id="264"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dirty="0"/>
              <a:t>7/15/2022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35929102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dirty="0"/>
              <a:t>7/15/2022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666853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764DA5-CD3D-4590-A511-FCD3BC7A793E}" type="datetimeFigureOut">
              <a:rPr lang="en-US" dirty="0"/>
              <a:t>7/15/2022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315716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F5661D-6934-4B32-B92C-470368BF1EC6}" type="datetimeFigureOut">
              <a:rPr lang="en-US" dirty="0"/>
              <a:t>7/15/2022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2666527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7/15/2022</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3496406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48D31E-DCDA-41A7-9C67-C4B11B94D21D}" type="datetimeFigureOut">
              <a:rPr lang="en-US" dirty="0"/>
              <a:t>7/15/2022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313832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3762C0-B258-48F1-ADE6-176B4174CCDD}" type="datetimeFigureOut">
              <a:rPr lang="en-US" dirty="0"/>
              <a:t>7/15/2022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06331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7919A6-33EB-49BD-A62F-1FA56B9F9712}" type="datetimeFigureOut">
              <a:rPr lang="en-US" dirty="0"/>
              <a:t>7/15/2022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007037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7/15/2022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694750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7/15/2022</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362207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7/15/2022</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285419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7/15/2022</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3763739699"/>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9.pn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Year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536" y="147636"/>
            <a:ext cx="9869320" cy="432276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a:spLocks noGrp="1"/>
          </p:cNvSpPr>
          <p:nvPr>
            <p:ph type="ctrTitle"/>
          </p:nvPr>
        </p:nvSpPr>
        <p:spPr>
          <a:xfrm>
            <a:off x="1647825" y="4470400"/>
            <a:ext cx="9144000" cy="2387600"/>
          </a:xfrm>
        </p:spPr>
        <p:txBody>
          <a:bodyPr/>
          <a:lstStyle/>
          <a:p>
            <a:r>
              <a:rPr lang="en-GB" dirty="0"/>
              <a:t>Meet the Teacher </a:t>
            </a:r>
            <a:r>
              <a:rPr lang="en-GB" dirty="0" smtClean="0"/>
              <a:t>2022/23</a:t>
            </a:r>
            <a:endParaRPr lang="en-GB" dirty="0"/>
          </a:p>
        </p:txBody>
      </p:sp>
    </p:spTree>
    <p:extLst>
      <p:ext uri="{BB962C8B-B14F-4D97-AF65-F5344CB8AC3E}">
        <p14:creationId xmlns:p14="http://schemas.microsoft.com/office/powerpoint/2010/main" val="1333367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165100"/>
            <a:ext cx="10515600" cy="1325563"/>
          </a:xfrm>
        </p:spPr>
        <p:txBody>
          <a:bodyPr/>
          <a:lstStyle/>
          <a:p>
            <a:pPr algn="ctr"/>
            <a:r>
              <a:rPr lang="en-GB"/>
              <a:t>Autumn Term Topic</a:t>
            </a:r>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1276952722"/>
              </p:ext>
            </p:extLst>
          </p:nvPr>
        </p:nvGraphicFramePr>
        <p:xfrm>
          <a:off x="2252663" y="1266825"/>
          <a:ext cx="7629525" cy="5303838"/>
        </p:xfrm>
        <a:graphic>
          <a:graphicData uri="http://schemas.openxmlformats.org/presentationml/2006/ole">
            <mc:AlternateContent xmlns:mc="http://schemas.openxmlformats.org/markup-compatibility/2006">
              <mc:Choice xmlns:v="urn:schemas-microsoft-com:vml" Requires="v">
                <p:oleObj spid="_x0000_s1041" name="Document" r:id="rId3" imgW="10249208" imgH="7125292" progId="Word.Document.12">
                  <p:embed/>
                </p:oleObj>
              </mc:Choice>
              <mc:Fallback>
                <p:oleObj name="Document" r:id="rId3" imgW="10249208" imgH="7125292" progId="Word.Document.12">
                  <p:embed/>
                  <p:pic>
                    <p:nvPicPr>
                      <p:cNvPr id="4" name="Content Placeholder 3"/>
                      <p:cNvPicPr/>
                      <p:nvPr/>
                    </p:nvPicPr>
                    <p:blipFill>
                      <a:blip r:embed="rId4"/>
                      <a:stretch>
                        <a:fillRect/>
                      </a:stretch>
                    </p:blipFill>
                    <p:spPr>
                      <a:xfrm>
                        <a:off x="2252663" y="1266825"/>
                        <a:ext cx="7629525" cy="5303838"/>
                      </a:xfrm>
                      <a:prstGeom prst="rect">
                        <a:avLst/>
                      </a:prstGeom>
                    </p:spPr>
                  </p:pic>
                </p:oleObj>
              </mc:Fallback>
            </mc:AlternateContent>
          </a:graphicData>
        </a:graphic>
      </p:graphicFrame>
    </p:spTree>
    <p:extLst>
      <p:ext uri="{BB962C8B-B14F-4D97-AF65-F5344CB8AC3E}">
        <p14:creationId xmlns:p14="http://schemas.microsoft.com/office/powerpoint/2010/main" val="4194576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Subject focus for the year</a:t>
            </a:r>
          </a:p>
        </p:txBody>
      </p:sp>
      <p:sp>
        <p:nvSpPr>
          <p:cNvPr id="3" name="Content Placeholder 2"/>
          <p:cNvSpPr>
            <a:spLocks noGrp="1"/>
          </p:cNvSpPr>
          <p:nvPr>
            <p:ph sz="half" idx="1"/>
          </p:nvPr>
        </p:nvSpPr>
        <p:spPr>
          <a:xfrm>
            <a:off x="387927" y="1945178"/>
            <a:ext cx="5721928" cy="4552604"/>
          </a:xfrm>
        </p:spPr>
        <p:txBody>
          <a:bodyPr>
            <a:normAutofit fontScale="85000" lnSpcReduction="10000"/>
          </a:bodyPr>
          <a:lstStyle/>
          <a:p>
            <a:pPr marL="0" indent="0">
              <a:lnSpc>
                <a:spcPct val="170000"/>
              </a:lnSpc>
              <a:buNone/>
            </a:pPr>
            <a:r>
              <a:rPr lang="en-GB" sz="2400" b="1" u="sng" dirty="0"/>
              <a:t>English</a:t>
            </a:r>
          </a:p>
          <a:p>
            <a:pPr>
              <a:lnSpc>
                <a:spcPct val="170000"/>
              </a:lnSpc>
            </a:pPr>
            <a:r>
              <a:rPr lang="en-GB" dirty="0"/>
              <a:t>Writing: quality presentation and joined, handwriting</a:t>
            </a:r>
          </a:p>
          <a:p>
            <a:pPr>
              <a:lnSpc>
                <a:spcPct val="170000"/>
              </a:lnSpc>
            </a:pPr>
            <a:r>
              <a:rPr lang="en-GB" dirty="0"/>
              <a:t>Accurate use of basic sentence punctuation</a:t>
            </a:r>
          </a:p>
          <a:p>
            <a:pPr>
              <a:lnSpc>
                <a:spcPct val="170000"/>
              </a:lnSpc>
            </a:pPr>
            <a:r>
              <a:rPr lang="en-GB" dirty="0"/>
              <a:t>Re reading for meaning and clarity</a:t>
            </a:r>
          </a:p>
          <a:p>
            <a:pPr>
              <a:lnSpc>
                <a:spcPct val="170000"/>
              </a:lnSpc>
            </a:pPr>
            <a:r>
              <a:rPr lang="en-GB" dirty="0"/>
              <a:t>Spelling: accurate use of dictionary to check errors</a:t>
            </a:r>
          </a:p>
          <a:p>
            <a:pPr>
              <a:lnSpc>
                <a:spcPct val="170000"/>
              </a:lnSpc>
            </a:pPr>
            <a:r>
              <a:rPr lang="en-GB" dirty="0"/>
              <a:t>Reading~ “promoting a love of reading”</a:t>
            </a:r>
          </a:p>
          <a:p>
            <a:pPr>
              <a:lnSpc>
                <a:spcPct val="170000"/>
              </a:lnSpc>
            </a:pPr>
            <a:r>
              <a:rPr lang="en-GB" dirty="0"/>
              <a:t>Regular reading at home to compliment group/individual reading situations within school</a:t>
            </a:r>
          </a:p>
          <a:p>
            <a:endParaRPr lang="en-GB" dirty="0"/>
          </a:p>
        </p:txBody>
      </p:sp>
      <p:sp>
        <p:nvSpPr>
          <p:cNvPr id="4" name="Content Placeholder 3"/>
          <p:cNvSpPr>
            <a:spLocks noGrp="1"/>
          </p:cNvSpPr>
          <p:nvPr>
            <p:ph sz="half" idx="2"/>
          </p:nvPr>
        </p:nvSpPr>
        <p:spPr>
          <a:xfrm>
            <a:off x="6373368" y="1945178"/>
            <a:ext cx="4754880" cy="3977640"/>
          </a:xfrm>
        </p:spPr>
        <p:txBody>
          <a:bodyPr>
            <a:normAutofit fontScale="85000" lnSpcReduction="10000"/>
          </a:bodyPr>
          <a:lstStyle/>
          <a:p>
            <a:pPr marL="0" indent="0">
              <a:lnSpc>
                <a:spcPct val="160000"/>
              </a:lnSpc>
              <a:buNone/>
            </a:pPr>
            <a:r>
              <a:rPr lang="en-GB" sz="2400" b="1" u="sng" dirty="0"/>
              <a:t>Maths</a:t>
            </a:r>
          </a:p>
          <a:p>
            <a:pPr>
              <a:lnSpc>
                <a:spcPct val="160000"/>
              </a:lnSpc>
            </a:pPr>
            <a:r>
              <a:rPr lang="en-GB" dirty="0"/>
              <a:t>Mastery Approach</a:t>
            </a:r>
          </a:p>
          <a:p>
            <a:pPr>
              <a:lnSpc>
                <a:spcPct val="160000"/>
              </a:lnSpc>
            </a:pPr>
            <a:r>
              <a:rPr lang="en-GB" dirty="0"/>
              <a:t>STEM sentences</a:t>
            </a:r>
          </a:p>
          <a:p>
            <a:pPr>
              <a:lnSpc>
                <a:spcPct val="160000"/>
              </a:lnSpc>
            </a:pPr>
            <a:r>
              <a:rPr lang="en-GB" dirty="0"/>
              <a:t>Explaining reasoning to show knowledge</a:t>
            </a:r>
          </a:p>
          <a:p>
            <a:pPr>
              <a:lnSpc>
                <a:spcPct val="160000"/>
              </a:lnSpc>
            </a:pPr>
            <a:r>
              <a:rPr lang="en-GB" dirty="0"/>
              <a:t>Mental and written arithmetic</a:t>
            </a:r>
          </a:p>
          <a:p>
            <a:pPr>
              <a:lnSpc>
                <a:spcPct val="160000"/>
              </a:lnSpc>
            </a:pPr>
            <a:r>
              <a:rPr lang="en-GB" dirty="0"/>
              <a:t>All tables to 12x recalled accurately and fluently</a:t>
            </a:r>
          </a:p>
        </p:txBody>
      </p:sp>
    </p:spTree>
    <p:extLst>
      <p:ext uri="{BB962C8B-B14F-4D97-AF65-F5344CB8AC3E}">
        <p14:creationId xmlns:p14="http://schemas.microsoft.com/office/powerpoint/2010/main" val="30941814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Home learning</a:t>
            </a:r>
          </a:p>
        </p:txBody>
      </p:sp>
      <p:sp>
        <p:nvSpPr>
          <p:cNvPr id="3" name="Content Placeholder 2"/>
          <p:cNvSpPr>
            <a:spLocks noGrp="1"/>
          </p:cNvSpPr>
          <p:nvPr>
            <p:ph idx="1"/>
          </p:nvPr>
        </p:nvSpPr>
        <p:spPr>
          <a:xfrm>
            <a:off x="838200" y="1690688"/>
            <a:ext cx="8596668" cy="3880773"/>
          </a:xfrm>
        </p:spPr>
        <p:txBody>
          <a:bodyPr>
            <a:normAutofit fontScale="92500" lnSpcReduction="20000"/>
          </a:bodyPr>
          <a:lstStyle/>
          <a:p>
            <a:endParaRPr lang="en-GB" dirty="0"/>
          </a:p>
          <a:p>
            <a:endParaRPr lang="en-GB" dirty="0"/>
          </a:p>
          <a:p>
            <a:pPr marL="0" indent="0">
              <a:buNone/>
            </a:pPr>
            <a:r>
              <a:rPr lang="en-GB" b="1" u="sng" dirty="0"/>
              <a:t>Weekly:</a:t>
            </a:r>
          </a:p>
          <a:p>
            <a:r>
              <a:rPr lang="en-GB" dirty="0"/>
              <a:t>Reading x 5 [signed on Seesaw]</a:t>
            </a:r>
          </a:p>
          <a:p>
            <a:r>
              <a:rPr lang="en-GB" dirty="0"/>
              <a:t>Multiplication/division facts up to 12 x 12 [TTRS X 5]</a:t>
            </a:r>
          </a:p>
          <a:p>
            <a:endParaRPr lang="en-GB" dirty="0"/>
          </a:p>
          <a:p>
            <a:pPr marL="0" indent="0">
              <a:buNone/>
            </a:pPr>
            <a:r>
              <a:rPr lang="en-GB" b="1" u="sng" dirty="0"/>
              <a:t>Alternate weekly:</a:t>
            </a:r>
          </a:p>
          <a:p>
            <a:r>
              <a:rPr lang="en-GB" dirty="0"/>
              <a:t>English or maths activity – set Friday due back on Thursday</a:t>
            </a:r>
          </a:p>
          <a:p>
            <a:pPr marL="0" indent="0">
              <a:buNone/>
            </a:pPr>
            <a:endParaRPr lang="en-GB" dirty="0"/>
          </a:p>
          <a:p>
            <a:pPr marL="0" indent="0">
              <a:buNone/>
            </a:pPr>
            <a:r>
              <a:rPr lang="en-GB" b="1" u="sng" dirty="0"/>
              <a:t>Half termly</a:t>
            </a:r>
          </a:p>
          <a:p>
            <a:r>
              <a:rPr lang="en-GB" dirty="0"/>
              <a:t>Wider curriculum based activities</a:t>
            </a:r>
          </a:p>
        </p:txBody>
      </p:sp>
    </p:spTree>
    <p:extLst>
      <p:ext uri="{BB962C8B-B14F-4D97-AF65-F5344CB8AC3E}">
        <p14:creationId xmlns:p14="http://schemas.microsoft.com/office/powerpoint/2010/main" val="3498611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4538" y="-296462"/>
            <a:ext cx="10058400" cy="1609344"/>
          </a:xfrm>
        </p:spPr>
        <p:txBody>
          <a:bodyPr/>
          <a:lstStyle/>
          <a:p>
            <a:r>
              <a:rPr lang="en-GB" dirty="0"/>
              <a:t>Reminders</a:t>
            </a:r>
          </a:p>
        </p:txBody>
      </p:sp>
      <p:sp>
        <p:nvSpPr>
          <p:cNvPr id="3" name="Content Placeholder 2"/>
          <p:cNvSpPr>
            <a:spLocks noGrp="1"/>
          </p:cNvSpPr>
          <p:nvPr>
            <p:ph idx="1"/>
          </p:nvPr>
        </p:nvSpPr>
        <p:spPr>
          <a:xfrm>
            <a:off x="224538" y="1046875"/>
            <a:ext cx="11125200" cy="4804745"/>
          </a:xfrm>
        </p:spPr>
        <p:txBody>
          <a:bodyPr>
            <a:noAutofit/>
          </a:bodyPr>
          <a:lstStyle/>
          <a:p>
            <a:r>
              <a:rPr lang="en-GB" sz="2400" dirty="0"/>
              <a:t>PE – </a:t>
            </a:r>
            <a:r>
              <a:rPr lang="en-GB" sz="2400" dirty="0" smtClean="0"/>
              <a:t>Tuesday </a:t>
            </a:r>
            <a:r>
              <a:rPr lang="en-GB" sz="2400" dirty="0"/>
              <a:t>and </a:t>
            </a:r>
            <a:r>
              <a:rPr lang="en-GB" sz="2400" dirty="0" smtClean="0"/>
              <a:t>Thursday </a:t>
            </a:r>
            <a:r>
              <a:rPr lang="en-GB" sz="2400" dirty="0"/>
              <a:t>(</a:t>
            </a:r>
            <a:r>
              <a:rPr lang="en-GB" sz="2400" dirty="0" smtClean="0"/>
              <a:t>Kit </a:t>
            </a:r>
            <a:r>
              <a:rPr lang="en-GB" sz="2400" dirty="0"/>
              <a:t>school for both these days).</a:t>
            </a:r>
          </a:p>
          <a:p>
            <a:endParaRPr lang="en-GB" sz="2400" dirty="0"/>
          </a:p>
          <a:p>
            <a:r>
              <a:rPr lang="en-GB" sz="2400" dirty="0"/>
              <a:t>French – Weekly on a </a:t>
            </a:r>
            <a:r>
              <a:rPr lang="en-GB" sz="2400" dirty="0" smtClean="0"/>
              <a:t>Monday. </a:t>
            </a:r>
            <a:endParaRPr lang="en-GB" sz="2400" dirty="0"/>
          </a:p>
          <a:p>
            <a:endParaRPr lang="en-GB" sz="2400" dirty="0"/>
          </a:p>
          <a:p>
            <a:r>
              <a:rPr lang="en-GB" sz="2400" dirty="0"/>
              <a:t>Water Bottle – Needs to be in school everyday.</a:t>
            </a:r>
          </a:p>
          <a:p>
            <a:pPr marL="0" indent="0">
              <a:buNone/>
            </a:pPr>
            <a:endParaRPr lang="en-GB" sz="2400" dirty="0"/>
          </a:p>
          <a:p>
            <a:r>
              <a:rPr lang="en-GB" sz="2400" dirty="0"/>
              <a:t>Stationery – Children must bring:</a:t>
            </a:r>
          </a:p>
          <a:p>
            <a:pPr marL="0" indent="0">
              <a:buNone/>
            </a:pPr>
            <a:r>
              <a:rPr lang="en-GB" sz="2400" dirty="0"/>
              <a:t>small, basic pencil case with pencils, a rubber, a 30 cm ruler, a blue handwriting pen, glue stick, white board pen and colouring pencils. </a:t>
            </a:r>
            <a:endParaRPr lang="en-GB" sz="2400" dirty="0" smtClean="0"/>
          </a:p>
          <a:p>
            <a:pPr marL="0" indent="0">
              <a:buNone/>
            </a:pPr>
            <a:endParaRPr lang="en-GB" sz="2400" dirty="0"/>
          </a:p>
          <a:p>
            <a:r>
              <a:rPr lang="en-GB" sz="2400" dirty="0"/>
              <a:t>School day starts at 08:45 -  Please ensure children are lined up ready to start the day on time. When the whistle blows, parents should make their way off of the playground.</a:t>
            </a:r>
          </a:p>
        </p:txBody>
      </p:sp>
    </p:spTree>
    <p:extLst>
      <p:ext uri="{BB962C8B-B14F-4D97-AF65-F5344CB8AC3E}">
        <p14:creationId xmlns:p14="http://schemas.microsoft.com/office/powerpoint/2010/main" val="423194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9182" y="0"/>
            <a:ext cx="10058400" cy="1609344"/>
          </a:xfrm>
        </p:spPr>
        <p:txBody>
          <a:bodyPr/>
          <a:lstStyle/>
          <a:p>
            <a:r>
              <a:rPr lang="en-GB" dirty="0"/>
              <a:t>Visits, visitors and residential</a:t>
            </a:r>
          </a:p>
        </p:txBody>
      </p:sp>
      <p:sp>
        <p:nvSpPr>
          <p:cNvPr id="3" name="Content Placeholder 2"/>
          <p:cNvSpPr>
            <a:spLocks noGrp="1"/>
          </p:cNvSpPr>
          <p:nvPr>
            <p:ph idx="1"/>
          </p:nvPr>
        </p:nvSpPr>
        <p:spPr>
          <a:xfrm>
            <a:off x="843557" y="1609344"/>
            <a:ext cx="10058400" cy="4050792"/>
          </a:xfrm>
        </p:spPr>
        <p:txBody>
          <a:bodyPr>
            <a:noAutofit/>
          </a:bodyPr>
          <a:lstStyle/>
          <a:p>
            <a:r>
              <a:rPr lang="en-GB" dirty="0"/>
              <a:t>Viking Day:  We will have a whole day dedicated to the Vikings, you will come into school in a Viking costume and have a day packed with Viking activities. </a:t>
            </a:r>
          </a:p>
          <a:p>
            <a:pPr marL="0" indent="0">
              <a:buNone/>
            </a:pPr>
            <a:endParaRPr lang="en-GB" dirty="0"/>
          </a:p>
          <a:p>
            <a:r>
              <a:rPr lang="en-GB" dirty="0"/>
              <a:t>Greek Week: During Greek week we will make and evaluate food, have a mini Greek Olympics, dress up as a Greek day and much more! </a:t>
            </a:r>
          </a:p>
          <a:p>
            <a:pPr marL="0" indent="0">
              <a:buNone/>
            </a:pPr>
            <a:endParaRPr lang="en-GB" dirty="0"/>
          </a:p>
          <a:p>
            <a:r>
              <a:rPr lang="en-GB" dirty="0"/>
              <a:t>Home and Away:  Summer term work focuses on our visit to </a:t>
            </a:r>
            <a:r>
              <a:rPr lang="en-GB" dirty="0" err="1"/>
              <a:t>Selborne</a:t>
            </a:r>
            <a:r>
              <a:rPr lang="en-GB" dirty="0"/>
              <a:t> to compare the settlement, local environment and river studies. We then compare this as we study how Frimley developed as a settlement. We hope to run a trip to Selbourne to study the river and village. </a:t>
            </a:r>
          </a:p>
          <a:p>
            <a:pPr marL="0" indent="0">
              <a:buNone/>
            </a:pPr>
            <a:endParaRPr lang="en-GB" dirty="0"/>
          </a:p>
        </p:txBody>
      </p:sp>
    </p:spTree>
    <p:extLst>
      <p:ext uri="{BB962C8B-B14F-4D97-AF65-F5344CB8AC3E}">
        <p14:creationId xmlns:p14="http://schemas.microsoft.com/office/powerpoint/2010/main" val="7401939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Communication</a:t>
            </a:r>
          </a:p>
        </p:txBody>
      </p:sp>
      <p:sp>
        <p:nvSpPr>
          <p:cNvPr id="3" name="Content Placeholder 2"/>
          <p:cNvSpPr>
            <a:spLocks noGrp="1"/>
          </p:cNvSpPr>
          <p:nvPr>
            <p:ph idx="1"/>
          </p:nvPr>
        </p:nvSpPr>
        <p:spPr/>
        <p:txBody>
          <a:bodyPr/>
          <a:lstStyle/>
          <a:p>
            <a:r>
              <a:rPr lang="en-GB" dirty="0"/>
              <a:t>Staff will send out Seesaw messages individually or to the year group as appropriate. We will endeavour to reply to your messages as soon as we are able to during the day. </a:t>
            </a:r>
          </a:p>
          <a:p>
            <a:r>
              <a:rPr lang="en-GB" dirty="0"/>
              <a:t>Drop off/pick up: we will be in the playground.</a:t>
            </a:r>
          </a:p>
          <a:p>
            <a:r>
              <a:rPr lang="en-GB" dirty="0"/>
              <a:t>Home learning will be recorded on Seesaw.</a:t>
            </a:r>
          </a:p>
          <a:p>
            <a:r>
              <a:rPr lang="en-GB" dirty="0"/>
              <a:t>Any issues involving your child, please speak to the class teacher in the first instance then Mrs Griffiths as Key Stage 2 leader, before approaching Mrs </a:t>
            </a:r>
            <a:r>
              <a:rPr lang="en-GB" dirty="0" err="1"/>
              <a:t>Wicksey</a:t>
            </a:r>
            <a:r>
              <a:rPr lang="en-GB" dirty="0"/>
              <a:t>.</a:t>
            </a:r>
          </a:p>
          <a:p>
            <a:pPr marL="0" indent="0">
              <a:buNone/>
            </a:pPr>
            <a:endParaRPr lang="en-GB" dirty="0"/>
          </a:p>
        </p:txBody>
      </p:sp>
    </p:spTree>
    <p:extLst>
      <p:ext uri="{BB962C8B-B14F-4D97-AF65-F5344CB8AC3E}">
        <p14:creationId xmlns:p14="http://schemas.microsoft.com/office/powerpoint/2010/main" val="1833483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197" y="0"/>
            <a:ext cx="12189803" cy="6856765"/>
          </a:xfrm>
          <a:prstGeom prst="rect">
            <a:avLst/>
          </a:prstGeom>
        </p:spPr>
      </p:pic>
    </p:spTree>
    <p:extLst>
      <p:ext uri="{BB962C8B-B14F-4D97-AF65-F5344CB8AC3E}">
        <p14:creationId xmlns:p14="http://schemas.microsoft.com/office/powerpoint/2010/main" val="42561077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5533" r="5532" b="-1"/>
          <a:stretch/>
        </p:blipFill>
        <p:spPr>
          <a:xfrm>
            <a:off x="3344" y="3509433"/>
            <a:ext cx="4475150" cy="3348566"/>
          </a:xfrm>
          <a:prstGeom prst="rect">
            <a:avLst/>
          </a:prstGeom>
        </p:spPr>
      </p:pic>
      <p:sp>
        <p:nvSpPr>
          <p:cNvPr id="2" name="Title 1"/>
          <p:cNvSpPr>
            <a:spLocks noGrp="1"/>
          </p:cNvSpPr>
          <p:nvPr>
            <p:ph type="title"/>
          </p:nvPr>
        </p:nvSpPr>
        <p:spPr>
          <a:xfrm>
            <a:off x="4970109" y="-133594"/>
            <a:ext cx="6730277" cy="1609344"/>
          </a:xfrm>
          <a:ln>
            <a:noFill/>
          </a:ln>
        </p:spPr>
        <p:txBody>
          <a:bodyPr>
            <a:normAutofit/>
          </a:bodyPr>
          <a:lstStyle/>
          <a:p>
            <a:r>
              <a:rPr lang="en-GB" sz="4800" dirty="0"/>
              <a:t>Classes</a:t>
            </a:r>
          </a:p>
        </p:txBody>
      </p:sp>
      <p:sp>
        <p:nvSpPr>
          <p:cNvPr id="3" name="Content Placeholder 2"/>
          <p:cNvSpPr>
            <a:spLocks noGrp="1"/>
          </p:cNvSpPr>
          <p:nvPr>
            <p:ph idx="1"/>
          </p:nvPr>
        </p:nvSpPr>
        <p:spPr>
          <a:xfrm>
            <a:off x="4970109" y="1201258"/>
            <a:ext cx="6730276" cy="4970942"/>
          </a:xfrm>
        </p:spPr>
        <p:txBody>
          <a:bodyPr vert="horz" lIns="91440" tIns="45720" rIns="91440" bIns="45720" rtlCol="0" anchor="t">
            <a:normAutofit/>
          </a:bodyPr>
          <a:lstStyle/>
          <a:p>
            <a:pPr marL="0" indent="0">
              <a:buNone/>
            </a:pPr>
            <a:r>
              <a:rPr lang="en-GB" sz="2800" b="1" dirty="0"/>
              <a:t>Bear </a:t>
            </a:r>
            <a:r>
              <a:rPr lang="en-GB" sz="2800" b="1" dirty="0" err="1"/>
              <a:t>Grylls</a:t>
            </a:r>
            <a:r>
              <a:rPr lang="en-GB" sz="2800" b="1" dirty="0"/>
              <a:t> – </a:t>
            </a:r>
          </a:p>
          <a:p>
            <a:pPr marL="0" indent="0">
              <a:buNone/>
            </a:pPr>
            <a:r>
              <a:rPr lang="en-GB" sz="2800" dirty="0"/>
              <a:t>Teachers - Mrs Rees and </a:t>
            </a:r>
            <a:r>
              <a:rPr lang="en-GB" sz="2800" dirty="0" smtClean="0"/>
              <a:t>Mrs </a:t>
            </a:r>
            <a:r>
              <a:rPr lang="en-GB" sz="2800" dirty="0" err="1" smtClean="0"/>
              <a:t>Pownall</a:t>
            </a:r>
            <a:endParaRPr lang="en-GB" sz="1800" dirty="0"/>
          </a:p>
          <a:p>
            <a:pPr marL="0" indent="0">
              <a:buNone/>
            </a:pPr>
            <a:endParaRPr lang="en-GB" sz="1800" b="1" dirty="0"/>
          </a:p>
          <a:p>
            <a:pPr marL="0" indent="0">
              <a:buNone/>
            </a:pPr>
            <a:r>
              <a:rPr lang="en-GB" sz="2800" b="1" dirty="0"/>
              <a:t>David Attenborough</a:t>
            </a:r>
            <a:r>
              <a:rPr lang="en-GB" sz="2800" dirty="0"/>
              <a:t>	</a:t>
            </a:r>
          </a:p>
          <a:p>
            <a:pPr marL="0" indent="0">
              <a:buNone/>
            </a:pPr>
            <a:r>
              <a:rPr lang="en-GB" sz="2800" dirty="0"/>
              <a:t>Teacher – </a:t>
            </a:r>
            <a:r>
              <a:rPr lang="en-GB" sz="2800" dirty="0" smtClean="0"/>
              <a:t>Miss Hogston</a:t>
            </a:r>
            <a:endParaRPr lang="en-GB" sz="2800" dirty="0"/>
          </a:p>
          <a:p>
            <a:pPr marL="0" indent="0">
              <a:buNone/>
            </a:pPr>
            <a:endParaRPr lang="en-GB" sz="2800" dirty="0"/>
          </a:p>
          <a:p>
            <a:pPr marL="0" indent="0">
              <a:buNone/>
            </a:pPr>
            <a:endParaRPr lang="en-GB" sz="1800" dirty="0"/>
          </a:p>
          <a:p>
            <a:pPr marL="0" indent="0">
              <a:buNone/>
            </a:pPr>
            <a:endParaRPr lang="en-GB" sz="1800" dirty="0"/>
          </a:p>
        </p:txBody>
      </p:sp>
      <p:pic>
        <p:nvPicPr>
          <p:cNvPr id="6" name="Picture 5"/>
          <p:cNvPicPr>
            <a:picLocks noChangeAspect="1"/>
          </p:cNvPicPr>
          <p:nvPr/>
        </p:nvPicPr>
        <p:blipFill rotWithShape="1">
          <a:blip r:embed="rId3"/>
          <a:srcRect l="8272" r="2518" b="-3"/>
          <a:stretch/>
        </p:blipFill>
        <p:spPr>
          <a:xfrm>
            <a:off x="3344" y="10"/>
            <a:ext cx="4475150" cy="3348557"/>
          </a:xfrm>
          <a:prstGeom prst="rect">
            <a:avLst/>
          </a:prstGeom>
        </p:spPr>
      </p:pic>
    </p:spTree>
    <p:extLst>
      <p:ext uri="{BB962C8B-B14F-4D97-AF65-F5344CB8AC3E}">
        <p14:creationId xmlns:p14="http://schemas.microsoft.com/office/powerpoint/2010/main" val="2835283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92B19-9BA2-4D36-A445-E48AFDE4A333}"/>
              </a:ext>
            </a:extLst>
          </p:cNvPr>
          <p:cNvSpPr>
            <a:spLocks noGrp="1"/>
          </p:cNvSpPr>
          <p:nvPr>
            <p:ph type="title"/>
          </p:nvPr>
        </p:nvSpPr>
        <p:spPr>
          <a:xfrm>
            <a:off x="334101" y="334003"/>
            <a:ext cx="10058400" cy="1073188"/>
          </a:xfrm>
        </p:spPr>
        <p:txBody>
          <a:bodyPr>
            <a:normAutofit/>
          </a:bodyPr>
          <a:lstStyle/>
          <a:p>
            <a:r>
              <a:rPr lang="en-US" sz="4900" dirty="0">
                <a:solidFill>
                  <a:srgbClr val="000000"/>
                </a:solidFill>
                <a:cs typeface="Calibri Light"/>
              </a:rPr>
              <a:t>Welcome from </a:t>
            </a:r>
            <a:r>
              <a:rPr lang="en-US" sz="4900" dirty="0" err="1">
                <a:solidFill>
                  <a:srgbClr val="000000"/>
                </a:solidFill>
                <a:cs typeface="Calibri Light"/>
              </a:rPr>
              <a:t>mrs</a:t>
            </a:r>
            <a:r>
              <a:rPr lang="en-US" sz="4900" dirty="0">
                <a:solidFill>
                  <a:srgbClr val="000000"/>
                </a:solidFill>
                <a:cs typeface="Calibri Light"/>
              </a:rPr>
              <a:t> </a:t>
            </a:r>
            <a:r>
              <a:rPr lang="en-US" sz="4900" dirty="0" err="1">
                <a:solidFill>
                  <a:srgbClr val="000000"/>
                </a:solidFill>
                <a:cs typeface="Calibri Light"/>
              </a:rPr>
              <a:t>rees</a:t>
            </a:r>
            <a:r>
              <a:rPr lang="en-US" sz="4900" dirty="0">
                <a:solidFill>
                  <a:srgbClr val="000000"/>
                </a:solidFill>
                <a:cs typeface="Calibri Light"/>
              </a:rPr>
              <a:t> </a:t>
            </a:r>
            <a:endParaRPr lang="en-GB" sz="4900" dirty="0"/>
          </a:p>
        </p:txBody>
      </p:sp>
      <p:sp>
        <p:nvSpPr>
          <p:cNvPr id="3" name="Content Placeholder 2">
            <a:extLst>
              <a:ext uri="{FF2B5EF4-FFF2-40B4-BE49-F238E27FC236}">
                <a16:creationId xmlns:a16="http://schemas.microsoft.com/office/drawing/2014/main" id="{4EBCC378-E057-4D83-B159-3775D0B21210}"/>
              </a:ext>
            </a:extLst>
          </p:cNvPr>
          <p:cNvSpPr>
            <a:spLocks noGrp="1"/>
          </p:cNvSpPr>
          <p:nvPr>
            <p:ph idx="1"/>
          </p:nvPr>
        </p:nvSpPr>
        <p:spPr>
          <a:xfrm>
            <a:off x="334101" y="1576929"/>
            <a:ext cx="9521806" cy="4736262"/>
          </a:xfrm>
        </p:spPr>
        <p:txBody>
          <a:bodyPr>
            <a:noAutofit/>
          </a:bodyPr>
          <a:lstStyle/>
          <a:p>
            <a:pPr marL="0" indent="0">
              <a:buNone/>
            </a:pPr>
            <a:r>
              <a:rPr lang="en-US" sz="1800" dirty="0">
                <a:solidFill>
                  <a:srgbClr val="000000"/>
                </a:solidFill>
                <a:cs typeface="Calibri" panose="020F0502020204030204"/>
              </a:rPr>
              <a:t>Hello to the future Bear Grylls class, </a:t>
            </a:r>
          </a:p>
          <a:p>
            <a:pPr marL="0" indent="0">
              <a:lnSpc>
                <a:spcPct val="107000"/>
              </a:lnSpc>
              <a:spcAft>
                <a:spcPts val="800"/>
              </a:spcAft>
              <a:buNone/>
            </a:pPr>
            <a:r>
              <a:rPr lang="en-GB" sz="1800" dirty="0">
                <a:solidFill>
                  <a:srgbClr val="000000"/>
                </a:solidFill>
                <a:ea typeface="Calibri" panose="020F0502020204030204" pitchFamily="34" charset="0"/>
                <a:cs typeface="Calibri" panose="020F0502020204030204" pitchFamily="34" charset="0"/>
              </a:rPr>
              <a:t>M</a:t>
            </a:r>
            <a:r>
              <a:rPr lang="en-GB" sz="1800" dirty="0">
                <a:solidFill>
                  <a:srgbClr val="000000"/>
                </a:solidFill>
                <a:effectLst/>
                <a:ea typeface="Calibri" panose="020F0502020204030204" pitchFamily="34" charset="0"/>
                <a:cs typeface="Calibri" panose="020F0502020204030204" pitchFamily="34" charset="0"/>
              </a:rPr>
              <a:t>y name is Mrs Rees and I will be teaching Bear Grylls Class </a:t>
            </a:r>
            <a:r>
              <a:rPr lang="en-GB" sz="1800" dirty="0" smtClean="0">
                <a:solidFill>
                  <a:srgbClr val="000000"/>
                </a:solidFill>
                <a:effectLst/>
                <a:ea typeface="Calibri" panose="020F0502020204030204" pitchFamily="34" charset="0"/>
                <a:cs typeface="Calibri" panose="020F0502020204030204" pitchFamily="34" charset="0"/>
              </a:rPr>
              <a:t>Mrs </a:t>
            </a:r>
            <a:r>
              <a:rPr lang="en-GB" sz="1800" dirty="0" err="1" smtClean="0">
                <a:solidFill>
                  <a:srgbClr val="000000"/>
                </a:solidFill>
                <a:effectLst/>
                <a:ea typeface="Calibri" panose="020F0502020204030204" pitchFamily="34" charset="0"/>
                <a:cs typeface="Calibri" panose="020F0502020204030204" pitchFamily="34" charset="0"/>
              </a:rPr>
              <a:t>Pownall</a:t>
            </a:r>
            <a:r>
              <a:rPr lang="en-GB" sz="1800" dirty="0" smtClean="0">
                <a:solidFill>
                  <a:srgbClr val="000000"/>
                </a:solidFill>
                <a:effectLst/>
                <a:ea typeface="Calibri" panose="020F0502020204030204" pitchFamily="34" charset="0"/>
                <a:cs typeface="Calibri" panose="020F0502020204030204" pitchFamily="34" charset="0"/>
              </a:rPr>
              <a:t> next </a:t>
            </a:r>
            <a:r>
              <a:rPr lang="en-GB" sz="1800" dirty="0">
                <a:solidFill>
                  <a:srgbClr val="000000"/>
                </a:solidFill>
                <a:effectLst/>
                <a:ea typeface="Calibri" panose="020F0502020204030204" pitchFamily="34" charset="0"/>
                <a:cs typeface="Calibri" panose="020F0502020204030204" pitchFamily="34" charset="0"/>
              </a:rPr>
              <a:t>year. I will be teaching the class on Monday, Tuesday and Wednesday and </a:t>
            </a:r>
            <a:r>
              <a:rPr lang="en-GB" sz="1800" dirty="0">
                <a:solidFill>
                  <a:srgbClr val="000000"/>
                </a:solidFill>
                <a:ea typeface="Calibri" panose="020F0502020204030204" pitchFamily="34" charset="0"/>
                <a:cs typeface="Calibri" panose="020F0502020204030204" pitchFamily="34" charset="0"/>
              </a:rPr>
              <a:t>Mrs </a:t>
            </a:r>
            <a:r>
              <a:rPr lang="en-GB" sz="1800" dirty="0" err="1">
                <a:solidFill>
                  <a:srgbClr val="000000"/>
                </a:solidFill>
                <a:ea typeface="Calibri" panose="020F0502020204030204" pitchFamily="34" charset="0"/>
                <a:cs typeface="Calibri" panose="020F0502020204030204" pitchFamily="34" charset="0"/>
              </a:rPr>
              <a:t>Pownall</a:t>
            </a:r>
            <a:r>
              <a:rPr lang="en-GB" sz="1800" dirty="0">
                <a:solidFill>
                  <a:srgbClr val="000000"/>
                </a:solidFill>
                <a:ea typeface="Calibri" panose="020F0502020204030204" pitchFamily="34" charset="0"/>
                <a:cs typeface="Calibri" panose="020F0502020204030204" pitchFamily="34" charset="0"/>
              </a:rPr>
              <a:t> on </a:t>
            </a:r>
            <a:r>
              <a:rPr lang="en-GB" sz="1800" dirty="0">
                <a:solidFill>
                  <a:srgbClr val="000000"/>
                </a:solidFill>
                <a:effectLst/>
                <a:ea typeface="Calibri" panose="020F0502020204030204" pitchFamily="34" charset="0"/>
                <a:cs typeface="Calibri" panose="020F0502020204030204" pitchFamily="34" charset="0"/>
              </a:rPr>
              <a:t>Thursday and Friday. This will be my </a:t>
            </a:r>
            <a:r>
              <a:rPr lang="en-GB" sz="1800" dirty="0" smtClean="0">
                <a:solidFill>
                  <a:srgbClr val="000000"/>
                </a:solidFill>
                <a:effectLst/>
                <a:ea typeface="Calibri" panose="020F0502020204030204" pitchFamily="34" charset="0"/>
                <a:cs typeface="Calibri" panose="020F0502020204030204" pitchFamily="34" charset="0"/>
              </a:rPr>
              <a:t>fifth </a:t>
            </a:r>
            <a:r>
              <a:rPr lang="en-GB" sz="1800" dirty="0">
                <a:solidFill>
                  <a:srgbClr val="000000"/>
                </a:solidFill>
                <a:effectLst/>
                <a:ea typeface="Calibri" panose="020F0502020204030204" pitchFamily="34" charset="0"/>
                <a:cs typeface="Calibri" panose="020F0502020204030204" pitchFamily="34" charset="0"/>
              </a:rPr>
              <a:t>year teaching at The Grove and I am thoroughly enjoying it. </a:t>
            </a:r>
            <a:endParaRPr lang="en-GB" sz="1800" dirty="0" smtClean="0">
              <a:solidFill>
                <a:srgbClr val="000000"/>
              </a:solidFill>
              <a:effectLst/>
              <a:ea typeface="Calibri" panose="020F0502020204030204" pitchFamily="34" charset="0"/>
              <a:cs typeface="Calibri" panose="020F0502020204030204" pitchFamily="34" charset="0"/>
            </a:endParaRPr>
          </a:p>
          <a:p>
            <a:pPr marL="0" indent="0">
              <a:lnSpc>
                <a:spcPct val="107000"/>
              </a:lnSpc>
              <a:spcAft>
                <a:spcPts val="800"/>
              </a:spcAft>
              <a:buNone/>
            </a:pPr>
            <a:r>
              <a:rPr lang="en-US" sz="1800" dirty="0" smtClean="0">
                <a:effectLst/>
                <a:ea typeface="Calibri" panose="020F0502020204030204" pitchFamily="34" charset="0"/>
                <a:cs typeface="Times New Roman" panose="02020603050405020304" pitchFamily="18" charset="0"/>
              </a:rPr>
              <a:t>My </a:t>
            </a:r>
            <a:r>
              <a:rPr lang="en-US" sz="1800" dirty="0">
                <a:effectLst/>
                <a:ea typeface="Calibri" panose="020F0502020204030204" pitchFamily="34" charset="0"/>
                <a:cs typeface="Times New Roman" panose="02020603050405020304" pitchFamily="18" charset="0"/>
              </a:rPr>
              <a:t>favourite subjects to teach are English, history and PSHE. I love books and, when </a:t>
            </a:r>
            <a:r>
              <a:rPr lang="en-GB" sz="1800" dirty="0">
                <a:solidFill>
                  <a:srgbClr val="000000"/>
                </a:solidFill>
                <a:effectLst/>
                <a:ea typeface="Calibri" panose="020F0502020204030204" pitchFamily="34" charset="0"/>
                <a:cs typeface="Calibri" panose="020F0502020204030204" pitchFamily="34" charset="0"/>
              </a:rPr>
              <a:t>I'm not teaching, I love to read. My favourite stories are mysteries, though I love to read lots of different types of books. I also love to swim and go for walks with my dog. </a:t>
            </a:r>
            <a:endParaRPr lang="en-GB" sz="1800" dirty="0">
              <a:effectLst/>
              <a:ea typeface="Calibri" panose="020F0502020204030204" pitchFamily="34" charset="0"/>
              <a:cs typeface="Times New Roman" panose="02020603050405020304" pitchFamily="18" charset="0"/>
            </a:endParaRPr>
          </a:p>
          <a:p>
            <a:pPr marL="0" indent="0">
              <a:lnSpc>
                <a:spcPct val="107000"/>
              </a:lnSpc>
              <a:spcAft>
                <a:spcPts val="800"/>
              </a:spcAft>
              <a:buNone/>
            </a:pPr>
            <a:r>
              <a:rPr lang="en-GB" sz="1800" dirty="0">
                <a:solidFill>
                  <a:srgbClr val="000000"/>
                </a:solidFill>
                <a:effectLst/>
                <a:ea typeface="Calibri" panose="020F0502020204030204" pitchFamily="34" charset="0"/>
                <a:cs typeface="Calibri" panose="020F0502020204030204" pitchFamily="34" charset="0"/>
              </a:rPr>
              <a:t>Being in Year 5 is a fantastic experience and there are lots of exciting topics to study this year. </a:t>
            </a:r>
            <a:r>
              <a:rPr lang="en-GB" sz="1800" dirty="0">
                <a:solidFill>
                  <a:srgbClr val="000000"/>
                </a:solidFill>
                <a:ea typeface="Calibri" panose="020F0502020204030204" pitchFamily="34" charset="0"/>
                <a:cs typeface="Calibri" panose="020F0502020204030204" pitchFamily="34" charset="0"/>
              </a:rPr>
              <a:t>Looking forward to seeing you again after a relaxing summer holiday</a:t>
            </a:r>
            <a:r>
              <a:rPr lang="en-GB" sz="1800" dirty="0">
                <a:solidFill>
                  <a:srgbClr val="000000"/>
                </a:solidFill>
                <a:effectLst/>
                <a:ea typeface="Calibri" panose="020F0502020204030204" pitchFamily="34" charset="0"/>
                <a:cs typeface="Calibri" panose="020F0502020204030204" pitchFamily="34" charset="0"/>
              </a:rPr>
              <a:t>!</a:t>
            </a:r>
            <a:endParaRPr lang="en-GB" sz="1800" dirty="0">
              <a:effectLst/>
              <a:ea typeface="Calibri" panose="020F0502020204030204" pitchFamily="34" charset="0"/>
              <a:cs typeface="Times New Roman" panose="02020603050405020304" pitchFamily="18" charset="0"/>
            </a:endParaRPr>
          </a:p>
          <a:p>
            <a:pPr marL="0" indent="0">
              <a:buNone/>
            </a:pPr>
            <a:endParaRPr lang="en-GB" sz="1900" dirty="0"/>
          </a:p>
        </p:txBody>
      </p:sp>
      <p:pic>
        <p:nvPicPr>
          <p:cNvPr id="5" name="Picture 4" descr="A person smiling for the camera&#10;&#10;Description automatically generated">
            <a:extLst>
              <a:ext uri="{FF2B5EF4-FFF2-40B4-BE49-F238E27FC236}">
                <a16:creationId xmlns:a16="http://schemas.microsoft.com/office/drawing/2014/main" id="{C2299E91-8828-4987-B2D7-A203735797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36042" y="213544"/>
            <a:ext cx="1958841" cy="2611788"/>
          </a:xfrm>
          <a:prstGeom prst="rect">
            <a:avLst/>
          </a:prstGeom>
        </p:spPr>
      </p:pic>
      <p:pic>
        <p:nvPicPr>
          <p:cNvPr id="8" name="Audio 7">
            <a:hlinkClick r:id="" action="ppaction://media"/>
            <a:extLst>
              <a:ext uri="{FF2B5EF4-FFF2-40B4-BE49-F238E27FC236}">
                <a16:creationId xmlns:a16="http://schemas.microsoft.com/office/drawing/2014/main" id="{A9F8FD11-8139-4EEE-ADCE-A7B55C41E41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734800" y="6400800"/>
            <a:ext cx="304800" cy="304800"/>
          </a:xfrm>
          <a:prstGeom prst="rect">
            <a:avLst/>
          </a:prstGeom>
        </p:spPr>
      </p:pic>
    </p:spTree>
    <p:extLst>
      <p:ext uri="{BB962C8B-B14F-4D97-AF65-F5344CB8AC3E}">
        <p14:creationId xmlns:p14="http://schemas.microsoft.com/office/powerpoint/2010/main" val="4275140468"/>
      </p:ext>
    </p:extLst>
  </p:cSld>
  <p:clrMapOvr>
    <a:masterClrMapping/>
  </p:clrMapOvr>
  <mc:AlternateContent xmlns:mc="http://schemas.openxmlformats.org/markup-compatibility/2006" xmlns:p14="http://schemas.microsoft.com/office/powerpoint/2010/main">
    <mc:Choice Requires="p14">
      <p:transition spd="slow" p14:dur="2000" advTm="42498"/>
    </mc:Choice>
    <mc:Fallback xmlns="">
      <p:transition spd="slow" advTm="4249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ctr"/>
            <a:r>
              <a:rPr lang="en-GB" altLang="en-US" b="1" smtClean="0"/>
              <a:t>Hello from Mrs Pownall!</a:t>
            </a:r>
          </a:p>
        </p:txBody>
      </p:sp>
      <p:sp>
        <p:nvSpPr>
          <p:cNvPr id="3" name="Content Placeholder 2"/>
          <p:cNvSpPr>
            <a:spLocks noGrp="1"/>
          </p:cNvSpPr>
          <p:nvPr>
            <p:ph idx="1"/>
          </p:nvPr>
        </p:nvSpPr>
        <p:spPr>
          <a:xfrm>
            <a:off x="2876550" y="1825625"/>
            <a:ext cx="8477250" cy="4906963"/>
          </a:xfrm>
        </p:spPr>
        <p:txBody>
          <a:bodyPr rtlCol="0">
            <a:normAutofit/>
          </a:bodyPr>
          <a:lstStyle/>
          <a:p>
            <a:pPr marL="0" indent="0" fontAlgn="auto">
              <a:spcAft>
                <a:spcPts val="0"/>
              </a:spcAft>
              <a:buFont typeface="Arial" panose="020B0604020202020204" pitchFamily="34" charset="0"/>
              <a:buNone/>
              <a:defRPr/>
            </a:pPr>
            <a:r>
              <a:rPr lang="en-GB" dirty="0" smtClean="0"/>
              <a:t>I will be your class teacher on Thursday and Friday You will also see me in school on Mondays.</a:t>
            </a:r>
          </a:p>
          <a:p>
            <a:pPr marL="0" indent="0" fontAlgn="auto">
              <a:spcAft>
                <a:spcPts val="0"/>
              </a:spcAft>
              <a:buFont typeface="Arial" panose="020B0604020202020204" pitchFamily="34" charset="0"/>
              <a:buNone/>
              <a:defRPr/>
            </a:pPr>
            <a:r>
              <a:rPr lang="en-GB" dirty="0" smtClean="0"/>
              <a:t>I have two children: Isaac who is 14 and Tom who is 10. </a:t>
            </a:r>
          </a:p>
          <a:p>
            <a:pPr marL="0" indent="0" fontAlgn="auto">
              <a:spcAft>
                <a:spcPts val="0"/>
              </a:spcAft>
              <a:buFont typeface="Arial" panose="020B0604020202020204" pitchFamily="34" charset="0"/>
              <a:buNone/>
              <a:defRPr/>
            </a:pPr>
            <a:endParaRPr lang="en-GB" dirty="0" smtClean="0"/>
          </a:p>
          <a:p>
            <a:pPr marL="0" indent="0" fontAlgn="auto">
              <a:spcAft>
                <a:spcPts val="0"/>
              </a:spcAft>
              <a:buFont typeface="Arial" panose="020B0604020202020204" pitchFamily="34" charset="0"/>
              <a:buNone/>
              <a:defRPr/>
            </a:pPr>
            <a:r>
              <a:rPr lang="en-GB" dirty="0" smtClean="0"/>
              <a:t>I love:</a:t>
            </a:r>
          </a:p>
          <a:p>
            <a:pPr fontAlgn="auto">
              <a:spcAft>
                <a:spcPts val="0"/>
              </a:spcAft>
              <a:buFontTx/>
              <a:buChar char="-"/>
              <a:defRPr/>
            </a:pPr>
            <a:r>
              <a:rPr lang="en-US" dirty="0" smtClean="0"/>
              <a:t>Reading. My favorite authors include Michael </a:t>
            </a:r>
            <a:r>
              <a:rPr lang="en-US" dirty="0" err="1" smtClean="0"/>
              <a:t>Morpurgo</a:t>
            </a:r>
            <a:r>
              <a:rPr lang="en-US" dirty="0" smtClean="0"/>
              <a:t>, Philip Pullman and </a:t>
            </a:r>
            <a:r>
              <a:rPr lang="en-US" dirty="0" err="1" smtClean="0"/>
              <a:t>Maz</a:t>
            </a:r>
            <a:r>
              <a:rPr lang="en-US" dirty="0" smtClean="0"/>
              <a:t> Evans</a:t>
            </a:r>
            <a:endParaRPr lang="en-GB" dirty="0" smtClean="0"/>
          </a:p>
          <a:p>
            <a:pPr fontAlgn="auto">
              <a:spcAft>
                <a:spcPts val="0"/>
              </a:spcAft>
              <a:buFontTx/>
              <a:buChar char="-"/>
              <a:defRPr/>
            </a:pPr>
            <a:r>
              <a:rPr lang="en-GB" dirty="0" smtClean="0"/>
              <a:t>Camping with my family and friends</a:t>
            </a:r>
          </a:p>
          <a:p>
            <a:pPr fontAlgn="auto">
              <a:spcAft>
                <a:spcPts val="0"/>
              </a:spcAft>
              <a:buFontTx/>
              <a:buChar char="-"/>
              <a:defRPr/>
            </a:pPr>
            <a:r>
              <a:rPr lang="en-US" dirty="0" smtClean="0"/>
              <a:t>Cross Stitch and sewing</a:t>
            </a:r>
            <a:endParaRPr lang="en-GB" dirty="0" smtClean="0"/>
          </a:p>
          <a:p>
            <a:pPr marL="0" indent="0" fontAlgn="auto">
              <a:spcAft>
                <a:spcPts val="0"/>
              </a:spcAft>
              <a:buFont typeface="Arial" panose="020B0604020202020204" pitchFamily="34" charset="0"/>
              <a:buNone/>
              <a:defRPr/>
            </a:pPr>
            <a:endParaRPr lang="en-GB" dirty="0"/>
          </a:p>
        </p:txBody>
      </p:sp>
      <p:pic>
        <p:nvPicPr>
          <p:cNvPr id="6148" name="Content Placeholder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7338" y="3907280"/>
            <a:ext cx="1990725" cy="265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50050" y="5233988"/>
            <a:ext cx="852488" cy="11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descr="(Fuori collana) (Edizioni San Paolo)"/>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796463" y="2851150"/>
            <a:ext cx="84455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10" descr="Bắc Cực Quang (tiểu thuyết) – Wikipedia tiếng Việt"/>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60100" y="2851150"/>
            <a:ext cx="787400"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191750" y="4057650"/>
            <a:ext cx="1216025"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12" descr="File:Beautiful Sunflower.jpg - Wikimedia Common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350500" y="92074"/>
            <a:ext cx="1625600" cy="162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14" descr="File:Beautiful Sunflower.jpg - Wikimedia Commons"/>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2133" y="133350"/>
            <a:ext cx="1624012"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13" descr="File:Dinas camping - geograph.org.uk - 1731943.jpg ..."/>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847138" y="5383213"/>
            <a:ext cx="2025650"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Audio 5">
            <a:hlinkClick r:id="" action="ppaction://media"/>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366500" y="6032500"/>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1867191"/>
      </p:ext>
    </p:extLst>
  </p:cSld>
  <p:clrMapOvr>
    <a:masterClrMapping/>
  </p:clrMapOvr>
  <p:transition spd="slow" advTm="43398"/>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7238129" cy="1527048"/>
          </a:xfrm>
        </p:spPr>
        <p:txBody>
          <a:bodyPr/>
          <a:lstStyle/>
          <a:p>
            <a:r>
              <a:rPr lang="en-GB" dirty="0"/>
              <a:t>BEAR GRYLLS Class </a:t>
            </a:r>
          </a:p>
        </p:txBody>
      </p:sp>
      <p:sp>
        <p:nvSpPr>
          <p:cNvPr id="3" name="Content Placeholder 2"/>
          <p:cNvSpPr>
            <a:spLocks noGrp="1"/>
          </p:cNvSpPr>
          <p:nvPr>
            <p:ph idx="1"/>
          </p:nvPr>
        </p:nvSpPr>
        <p:spPr/>
        <p:txBody>
          <a:bodyPr/>
          <a:lstStyle/>
          <a:p>
            <a:pPr marL="0" indent="0">
              <a:buNone/>
            </a:pPr>
            <a:r>
              <a:rPr lang="en-GB" sz="2400" dirty="0"/>
              <a:t>In Bear Grylls Class we are…</a:t>
            </a:r>
          </a:p>
          <a:p>
            <a:pPr lvl="1"/>
            <a:r>
              <a:rPr lang="en-GB" sz="2000" dirty="0"/>
              <a:t>Kind </a:t>
            </a:r>
          </a:p>
          <a:p>
            <a:pPr lvl="1"/>
            <a:r>
              <a:rPr lang="en-GB" sz="2000" dirty="0"/>
              <a:t>Helpful</a:t>
            </a:r>
          </a:p>
          <a:p>
            <a:pPr lvl="1"/>
            <a:r>
              <a:rPr lang="en-GB" sz="2000" dirty="0"/>
              <a:t>Active learners</a:t>
            </a:r>
          </a:p>
          <a:p>
            <a:pPr lvl="1"/>
            <a:r>
              <a:rPr lang="en-GB" sz="2000" dirty="0"/>
              <a:t>Hard-working </a:t>
            </a:r>
          </a:p>
          <a:p>
            <a:pPr marL="0" indent="0">
              <a:buNone/>
            </a:pPr>
            <a:endParaRPr lang="en-GB" sz="2400" dirty="0"/>
          </a:p>
          <a:p>
            <a:pPr marL="0" indent="0">
              <a:buNone/>
            </a:pPr>
            <a:r>
              <a:rPr lang="en-GB" sz="2400" dirty="0"/>
              <a:t>We have…</a:t>
            </a:r>
          </a:p>
          <a:p>
            <a:pPr lvl="1"/>
            <a:r>
              <a:rPr lang="en-GB" sz="2000" dirty="0"/>
              <a:t>A growth mind-set </a:t>
            </a:r>
          </a:p>
          <a:p>
            <a:pPr lvl="1"/>
            <a:r>
              <a:rPr lang="en-GB" sz="2000" dirty="0"/>
              <a:t>A love for challenge</a:t>
            </a:r>
          </a:p>
          <a:p>
            <a:pPr lvl="1"/>
            <a:r>
              <a:rPr lang="en-GB" sz="2000" dirty="0"/>
              <a:t>And importantly we have fun</a:t>
            </a:r>
            <a:endParaRPr lang="en-GB" dirty="0"/>
          </a:p>
        </p:txBody>
      </p:sp>
      <p:pic>
        <p:nvPicPr>
          <p:cNvPr id="4" name="Picture 3"/>
          <p:cNvPicPr>
            <a:picLocks noChangeAspect="1"/>
          </p:cNvPicPr>
          <p:nvPr/>
        </p:nvPicPr>
        <p:blipFill rotWithShape="1">
          <a:blip r:embed="rId2"/>
          <a:srcRect b="7308"/>
          <a:stretch/>
        </p:blipFill>
        <p:spPr>
          <a:xfrm>
            <a:off x="7878056" y="1509017"/>
            <a:ext cx="3353889" cy="4663183"/>
          </a:xfrm>
          <a:prstGeom prst="rect">
            <a:avLst/>
          </a:prstGeom>
        </p:spPr>
      </p:pic>
    </p:spTree>
    <p:extLst>
      <p:ext uri="{BB962C8B-B14F-4D97-AF65-F5344CB8AC3E}">
        <p14:creationId xmlns:p14="http://schemas.microsoft.com/office/powerpoint/2010/main" val="19043705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School Day </a:t>
            </a:r>
          </a:p>
        </p:txBody>
      </p:sp>
      <p:sp>
        <p:nvSpPr>
          <p:cNvPr id="3" name="Content Placeholder 2"/>
          <p:cNvSpPr>
            <a:spLocks noGrp="1"/>
          </p:cNvSpPr>
          <p:nvPr>
            <p:ph idx="1"/>
          </p:nvPr>
        </p:nvSpPr>
        <p:spPr>
          <a:xfrm>
            <a:off x="1069848" y="2121408"/>
            <a:ext cx="5060019" cy="4050792"/>
          </a:xfrm>
        </p:spPr>
        <p:txBody>
          <a:bodyPr/>
          <a:lstStyle/>
          <a:p>
            <a:r>
              <a:rPr lang="en-GB" dirty="0"/>
              <a:t>This is how our days will look, they will change slightly depending on the day but will mostly follow this time table. </a:t>
            </a:r>
          </a:p>
          <a:p>
            <a:endParaRPr lang="en-GB" dirty="0"/>
          </a:p>
        </p:txBody>
      </p:sp>
      <p:sp>
        <p:nvSpPr>
          <p:cNvPr id="4" name="Rectangle 3"/>
          <p:cNvSpPr/>
          <p:nvPr/>
        </p:nvSpPr>
        <p:spPr>
          <a:xfrm>
            <a:off x="7010400" y="460762"/>
            <a:ext cx="4241076" cy="5909310"/>
          </a:xfrm>
          <a:prstGeom prst="rect">
            <a:avLst/>
          </a:prstGeom>
        </p:spPr>
        <p:txBody>
          <a:bodyPr wrap="square">
            <a:spAutoFit/>
          </a:bodyPr>
          <a:lstStyle/>
          <a:p>
            <a:r>
              <a:rPr lang="en-GB" dirty="0">
                <a:solidFill>
                  <a:schemeClr val="tx1">
                    <a:lumMod val="65000"/>
                    <a:lumOff val="35000"/>
                  </a:schemeClr>
                </a:solidFill>
              </a:rPr>
              <a:t>8.50 – 9.00 Morning task</a:t>
            </a:r>
          </a:p>
          <a:p>
            <a:endParaRPr lang="en-GB" dirty="0">
              <a:solidFill>
                <a:schemeClr val="tx1">
                  <a:lumMod val="65000"/>
                  <a:lumOff val="35000"/>
                </a:schemeClr>
              </a:solidFill>
            </a:endParaRPr>
          </a:p>
          <a:p>
            <a:r>
              <a:rPr lang="en-GB" dirty="0">
                <a:solidFill>
                  <a:schemeClr val="tx1">
                    <a:lumMod val="65000"/>
                    <a:lumOff val="35000"/>
                  </a:schemeClr>
                </a:solidFill>
              </a:rPr>
              <a:t>9 – </a:t>
            </a:r>
            <a:r>
              <a:rPr lang="en-GB" dirty="0" smtClean="0">
                <a:solidFill>
                  <a:schemeClr val="tx1">
                    <a:lumMod val="65000"/>
                    <a:lumOff val="35000"/>
                  </a:schemeClr>
                </a:solidFill>
              </a:rPr>
              <a:t>9.30 Guided Reading</a:t>
            </a:r>
            <a:endParaRPr lang="en-GB" dirty="0">
              <a:solidFill>
                <a:schemeClr val="tx1">
                  <a:lumMod val="65000"/>
                  <a:lumOff val="35000"/>
                </a:schemeClr>
              </a:solidFill>
            </a:endParaRPr>
          </a:p>
          <a:p>
            <a:endParaRPr lang="en-GB" dirty="0">
              <a:solidFill>
                <a:schemeClr val="tx1">
                  <a:lumMod val="65000"/>
                  <a:lumOff val="35000"/>
                </a:schemeClr>
              </a:solidFill>
            </a:endParaRPr>
          </a:p>
          <a:p>
            <a:r>
              <a:rPr lang="en-GB" dirty="0">
                <a:solidFill>
                  <a:schemeClr val="tx1">
                    <a:lumMod val="65000"/>
                    <a:lumOff val="35000"/>
                  </a:schemeClr>
                </a:solidFill>
              </a:rPr>
              <a:t>9.30 – 10.30 English</a:t>
            </a:r>
          </a:p>
          <a:p>
            <a:endParaRPr lang="en-GB" dirty="0">
              <a:solidFill>
                <a:schemeClr val="tx1">
                  <a:lumMod val="65000"/>
                  <a:lumOff val="35000"/>
                </a:schemeClr>
              </a:solidFill>
            </a:endParaRPr>
          </a:p>
          <a:p>
            <a:r>
              <a:rPr lang="en-GB" dirty="0">
                <a:solidFill>
                  <a:schemeClr val="tx1">
                    <a:lumMod val="65000"/>
                    <a:lumOff val="35000"/>
                  </a:schemeClr>
                </a:solidFill>
              </a:rPr>
              <a:t>10.30 – 10.45 Break Time</a:t>
            </a:r>
          </a:p>
          <a:p>
            <a:endParaRPr lang="en-GB" dirty="0">
              <a:solidFill>
                <a:schemeClr val="tx1">
                  <a:lumMod val="65000"/>
                  <a:lumOff val="35000"/>
                </a:schemeClr>
              </a:solidFill>
            </a:endParaRPr>
          </a:p>
          <a:p>
            <a:r>
              <a:rPr lang="en-GB" dirty="0">
                <a:solidFill>
                  <a:schemeClr val="tx1">
                    <a:lumMod val="65000"/>
                    <a:lumOff val="35000"/>
                  </a:schemeClr>
                </a:solidFill>
              </a:rPr>
              <a:t>10.45 – 10.55 Golden Mile</a:t>
            </a:r>
          </a:p>
          <a:p>
            <a:endParaRPr lang="en-GB" dirty="0">
              <a:solidFill>
                <a:schemeClr val="tx1">
                  <a:lumMod val="65000"/>
                  <a:lumOff val="35000"/>
                </a:schemeClr>
              </a:solidFill>
            </a:endParaRPr>
          </a:p>
          <a:p>
            <a:r>
              <a:rPr lang="en-GB" dirty="0" smtClean="0">
                <a:solidFill>
                  <a:schemeClr val="tx1">
                    <a:lumMod val="65000"/>
                    <a:lumOff val="35000"/>
                  </a:schemeClr>
                </a:solidFill>
              </a:rPr>
              <a:t>11 </a:t>
            </a:r>
            <a:r>
              <a:rPr lang="en-GB" dirty="0">
                <a:solidFill>
                  <a:schemeClr val="tx1">
                    <a:lumMod val="65000"/>
                    <a:lumOff val="35000"/>
                  </a:schemeClr>
                </a:solidFill>
              </a:rPr>
              <a:t>– </a:t>
            </a:r>
            <a:r>
              <a:rPr lang="en-GB" dirty="0" smtClean="0">
                <a:solidFill>
                  <a:schemeClr val="tx1">
                    <a:lumMod val="65000"/>
                    <a:lumOff val="35000"/>
                  </a:schemeClr>
                </a:solidFill>
              </a:rPr>
              <a:t>12  </a:t>
            </a:r>
            <a:r>
              <a:rPr lang="en-GB" dirty="0">
                <a:solidFill>
                  <a:schemeClr val="tx1">
                    <a:lumMod val="65000"/>
                    <a:lumOff val="35000"/>
                  </a:schemeClr>
                </a:solidFill>
              </a:rPr>
              <a:t>Maths</a:t>
            </a:r>
          </a:p>
          <a:p>
            <a:endParaRPr lang="en-GB" dirty="0">
              <a:solidFill>
                <a:schemeClr val="tx1">
                  <a:lumMod val="65000"/>
                  <a:lumOff val="35000"/>
                </a:schemeClr>
              </a:solidFill>
            </a:endParaRPr>
          </a:p>
          <a:p>
            <a:r>
              <a:rPr lang="en-GB" dirty="0" smtClean="0">
                <a:solidFill>
                  <a:schemeClr val="tx1">
                    <a:lumMod val="65000"/>
                    <a:lumOff val="35000"/>
                  </a:schemeClr>
                </a:solidFill>
              </a:rPr>
              <a:t>12  </a:t>
            </a:r>
            <a:r>
              <a:rPr lang="en-GB" dirty="0">
                <a:solidFill>
                  <a:schemeClr val="tx1">
                    <a:lumMod val="65000"/>
                    <a:lumOff val="35000"/>
                  </a:schemeClr>
                </a:solidFill>
              </a:rPr>
              <a:t>– 12.20 Class Reading</a:t>
            </a:r>
          </a:p>
          <a:p>
            <a:endParaRPr lang="en-GB" dirty="0">
              <a:solidFill>
                <a:schemeClr val="tx1">
                  <a:lumMod val="65000"/>
                  <a:lumOff val="35000"/>
                </a:schemeClr>
              </a:solidFill>
            </a:endParaRPr>
          </a:p>
          <a:p>
            <a:r>
              <a:rPr lang="en-GB" dirty="0">
                <a:solidFill>
                  <a:schemeClr val="tx1">
                    <a:lumMod val="65000"/>
                    <a:lumOff val="35000"/>
                  </a:schemeClr>
                </a:solidFill>
              </a:rPr>
              <a:t>12.20 – 1.20 Lunchtime</a:t>
            </a:r>
          </a:p>
          <a:p>
            <a:endParaRPr lang="en-GB" dirty="0">
              <a:solidFill>
                <a:schemeClr val="tx1">
                  <a:lumMod val="65000"/>
                  <a:lumOff val="35000"/>
                </a:schemeClr>
              </a:solidFill>
            </a:endParaRPr>
          </a:p>
          <a:p>
            <a:r>
              <a:rPr lang="en-GB" dirty="0">
                <a:solidFill>
                  <a:schemeClr val="tx1">
                    <a:lumMod val="65000"/>
                    <a:lumOff val="35000"/>
                  </a:schemeClr>
                </a:solidFill>
              </a:rPr>
              <a:t>1.20 – 1.40 Assembly</a:t>
            </a:r>
          </a:p>
          <a:p>
            <a:endParaRPr lang="en-GB" dirty="0">
              <a:solidFill>
                <a:schemeClr val="tx1">
                  <a:lumMod val="65000"/>
                  <a:lumOff val="35000"/>
                </a:schemeClr>
              </a:solidFill>
            </a:endParaRPr>
          </a:p>
          <a:p>
            <a:r>
              <a:rPr lang="en-GB" dirty="0">
                <a:solidFill>
                  <a:schemeClr val="tx1">
                    <a:lumMod val="65000"/>
                    <a:lumOff val="35000"/>
                  </a:schemeClr>
                </a:solidFill>
              </a:rPr>
              <a:t>1.40 – 3.00 Topic/Science/Art/PE</a:t>
            </a:r>
          </a:p>
          <a:p>
            <a:endParaRPr lang="en-GB" dirty="0">
              <a:solidFill>
                <a:schemeClr val="tx1">
                  <a:lumMod val="65000"/>
                  <a:lumOff val="35000"/>
                </a:schemeClr>
              </a:solidFill>
            </a:endParaRPr>
          </a:p>
          <a:p>
            <a:r>
              <a:rPr lang="en-GB" dirty="0">
                <a:solidFill>
                  <a:schemeClr val="tx1">
                    <a:lumMod val="65000"/>
                    <a:lumOff val="35000"/>
                  </a:schemeClr>
                </a:solidFill>
              </a:rPr>
              <a:t>3.00 – 3.20 Tidy up for home/Reading</a:t>
            </a: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19742" y1="7407" x2="19742" y2="7407"/>
                        <a14:foregroundMark x1="88841" y1="12037" x2="81116" y2="20370"/>
                        <a14:foregroundMark x1="8155" y1="11574" x2="26609" y2="24074"/>
                        <a14:foregroundMark x1="21030" y1="71296" x2="14592" y2="43519"/>
                        <a14:foregroundMark x1="31760" y1="22685" x2="57940" y2="11111"/>
                        <a14:foregroundMark x1="72532" y1="14815" x2="87554" y2="37500"/>
                        <a14:foregroundMark x1="80258" y1="76852" x2="87554" y2="41667"/>
                        <a14:foregroundMark x1="82833" y1="3704" x2="96567" y2="20833"/>
                        <a14:backgroundMark x1="6867" y1="37500" x2="4721" y2="87963"/>
                        <a14:backgroundMark x1="36052" y1="2778" x2="57940" y2="4167"/>
                        <a14:backgroundMark x1="94850" y1="1389" x2="94850" y2="1389"/>
                      </a14:backgroundRemoval>
                    </a14:imgEffect>
                  </a14:imgLayer>
                </a14:imgProps>
              </a:ext>
            </a:extLst>
          </a:blip>
          <a:stretch>
            <a:fillRect/>
          </a:stretch>
        </p:blipFill>
        <p:spPr>
          <a:xfrm>
            <a:off x="2072837" y="3705425"/>
            <a:ext cx="2276611" cy="2110506"/>
          </a:xfrm>
          <a:prstGeom prst="rect">
            <a:avLst/>
          </a:prstGeom>
        </p:spPr>
      </p:pic>
    </p:spTree>
    <p:extLst>
      <p:ext uri="{BB962C8B-B14F-4D97-AF65-F5344CB8AC3E}">
        <p14:creationId xmlns:p14="http://schemas.microsoft.com/office/powerpoint/2010/main" val="18118043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you will need</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a:t>You MUST have your own SMALL clear plastic pencil case containing a:</a:t>
            </a:r>
          </a:p>
          <a:p>
            <a:r>
              <a:rPr lang="en-GB" dirty="0"/>
              <a:t>handwriting pen with blue ink [not biro] </a:t>
            </a:r>
          </a:p>
          <a:p>
            <a:r>
              <a:rPr lang="en-GB" dirty="0"/>
              <a:t>HB writing pencils</a:t>
            </a:r>
          </a:p>
          <a:p>
            <a:r>
              <a:rPr lang="en-GB" dirty="0"/>
              <a:t>a small plain ruler</a:t>
            </a:r>
          </a:p>
          <a:p>
            <a:r>
              <a:rPr lang="en-GB" dirty="0"/>
              <a:t>glue stick</a:t>
            </a:r>
          </a:p>
          <a:p>
            <a:r>
              <a:rPr lang="en-GB" dirty="0"/>
              <a:t>scissors</a:t>
            </a:r>
          </a:p>
          <a:p>
            <a:r>
              <a:rPr lang="en-GB" dirty="0"/>
              <a:t>green pen for improvements [this can be a biro] and colouring pencils and your own whiteboard pen</a:t>
            </a:r>
          </a:p>
          <a:p>
            <a:pPr marL="0" indent="0">
              <a:buNone/>
            </a:pPr>
            <a:endParaRPr lang="en-GB" dirty="0"/>
          </a:p>
          <a:p>
            <a:pPr marL="0" indent="0">
              <a:buNone/>
            </a:pPr>
            <a:r>
              <a:rPr lang="en-GB" dirty="0"/>
              <a:t>This pencil case must be able to fit into a drawer so the large sectioned ones from places like </a:t>
            </a:r>
            <a:r>
              <a:rPr lang="en-GB" dirty="0" err="1"/>
              <a:t>Smiggle</a:t>
            </a:r>
            <a:r>
              <a:rPr lang="en-GB" dirty="0"/>
              <a:t> will not be suitable. </a:t>
            </a:r>
            <a:r>
              <a:rPr lang="en-GB"/>
              <a:t>You are responsible for making sure that your pencil case is stocked each week with the things that you need</a:t>
            </a:r>
          </a:p>
          <a:p>
            <a:endParaRPr lang="en-GB"/>
          </a:p>
        </p:txBody>
      </p:sp>
    </p:spTree>
    <p:extLst>
      <p:ext uri="{BB962C8B-B14F-4D97-AF65-F5344CB8AC3E}">
        <p14:creationId xmlns:p14="http://schemas.microsoft.com/office/powerpoint/2010/main" val="926173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t>Year 5 expectations</a:t>
            </a:r>
          </a:p>
        </p:txBody>
      </p:sp>
      <p:sp>
        <p:nvSpPr>
          <p:cNvPr id="3" name="Content Placeholder 2"/>
          <p:cNvSpPr>
            <a:spLocks noGrp="1"/>
          </p:cNvSpPr>
          <p:nvPr>
            <p:ph idx="1"/>
          </p:nvPr>
        </p:nvSpPr>
        <p:spPr>
          <a:xfrm>
            <a:off x="905585" y="1948081"/>
            <a:ext cx="10058400" cy="3851787"/>
          </a:xfrm>
        </p:spPr>
        <p:txBody>
          <a:bodyPr>
            <a:normAutofit fontScale="92500" lnSpcReduction="10000"/>
          </a:bodyPr>
          <a:lstStyle/>
          <a:p>
            <a:r>
              <a:rPr lang="en-GB" sz="2500" b="1" u="sng" dirty="0"/>
              <a:t>Behaviour</a:t>
            </a:r>
            <a:r>
              <a:rPr lang="en-GB" sz="2500" dirty="0"/>
              <a:t>: We all follow The Grove Code.</a:t>
            </a:r>
          </a:p>
          <a:p>
            <a:pPr marL="0" indent="0">
              <a:buNone/>
            </a:pPr>
            <a:endParaRPr lang="en-GB" sz="2500" dirty="0"/>
          </a:p>
          <a:p>
            <a:r>
              <a:rPr lang="en-GB" sz="2500" b="1" u="sng" dirty="0"/>
              <a:t>Learning</a:t>
            </a:r>
            <a:r>
              <a:rPr lang="en-GB" sz="2500" dirty="0"/>
              <a:t>: We are active, independent and organised learners and we are resilient in our approach. </a:t>
            </a:r>
          </a:p>
          <a:p>
            <a:pPr marL="0" indent="0">
              <a:buNone/>
            </a:pPr>
            <a:endParaRPr lang="en-GB" sz="2500" dirty="0"/>
          </a:p>
          <a:p>
            <a:r>
              <a:rPr lang="en-GB" sz="2500" b="1" u="sng" dirty="0"/>
              <a:t>Organisation</a:t>
            </a:r>
            <a:r>
              <a:rPr lang="en-GB" sz="2500" dirty="0"/>
              <a:t>: In Year 5 there is an increased pace in lessons and we learn to work to deadlines as well as organise our time and our equipment.</a:t>
            </a:r>
          </a:p>
          <a:p>
            <a:pPr marL="0" indent="0">
              <a:buNone/>
            </a:pPr>
            <a:endParaRPr lang="en-GB" sz="2500" dirty="0"/>
          </a:p>
          <a:p>
            <a:r>
              <a:rPr lang="en-GB" sz="2500" b="1" u="sng" dirty="0"/>
              <a:t>Values</a:t>
            </a:r>
            <a:r>
              <a:rPr lang="en-GB" sz="2500" dirty="0"/>
              <a:t>: As a school, we value high aspirations, resilience and diversity. </a:t>
            </a:r>
          </a:p>
          <a:p>
            <a:pPr marL="0" indent="0">
              <a:buNone/>
            </a:pPr>
            <a:endParaRPr lang="en-GB" sz="2500" b="1" dirty="0"/>
          </a:p>
          <a:p>
            <a:pPr marL="0" indent="0">
              <a:buNone/>
            </a:pPr>
            <a:endParaRPr lang="en-GB" sz="2500" dirty="0"/>
          </a:p>
        </p:txBody>
      </p:sp>
    </p:spTree>
    <p:extLst>
      <p:ext uri="{BB962C8B-B14F-4D97-AF65-F5344CB8AC3E}">
        <p14:creationId xmlns:p14="http://schemas.microsoft.com/office/powerpoint/2010/main" val="2537463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395" y="209550"/>
            <a:ext cx="10515600" cy="1325563"/>
          </a:xfrm>
        </p:spPr>
        <p:txBody>
          <a:bodyPr/>
          <a:lstStyle/>
          <a:p>
            <a:pPr algn="ctr"/>
            <a:r>
              <a:rPr lang="en-GB"/>
              <a:t>Overview of English and maths</a:t>
            </a:r>
          </a:p>
        </p:txBody>
      </p:sp>
      <p:graphicFrame>
        <p:nvGraphicFramePr>
          <p:cNvPr id="5" name="Table 4"/>
          <p:cNvGraphicFramePr>
            <a:graphicFrameLocks noGrp="1"/>
          </p:cNvGraphicFramePr>
          <p:nvPr>
            <p:extLst>
              <p:ext uri="{D42A27DB-BD31-4B8C-83A1-F6EECF244321}">
                <p14:modId xmlns:p14="http://schemas.microsoft.com/office/powerpoint/2010/main" val="722421113"/>
              </p:ext>
            </p:extLst>
          </p:nvPr>
        </p:nvGraphicFramePr>
        <p:xfrm>
          <a:off x="988695" y="1761970"/>
          <a:ext cx="10287000" cy="4231507"/>
        </p:xfrm>
        <a:graphic>
          <a:graphicData uri="http://schemas.openxmlformats.org/drawingml/2006/table">
            <a:tbl>
              <a:tblPr firstRow="1" bandRow="1">
                <a:tableStyleId>{5940675A-B579-460E-94D1-54222C63F5DA}</a:tableStyleId>
              </a:tblPr>
              <a:tblGrid>
                <a:gridCol w="1363134">
                  <a:extLst>
                    <a:ext uri="{9D8B030D-6E8A-4147-A177-3AD203B41FA5}">
                      <a16:colId xmlns:a16="http://schemas.microsoft.com/office/drawing/2014/main" val="614721429"/>
                    </a:ext>
                  </a:extLst>
                </a:gridCol>
                <a:gridCol w="1126067">
                  <a:extLst>
                    <a:ext uri="{9D8B030D-6E8A-4147-A177-3AD203B41FA5}">
                      <a16:colId xmlns:a16="http://schemas.microsoft.com/office/drawing/2014/main" val="988841842"/>
                    </a:ext>
                  </a:extLst>
                </a:gridCol>
                <a:gridCol w="2032000">
                  <a:extLst>
                    <a:ext uri="{9D8B030D-6E8A-4147-A177-3AD203B41FA5}">
                      <a16:colId xmlns:a16="http://schemas.microsoft.com/office/drawing/2014/main" val="1348845351"/>
                    </a:ext>
                  </a:extLst>
                </a:gridCol>
                <a:gridCol w="1278466">
                  <a:extLst>
                    <a:ext uri="{9D8B030D-6E8A-4147-A177-3AD203B41FA5}">
                      <a16:colId xmlns:a16="http://schemas.microsoft.com/office/drawing/2014/main" val="2078818170"/>
                    </a:ext>
                  </a:extLst>
                </a:gridCol>
                <a:gridCol w="4487333">
                  <a:extLst>
                    <a:ext uri="{9D8B030D-6E8A-4147-A177-3AD203B41FA5}">
                      <a16:colId xmlns:a16="http://schemas.microsoft.com/office/drawing/2014/main" val="2050244673"/>
                    </a:ext>
                  </a:extLst>
                </a:gridCol>
              </a:tblGrid>
              <a:tr h="396319">
                <a:tc gridSpan="2">
                  <a:txBody>
                    <a:bodyPr/>
                    <a:lstStyle/>
                    <a:p>
                      <a:pPr algn="ctr"/>
                      <a:r>
                        <a:rPr lang="en-GB" sz="1800" b="1" dirty="0"/>
                        <a:t>Term</a:t>
                      </a:r>
                    </a:p>
                  </a:txBody>
                  <a:tcPr marL="51435" marR="51435" marT="25718" marB="25718">
                    <a:solidFill>
                      <a:schemeClr val="bg1"/>
                    </a:solidFill>
                  </a:tcPr>
                </a:tc>
                <a:tc hMerge="1">
                  <a:txBody>
                    <a:bodyPr/>
                    <a:lstStyle/>
                    <a:p>
                      <a:endParaRPr lang="en-GB" sz="1400" dirty="0"/>
                    </a:p>
                  </a:txBody>
                  <a:tcPr/>
                </a:tc>
                <a:tc>
                  <a:txBody>
                    <a:bodyPr/>
                    <a:lstStyle/>
                    <a:p>
                      <a:pPr algn="ctr"/>
                      <a:r>
                        <a:rPr lang="en-GB" sz="1800" b="1" dirty="0"/>
                        <a:t>Maths</a:t>
                      </a:r>
                      <a:r>
                        <a:rPr lang="en-GB" sz="1800" b="1" baseline="0" dirty="0"/>
                        <a:t> </a:t>
                      </a:r>
                      <a:endParaRPr lang="en-GB" sz="1800" b="1" dirty="0"/>
                    </a:p>
                  </a:txBody>
                  <a:tcPr marL="51435" marR="51435" marT="25718" marB="25718">
                    <a:solidFill>
                      <a:schemeClr val="bg1"/>
                    </a:solidFill>
                  </a:tcPr>
                </a:tc>
                <a:tc gridSpan="2">
                  <a:txBody>
                    <a:bodyPr/>
                    <a:lstStyle/>
                    <a:p>
                      <a:pPr algn="ctr"/>
                      <a:r>
                        <a:rPr lang="en-GB" sz="1800" b="1" dirty="0"/>
                        <a:t>English</a:t>
                      </a:r>
                    </a:p>
                  </a:txBody>
                  <a:tcPr marL="51435" marR="51435" marT="25718" marB="25718">
                    <a:solidFill>
                      <a:schemeClr val="bg1"/>
                    </a:solidFill>
                  </a:tcPr>
                </a:tc>
                <a:tc hMerge="1">
                  <a:txBody>
                    <a:bodyPr/>
                    <a:lstStyle/>
                    <a:p>
                      <a:endParaRPr lang="en-GB" dirty="0"/>
                    </a:p>
                  </a:txBody>
                  <a:tcPr/>
                </a:tc>
                <a:extLst>
                  <a:ext uri="{0D108BD9-81ED-4DB2-BD59-A6C34878D82A}">
                    <a16:rowId xmlns:a16="http://schemas.microsoft.com/office/drawing/2014/main" val="3259108265"/>
                  </a:ext>
                </a:extLst>
              </a:tr>
              <a:tr h="625831">
                <a:tc rowSpan="4">
                  <a:txBody>
                    <a:bodyPr/>
                    <a:lstStyle/>
                    <a:p>
                      <a:r>
                        <a:rPr lang="en-GB" sz="1800" b="1" dirty="0"/>
                        <a:t>Autumn</a:t>
                      </a:r>
                      <a:r>
                        <a:rPr lang="en-GB" sz="1800" b="1" baseline="0" dirty="0"/>
                        <a:t> Term</a:t>
                      </a:r>
                    </a:p>
                    <a:p>
                      <a:endParaRPr lang="en-GB" sz="1800" baseline="0" dirty="0"/>
                    </a:p>
                    <a:p>
                      <a:r>
                        <a:rPr lang="en-GB" sz="1800" baseline="0" dirty="0"/>
                        <a:t>Topics: </a:t>
                      </a:r>
                      <a:br>
                        <a:rPr lang="en-GB" sz="1800" baseline="0" dirty="0"/>
                      </a:br>
                      <a:r>
                        <a:rPr lang="en-GB" sz="1800" baseline="0" dirty="0"/>
                        <a:t>Vikings and Anglo Saxons</a:t>
                      </a:r>
                    </a:p>
                    <a:p>
                      <a:r>
                        <a:rPr lang="en-GB" sz="1800" baseline="0" dirty="0"/>
                        <a:t>Forces</a:t>
                      </a:r>
                    </a:p>
                    <a:p>
                      <a:r>
                        <a:rPr lang="en-GB" sz="1800" baseline="0" dirty="0"/>
                        <a:t>Space </a:t>
                      </a:r>
                    </a:p>
                  </a:txBody>
                  <a:tcPr marL="51435" marR="51435" marT="25718" marB="25718">
                    <a:solidFill>
                      <a:srgbClr val="CCFFFF"/>
                    </a:solidFill>
                  </a:tcPr>
                </a:tc>
                <a:tc rowSpan="2">
                  <a:txBody>
                    <a:bodyPr/>
                    <a:lstStyle/>
                    <a:p>
                      <a:r>
                        <a:rPr lang="en-GB" sz="1800" dirty="0"/>
                        <a:t>Autumn 1 </a:t>
                      </a:r>
                    </a:p>
                  </a:txBody>
                  <a:tcPr marL="51435" marR="51435" marT="25718" marB="25718">
                    <a:solidFill>
                      <a:srgbClr val="CCFFFF"/>
                    </a:solidFill>
                  </a:tcPr>
                </a:tc>
                <a:tc rowSpan="2">
                  <a:txBody>
                    <a:bodyPr/>
                    <a:lstStyle/>
                    <a:p>
                      <a:r>
                        <a:rPr lang="en-GB" sz="1800" dirty="0"/>
                        <a:t>Place value</a:t>
                      </a:r>
                    </a:p>
                    <a:p>
                      <a:r>
                        <a:rPr lang="en-GB" sz="1800" dirty="0"/>
                        <a:t>Addition and subtraction</a:t>
                      </a:r>
                    </a:p>
                    <a:p>
                      <a:endParaRPr lang="en-GB" sz="1800" dirty="0"/>
                    </a:p>
                  </a:txBody>
                  <a:tcPr marL="51435" marR="51435" marT="25718" marB="25718">
                    <a:solidFill>
                      <a:srgbClr val="FFFFCC"/>
                    </a:solidFill>
                  </a:tcPr>
                </a:tc>
                <a:tc>
                  <a:txBody>
                    <a:bodyPr/>
                    <a:lstStyle/>
                    <a:p>
                      <a:r>
                        <a:rPr lang="en-GB" sz="1800" dirty="0"/>
                        <a:t>Text</a:t>
                      </a:r>
                    </a:p>
                  </a:txBody>
                  <a:tcPr marL="51435" marR="51435" marT="25718" marB="25718">
                    <a:solidFill>
                      <a:srgbClr val="CCFFCC"/>
                    </a:solidFill>
                  </a:tcPr>
                </a:tc>
                <a:tc>
                  <a:txBody>
                    <a:bodyPr/>
                    <a:lstStyle/>
                    <a:p>
                      <a:r>
                        <a:rPr lang="en-GB" sz="1800" kern="1200" dirty="0">
                          <a:solidFill>
                            <a:schemeClr val="tx1"/>
                          </a:solidFill>
                          <a:effectLst/>
                          <a:latin typeface="+mn-lt"/>
                          <a:ea typeface="+mn-ea"/>
                          <a:cs typeface="+mn-cs"/>
                        </a:rPr>
                        <a:t>The Strange  Case of Origami Yoda</a:t>
                      </a:r>
                    </a:p>
                    <a:p>
                      <a:r>
                        <a:rPr lang="en-GB" sz="1800" kern="1200" dirty="0">
                          <a:solidFill>
                            <a:schemeClr val="tx1"/>
                          </a:solidFill>
                          <a:effectLst/>
                          <a:latin typeface="+mn-lt"/>
                          <a:ea typeface="+mn-ea"/>
                          <a:cs typeface="+mn-cs"/>
                        </a:rPr>
                        <a:t>Odd and the Frost Giants</a:t>
                      </a:r>
                      <a:endParaRPr lang="en-GB" sz="1800" dirty="0"/>
                    </a:p>
                  </a:txBody>
                  <a:tcPr marL="51435" marR="51435" marT="25718" marB="25718">
                    <a:solidFill>
                      <a:srgbClr val="CCFFCC"/>
                    </a:solidFill>
                  </a:tcPr>
                </a:tc>
                <a:extLst>
                  <a:ext uri="{0D108BD9-81ED-4DB2-BD59-A6C34878D82A}">
                    <a16:rowId xmlns:a16="http://schemas.microsoft.com/office/drawing/2014/main" val="1840663700"/>
                  </a:ext>
                </a:extLst>
              </a:tr>
              <a:tr h="911925">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r>
                        <a:rPr lang="en-GB" sz="1800" dirty="0"/>
                        <a:t>Outcomes</a:t>
                      </a:r>
                    </a:p>
                  </a:txBody>
                  <a:tcPr marL="51435" marR="51435" marT="25718" marB="25718">
                    <a:solidFill>
                      <a:srgbClr val="CCFFCC"/>
                    </a:solidFill>
                  </a:tcPr>
                </a:tc>
                <a:tc>
                  <a:txBody>
                    <a:bodyPr/>
                    <a:lstStyle/>
                    <a:p>
                      <a:r>
                        <a:rPr lang="en-GB" sz="1800" kern="1200" dirty="0">
                          <a:effectLst/>
                        </a:rPr>
                        <a:t>Letters,</a:t>
                      </a:r>
                      <a:r>
                        <a:rPr lang="en-GB" sz="1800" kern="1200" baseline="0" dirty="0">
                          <a:effectLst/>
                        </a:rPr>
                        <a:t> </a:t>
                      </a:r>
                      <a:r>
                        <a:rPr lang="en-GB" sz="1800" kern="1200" dirty="0">
                          <a:effectLst/>
                        </a:rPr>
                        <a:t>Dialogue,</a:t>
                      </a:r>
                      <a:r>
                        <a:rPr lang="en-GB" sz="1800" kern="1200" baseline="0" dirty="0">
                          <a:effectLst/>
                        </a:rPr>
                        <a:t> </a:t>
                      </a:r>
                      <a:r>
                        <a:rPr lang="en-GB" sz="1800" kern="1200" dirty="0">
                          <a:effectLst/>
                        </a:rPr>
                        <a:t>Character/</a:t>
                      </a:r>
                      <a:r>
                        <a:rPr lang="en-GB" sz="1800" kern="1200" baseline="0" dirty="0">
                          <a:effectLst/>
                        </a:rPr>
                        <a:t> </a:t>
                      </a:r>
                      <a:r>
                        <a:rPr lang="en-GB" sz="1800" kern="1200" dirty="0">
                          <a:effectLst/>
                        </a:rPr>
                        <a:t>Setting description,</a:t>
                      </a:r>
                      <a:r>
                        <a:rPr lang="en-GB" sz="1800" kern="1200" baseline="0" dirty="0">
                          <a:effectLst/>
                        </a:rPr>
                        <a:t> </a:t>
                      </a:r>
                      <a:r>
                        <a:rPr lang="en-GB" sz="1800" kern="1200" dirty="0">
                          <a:effectLst/>
                        </a:rPr>
                        <a:t>Action,</a:t>
                      </a:r>
                      <a:r>
                        <a:rPr lang="en-GB" sz="1800" kern="1200" baseline="0" dirty="0">
                          <a:effectLst/>
                        </a:rPr>
                        <a:t> Narrative recount, Balanced argument</a:t>
                      </a:r>
                      <a:endParaRPr lang="en-GB" sz="1800" kern="1200" dirty="0">
                        <a:effectLst/>
                      </a:endParaRPr>
                    </a:p>
                    <a:p>
                      <a:r>
                        <a:rPr lang="en-GB" sz="1800" dirty="0"/>
                        <a:t>VIPERS,</a:t>
                      </a:r>
                      <a:r>
                        <a:rPr lang="en-GB" sz="1800" baseline="0" dirty="0"/>
                        <a:t> </a:t>
                      </a:r>
                      <a:r>
                        <a:rPr lang="en-GB" sz="1800" dirty="0"/>
                        <a:t>Comprehension skills</a:t>
                      </a:r>
                      <a:endParaRPr lang="en-GB" sz="1800" kern="1200" dirty="0">
                        <a:solidFill>
                          <a:schemeClr val="dk1"/>
                        </a:solidFill>
                        <a:effectLst/>
                        <a:latin typeface="+mn-lt"/>
                        <a:ea typeface="+mn-ea"/>
                        <a:cs typeface="+mn-cs"/>
                      </a:endParaRPr>
                    </a:p>
                  </a:txBody>
                  <a:tcPr marL="51435" marR="51435" marT="25718" marB="25718">
                    <a:solidFill>
                      <a:srgbClr val="CCFFCC"/>
                    </a:solidFill>
                  </a:tcPr>
                </a:tc>
                <a:extLst>
                  <a:ext uri="{0D108BD9-81ED-4DB2-BD59-A6C34878D82A}">
                    <a16:rowId xmlns:a16="http://schemas.microsoft.com/office/drawing/2014/main" val="1086150980"/>
                  </a:ext>
                </a:extLst>
              </a:tr>
              <a:tr h="625831">
                <a:tc vMerge="1">
                  <a:txBody>
                    <a:bodyPr/>
                    <a:lstStyle/>
                    <a:p>
                      <a:endParaRPr lang="en-GB" dirty="0"/>
                    </a:p>
                  </a:txBody>
                  <a:tcPr/>
                </a:tc>
                <a:tc rowSpan="2">
                  <a:txBody>
                    <a:bodyPr/>
                    <a:lstStyle/>
                    <a:p>
                      <a:r>
                        <a:rPr lang="en-GB" sz="1800" dirty="0"/>
                        <a:t>Autumn 2 </a:t>
                      </a:r>
                    </a:p>
                  </a:txBody>
                  <a:tcPr marL="51435" marR="51435" marT="25718" marB="25718">
                    <a:solidFill>
                      <a:srgbClr val="CCFFFF"/>
                    </a:solidFill>
                  </a:tcPr>
                </a:tc>
                <a:tc rowSpan="2">
                  <a:txBody>
                    <a:bodyPr/>
                    <a:lstStyle/>
                    <a:p>
                      <a:r>
                        <a:rPr lang="en-GB" sz="1800" kern="1200" dirty="0">
                          <a:effectLst/>
                        </a:rPr>
                        <a:t>Multiplication and division</a:t>
                      </a:r>
                    </a:p>
                    <a:p>
                      <a:r>
                        <a:rPr lang="en-GB" sz="1800" kern="1200" dirty="0">
                          <a:effectLst/>
                        </a:rPr>
                        <a:t>Graphs</a:t>
                      </a:r>
                    </a:p>
                    <a:p>
                      <a:r>
                        <a:rPr lang="en-GB" sz="1800" kern="1200" dirty="0">
                          <a:effectLst/>
                        </a:rPr>
                        <a:t>Area and perimeter</a:t>
                      </a:r>
                    </a:p>
                  </a:txBody>
                  <a:tcPr marL="51435" marR="51435" marT="25718" marB="25718">
                    <a:solidFill>
                      <a:srgbClr val="FFFFCC"/>
                    </a:solidFill>
                  </a:tcPr>
                </a:tc>
                <a:tc>
                  <a:txBody>
                    <a:bodyPr/>
                    <a:lstStyle/>
                    <a:p>
                      <a:r>
                        <a:rPr lang="en-GB" sz="1800" dirty="0"/>
                        <a:t>Text</a:t>
                      </a:r>
                    </a:p>
                  </a:txBody>
                  <a:tcPr marL="51435" marR="51435" marT="25718" marB="25718">
                    <a:solidFill>
                      <a:srgbClr val="CCFFCC"/>
                    </a:solidFill>
                  </a:tcPr>
                </a:tc>
                <a:tc>
                  <a:txBody>
                    <a:bodyPr/>
                    <a:lstStyle/>
                    <a:p>
                      <a:r>
                        <a:rPr lang="en-GB" sz="1800" i="1" dirty="0"/>
                        <a:t>Curiosity: The Mars Rover</a:t>
                      </a:r>
                      <a:r>
                        <a:rPr lang="en-GB" sz="1800" i="1" baseline="0" dirty="0"/>
                        <a:t> </a:t>
                      </a:r>
                      <a:r>
                        <a:rPr lang="en-GB" sz="1800" baseline="0" dirty="0"/>
                        <a:t>(Markus </a:t>
                      </a:r>
                      <a:r>
                        <a:rPr lang="en-GB" sz="1800" baseline="0" dirty="0" err="1"/>
                        <a:t>Motum</a:t>
                      </a:r>
                      <a:r>
                        <a:rPr lang="en-GB" sz="1800" baseline="0" dirty="0"/>
                        <a:t>)</a:t>
                      </a:r>
                    </a:p>
                    <a:p>
                      <a:r>
                        <a:rPr lang="en-GB" sz="1800" baseline="0" dirty="0"/>
                        <a:t>Hidden Figures</a:t>
                      </a:r>
                    </a:p>
                    <a:p>
                      <a:endParaRPr lang="en-GB" sz="1800" dirty="0"/>
                    </a:p>
                  </a:txBody>
                  <a:tcPr marL="51435" marR="51435" marT="25718" marB="25718">
                    <a:solidFill>
                      <a:srgbClr val="CCFFCC"/>
                    </a:solidFill>
                  </a:tcPr>
                </a:tc>
                <a:extLst>
                  <a:ext uri="{0D108BD9-81ED-4DB2-BD59-A6C34878D82A}">
                    <a16:rowId xmlns:a16="http://schemas.microsoft.com/office/drawing/2014/main" val="2229184515"/>
                  </a:ext>
                </a:extLst>
              </a:tr>
              <a:tr h="911925">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r>
                        <a:rPr lang="en-GB" sz="1800" dirty="0"/>
                        <a:t>Outcomes</a:t>
                      </a:r>
                    </a:p>
                  </a:txBody>
                  <a:tcPr marL="51435" marR="51435" marT="25718" marB="25718">
                    <a:solidFill>
                      <a:srgbClr val="CCFFCC"/>
                    </a:solidFill>
                  </a:tcPr>
                </a:tc>
                <a:tc>
                  <a:txBody>
                    <a:bodyPr/>
                    <a:lstStyle/>
                    <a:p>
                      <a:r>
                        <a:rPr lang="en-GB" sz="1800" dirty="0"/>
                        <a:t>Project proposal,</a:t>
                      </a:r>
                      <a:r>
                        <a:rPr lang="en-GB" sz="1800" baseline="0" dirty="0"/>
                        <a:t> </a:t>
                      </a:r>
                      <a:r>
                        <a:rPr lang="en-GB" sz="1800" dirty="0"/>
                        <a:t>Information writing,</a:t>
                      </a:r>
                      <a:r>
                        <a:rPr lang="en-GB" sz="1800" baseline="0" dirty="0"/>
                        <a:t> </a:t>
                      </a:r>
                      <a:r>
                        <a:rPr lang="en-GB" sz="1800" dirty="0"/>
                        <a:t>Explanation writing,</a:t>
                      </a:r>
                      <a:r>
                        <a:rPr lang="en-GB" sz="1800" baseline="0" dirty="0"/>
                        <a:t> </a:t>
                      </a:r>
                      <a:r>
                        <a:rPr lang="en-GB" sz="1800" dirty="0"/>
                        <a:t>News Report,</a:t>
                      </a:r>
                      <a:r>
                        <a:rPr lang="en-GB" sz="1800" baseline="0" dirty="0"/>
                        <a:t> Biography </a:t>
                      </a:r>
                      <a:r>
                        <a:rPr lang="en-GB" sz="1800" dirty="0"/>
                        <a:t>VIPERS,</a:t>
                      </a:r>
                      <a:r>
                        <a:rPr lang="en-GB" sz="1800" baseline="0" dirty="0"/>
                        <a:t> </a:t>
                      </a:r>
                      <a:r>
                        <a:rPr lang="en-GB" sz="1800" dirty="0"/>
                        <a:t>Comprehension skills</a:t>
                      </a:r>
                    </a:p>
                  </a:txBody>
                  <a:tcPr marL="51435" marR="51435" marT="25718" marB="25718">
                    <a:solidFill>
                      <a:srgbClr val="CCFFCC"/>
                    </a:solidFill>
                  </a:tcPr>
                </a:tc>
                <a:extLst>
                  <a:ext uri="{0D108BD9-81ED-4DB2-BD59-A6C34878D82A}">
                    <a16:rowId xmlns:a16="http://schemas.microsoft.com/office/drawing/2014/main" val="4261065893"/>
                  </a:ext>
                </a:extLst>
              </a:tr>
            </a:tbl>
          </a:graphicData>
        </a:graphic>
      </p:graphicFrame>
    </p:spTree>
    <p:extLst>
      <p:ext uri="{BB962C8B-B14F-4D97-AF65-F5344CB8AC3E}">
        <p14:creationId xmlns:p14="http://schemas.microsoft.com/office/powerpoint/2010/main" val="37202336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350</TotalTime>
  <Words>1059</Words>
  <Application>Microsoft Office PowerPoint</Application>
  <PresentationFormat>Widescreen</PresentationFormat>
  <Paragraphs>149</Paragraphs>
  <Slides>16</Slides>
  <Notes>0</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25" baseType="lpstr">
      <vt:lpstr>Arial</vt:lpstr>
      <vt:lpstr>Calibri</vt:lpstr>
      <vt:lpstr>Calibri Light</vt:lpstr>
      <vt:lpstr>Rockwell</vt:lpstr>
      <vt:lpstr>Rockwell Condensed</vt:lpstr>
      <vt:lpstr>Times New Roman</vt:lpstr>
      <vt:lpstr>Wingdings</vt:lpstr>
      <vt:lpstr>Wood Type</vt:lpstr>
      <vt:lpstr>Document</vt:lpstr>
      <vt:lpstr>Meet the Teacher 2022/23</vt:lpstr>
      <vt:lpstr>Classes</vt:lpstr>
      <vt:lpstr>Welcome from mrs rees </vt:lpstr>
      <vt:lpstr>Hello from Mrs Pownall!</vt:lpstr>
      <vt:lpstr>BEAR GRYLLS Class </vt:lpstr>
      <vt:lpstr>The School Day </vt:lpstr>
      <vt:lpstr>What you will need</vt:lpstr>
      <vt:lpstr>Year 5 expectations</vt:lpstr>
      <vt:lpstr>Overview of English and maths</vt:lpstr>
      <vt:lpstr>Autumn Term Topic</vt:lpstr>
      <vt:lpstr>Subject focus for the year</vt:lpstr>
      <vt:lpstr>Home learning</vt:lpstr>
      <vt:lpstr>Reminders</vt:lpstr>
      <vt:lpstr>Visits, visitors and residential</vt:lpstr>
      <vt:lpstr>Communication</vt:lpstr>
      <vt:lpstr>PowerPoint Presentation</vt:lpstr>
    </vt:vector>
  </TitlesOfParts>
  <Company>The Grove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Teachers</dc:title>
  <dc:creator>jtancock</dc:creator>
  <cp:lastModifiedBy>Samina Khan</cp:lastModifiedBy>
  <cp:revision>34</cp:revision>
  <dcterms:created xsi:type="dcterms:W3CDTF">2019-08-04T14:16:59Z</dcterms:created>
  <dcterms:modified xsi:type="dcterms:W3CDTF">2022-07-15T10:21:56Z</dcterms:modified>
</cp:coreProperties>
</file>