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70" r:id="rId3"/>
    <p:sldId id="257" r:id="rId4"/>
    <p:sldId id="272" r:id="rId5"/>
    <p:sldId id="271" r:id="rId6"/>
    <p:sldId id="273" r:id="rId7"/>
    <p:sldId id="265" r:id="rId8"/>
    <p:sldId id="258" r:id="rId9"/>
    <p:sldId id="259" r:id="rId10"/>
    <p:sldId id="260" r:id="rId11"/>
    <p:sldId id="275" r:id="rId12"/>
    <p:sldId id="261" r:id="rId13"/>
    <p:sldId id="274" r:id="rId14"/>
    <p:sldId id="262" r:id="rId15"/>
    <p:sldId id="26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598" autoAdjust="0"/>
  </p:normalViewPr>
  <p:slideViewPr>
    <p:cSldViewPr snapToGrid="0">
      <p:cViewPr varScale="1">
        <p:scale>
          <a:sx n="109" d="100"/>
          <a:sy n="109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0E1AA-AF08-43F5-A57E-6E66A68966D3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8F919-C1B4-4338-99FB-E40743165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8F919-C1B4-4338-99FB-E407431656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2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078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83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4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3286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380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647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0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0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8529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6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B332CC-BB0C-42EB-8F94-87A600A47D46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ED5D2B-8CE9-4507-AF68-5FED4FB550D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962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5905" y="2178005"/>
            <a:ext cx="9144000" cy="2387600"/>
          </a:xfrm>
        </p:spPr>
        <p:txBody>
          <a:bodyPr/>
          <a:lstStyle/>
          <a:p>
            <a:r>
              <a:rPr lang="en-GB" dirty="0" smtClean="0"/>
              <a:t>Meet the Teacher 2022/23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3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495597"/>
            <a:ext cx="10178322" cy="1492132"/>
          </a:xfrm>
        </p:spPr>
        <p:txBody>
          <a:bodyPr/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14" y="1638436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Weekly:</a:t>
            </a:r>
          </a:p>
          <a:p>
            <a:r>
              <a:rPr lang="en-GB" dirty="0" smtClean="0"/>
              <a:t>Reading x 3 minimum [signed in diary]</a:t>
            </a:r>
          </a:p>
          <a:p>
            <a:r>
              <a:rPr lang="en-GB" dirty="0" smtClean="0"/>
              <a:t>Times Table Rockstars - Multiplication/division facts up to 12 x 12</a:t>
            </a:r>
          </a:p>
          <a:p>
            <a:r>
              <a:rPr lang="en-GB" dirty="0" smtClean="0"/>
              <a:t>Either a English or maths activity (to alternate weekly)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Half termly:</a:t>
            </a:r>
          </a:p>
          <a:p>
            <a:r>
              <a:rPr lang="en-GB" dirty="0" smtClean="0"/>
              <a:t>Wider curriculum based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495597"/>
            <a:ext cx="10178322" cy="1492132"/>
          </a:xfrm>
        </p:spPr>
        <p:txBody>
          <a:bodyPr/>
          <a:lstStyle/>
          <a:p>
            <a:r>
              <a:rPr lang="en-GB" dirty="0" smtClean="0"/>
              <a:t>Times 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14" y="1638436"/>
            <a:ext cx="9660724" cy="3880773"/>
          </a:xfrm>
        </p:spPr>
        <p:txBody>
          <a:bodyPr>
            <a:noAutofit/>
          </a:bodyPr>
          <a:lstStyle/>
          <a:p>
            <a:r>
              <a:rPr lang="en-GB" dirty="0" smtClean="0"/>
              <a:t>Year 4 complete the Multiplication Check in June. </a:t>
            </a:r>
          </a:p>
          <a:p>
            <a:endParaRPr lang="en-GB" dirty="0"/>
          </a:p>
          <a:p>
            <a:r>
              <a:rPr lang="en-GB" dirty="0" smtClean="0"/>
              <a:t>By then, all children need to be fluent with their times tables up to 12 x 12</a:t>
            </a:r>
          </a:p>
          <a:p>
            <a:endParaRPr lang="en-GB" dirty="0"/>
          </a:p>
          <a:p>
            <a:r>
              <a:rPr lang="en-GB" dirty="0" smtClean="0"/>
              <a:t>It is really important to practice times tables at home all through the year, and we will be doing daily times table practice in school as well.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116" y1="68205" x2="15116" y2="68205"/>
                        <a14:foregroundMark x1="23643" y1="63590" x2="23643" y2="63590"/>
                        <a14:foregroundMark x1="75194" y1="59487" x2="75194" y2="59487"/>
                        <a14:foregroundMark x1="87597" y1="68718" x2="87597" y2="687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6920" y="4426421"/>
            <a:ext cx="2957906" cy="22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638" y="1602686"/>
            <a:ext cx="10117362" cy="4804745"/>
          </a:xfrm>
        </p:spPr>
        <p:txBody>
          <a:bodyPr>
            <a:noAutofit/>
          </a:bodyPr>
          <a:lstStyle/>
          <a:p>
            <a:r>
              <a:rPr lang="en-GB" dirty="0" smtClean="0"/>
              <a:t>PE – PE Kit needs to be worn on PE days. Please ensure that for PE your child is wearing their Grove PE t-shirt, navy jogging bottoms or shorts, and a navy sweatshirt.  We will have PE on a Monday and Thursday.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French – Year 4 will continue to have French lessons weekly.</a:t>
            </a:r>
          </a:p>
          <a:p>
            <a:endParaRPr lang="en-GB" dirty="0" smtClean="0"/>
          </a:p>
          <a:p>
            <a:r>
              <a:rPr lang="en-GB" dirty="0" smtClean="0"/>
              <a:t>Water Bottle – Needs to be in school everyday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School day starts at 8:45am -  You need to be lined up ready for the school day to start then.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57785"/>
            <a:ext cx="10178322" cy="4462115"/>
          </a:xfrm>
        </p:spPr>
        <p:txBody>
          <a:bodyPr>
            <a:normAutofit/>
          </a:bodyPr>
          <a:lstStyle/>
          <a:p>
            <a:r>
              <a:rPr lang="en-GB" dirty="0" smtClean="0"/>
              <a:t>Children </a:t>
            </a:r>
            <a:r>
              <a:rPr lang="en-GB" dirty="0"/>
              <a:t>should bring in a small, basic pencil case </a:t>
            </a:r>
            <a:r>
              <a:rPr lang="en-GB" dirty="0" smtClean="0"/>
              <a:t>with…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A pencil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A handwriting pen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</a:t>
            </a:r>
            <a:r>
              <a:rPr lang="en-GB" sz="2000" dirty="0" smtClean="0"/>
              <a:t> rubber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</a:t>
            </a:r>
            <a:r>
              <a:rPr lang="en-GB" sz="2000" dirty="0" smtClean="0"/>
              <a:t> ruler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</a:t>
            </a:r>
            <a:r>
              <a:rPr lang="en-GB" sz="2000" dirty="0" smtClean="0"/>
              <a:t> </a:t>
            </a:r>
            <a:r>
              <a:rPr lang="en-GB" sz="2000" dirty="0"/>
              <a:t>glue </a:t>
            </a:r>
            <a:r>
              <a:rPr lang="en-GB" sz="2000" dirty="0" smtClean="0"/>
              <a:t>stick,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</a:t>
            </a:r>
            <a:r>
              <a:rPr lang="en-GB" sz="2000" dirty="0" smtClean="0"/>
              <a:t> sharpener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</a:t>
            </a:r>
            <a:r>
              <a:rPr lang="en-GB" sz="2000" dirty="0" smtClean="0"/>
              <a:t> </a:t>
            </a:r>
            <a:r>
              <a:rPr lang="en-GB" sz="2000" dirty="0"/>
              <a:t>whiteboard </a:t>
            </a:r>
            <a:r>
              <a:rPr lang="en-GB" sz="2000" dirty="0" smtClean="0"/>
              <a:t>pen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</a:t>
            </a:r>
            <a:r>
              <a:rPr lang="en-GB" sz="2000" dirty="0" smtClean="0"/>
              <a:t> </a:t>
            </a:r>
            <a:r>
              <a:rPr lang="en-GB" sz="2000" dirty="0"/>
              <a:t>green pen </a:t>
            </a: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Some </a:t>
            </a:r>
            <a:r>
              <a:rPr lang="en-GB" sz="2000" dirty="0"/>
              <a:t>colouring </a:t>
            </a:r>
            <a:r>
              <a:rPr lang="en-GB" sz="2000" dirty="0" smtClean="0"/>
              <a:t>pencils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9142" y="3871455"/>
            <a:ext cx="3850858" cy="26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3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Visits, visitors and residential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598" y="1796140"/>
            <a:ext cx="10178322" cy="4437015"/>
          </a:xfrm>
        </p:spPr>
        <p:txBody>
          <a:bodyPr>
            <a:normAutofit/>
          </a:bodyPr>
          <a:lstStyle/>
          <a:p>
            <a:r>
              <a:rPr lang="en-GB" b="1" dirty="0"/>
              <a:t>Egyptian Day </a:t>
            </a:r>
            <a:r>
              <a:rPr lang="en-GB" dirty="0"/>
              <a:t>– December 2021 (Date TBC</a:t>
            </a:r>
            <a:r>
              <a:rPr lang="en-GB" dirty="0" smtClean="0"/>
              <a:t>) – We will have a whole day in school where we enjoy lots of Egyptian themed activities, we may even get to taste some Egyptian foods!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Ufton Court </a:t>
            </a:r>
            <a:r>
              <a:rPr lang="en-GB" dirty="0"/>
              <a:t>– </a:t>
            </a:r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- </a:t>
            </a:r>
            <a:r>
              <a:rPr lang="en-GB" dirty="0" smtClean="0"/>
              <a:t>15th </a:t>
            </a:r>
            <a:r>
              <a:rPr lang="en-GB" dirty="0"/>
              <a:t>March </a:t>
            </a:r>
            <a:r>
              <a:rPr lang="en-GB" dirty="0" smtClean="0"/>
              <a:t>2022 – We are so luck in Year 4 that we get to go on a three day residential! In Spring Term, we will be heading to Ufton Court for three whole days of Roman fun.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1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39139"/>
            <a:ext cx="10178322" cy="1492132"/>
          </a:xfrm>
        </p:spPr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907974"/>
          </a:xfrm>
        </p:spPr>
        <p:txBody>
          <a:bodyPr>
            <a:normAutofit/>
          </a:bodyPr>
          <a:lstStyle/>
          <a:p>
            <a:r>
              <a:rPr lang="en-GB" dirty="0" smtClean="0"/>
              <a:t>Any questions, send on Seesaw – I will reply as soon as possible. </a:t>
            </a:r>
          </a:p>
          <a:p>
            <a:endParaRPr lang="en-GB" dirty="0"/>
          </a:p>
          <a:p>
            <a:r>
              <a:rPr lang="en-GB" dirty="0" smtClean="0"/>
              <a:t>Drop off/pick up: I will be in the playground.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Any issues involving your child, please speak to the class teacher in the first instance then Mrs Griffiths as Key Stage 2 leader, before approaching Mrs Wicksey.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93102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Have a great summer, I can’t wait to see you all in September!!!</a:t>
            </a:r>
            <a:endParaRPr lang="en-GB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8000" y1="46667" x2="33500" y2="60833"/>
                        <a14:foregroundMark x1="33500" y1="48750" x2="51750" y2="54583"/>
                        <a14:foregroundMark x1="48000" y1="50000" x2="65750" y2="52500"/>
                        <a14:foregroundMark x1="15000" y1="44583" x2="15000" y2="44583"/>
                        <a14:foregroundMark x1="12750" y1="50833" x2="12750" y2="50833"/>
                        <a14:foregroundMark x1="14250" y1="57917" x2="14250" y2="57917"/>
                        <a14:foregroundMark x1="10500" y1="62917" x2="10500" y2="62917"/>
                        <a14:foregroundMark x1="6000" y1="62917" x2="6000" y2="62917"/>
                        <a14:foregroundMark x1="9000" y1="48750" x2="9000" y2="48750"/>
                        <a14:foregroundMark x1="10750" y1="45417" x2="10750" y2="45417"/>
                        <a14:foregroundMark x1="18000" y1="62917" x2="18000" y2="62917"/>
                        <a14:foregroundMark x1="16000" y1="63750" x2="16000" y2="63750"/>
                        <a14:foregroundMark x1="18500" y1="36250" x2="18500" y2="36250"/>
                        <a14:foregroundMark x1="11750" y1="37917" x2="11750" y2="37917"/>
                        <a14:foregroundMark x1="11000" y1="35000" x2="11000" y2="35000"/>
                        <a14:foregroundMark x1="27750" y1="27083" x2="27750" y2="27083"/>
                        <a14:foregroundMark x1="33250" y1="29583" x2="33250" y2="29583"/>
                        <a14:foregroundMark x1="39000" y1="28750" x2="39000" y2="28750"/>
                        <a14:foregroundMark x1="33000" y1="19167" x2="33000" y2="19167"/>
                        <a14:foregroundMark x1="59250" y1="29583" x2="59250" y2="29583"/>
                        <a14:foregroundMark x1="63750" y1="28333" x2="63750" y2="28333"/>
                        <a14:foregroundMark x1="72250" y1="22083" x2="72250" y2="22083"/>
                        <a14:foregroundMark x1="80750" y1="35417" x2="80750" y2="35417"/>
                        <a14:foregroundMark x1="80500" y1="45000" x2="80500" y2="45000"/>
                        <a14:foregroundMark x1="77500" y1="49583" x2="77500" y2="49583"/>
                        <a14:foregroundMark x1="79250" y1="55000" x2="79250" y2="55000"/>
                        <a14:foregroundMark x1="78750" y1="60417" x2="78750" y2="60417"/>
                        <a14:foregroundMark x1="68250" y1="72917" x2="68250" y2="72917"/>
                        <a14:foregroundMark x1="67500" y1="76667" x2="67500" y2="76667"/>
                        <a14:foregroundMark x1="59750" y1="73750" x2="59750" y2="73750"/>
                        <a14:foregroundMark x1="63250" y1="77917" x2="63250" y2="77917"/>
                        <a14:foregroundMark x1="59000" y1="71667" x2="59000" y2="71667"/>
                        <a14:foregroundMark x1="53250" y1="74583" x2="53250" y2="74583"/>
                        <a14:foregroundMark x1="50000" y1="75000" x2="50000" y2="75000"/>
                        <a14:foregroundMark x1="51500" y1="71667" x2="51500" y2="71667"/>
                        <a14:foregroundMark x1="49000" y1="79583" x2="49000" y2="79583"/>
                        <a14:foregroundMark x1="84000" y1="46667" x2="84000" y2="46667"/>
                        <a14:foregroundMark x1="83750" y1="43750" x2="83750" y2="43750"/>
                        <a14:foregroundMark x1="87500" y1="52500" x2="87500" y2="52500"/>
                        <a14:foregroundMark x1="86000" y1="52500" x2="86000" y2="52500"/>
                        <a14:foregroundMark x1="86750" y1="47917" x2="86750" y2="47917"/>
                        <a14:foregroundMark x1="90750" y1="45833" x2="90750" y2="45833"/>
                        <a14:foregroundMark x1="85250" y1="62917" x2="85250" y2="62917"/>
                        <a14:foregroundMark x1="87500" y1="60000" x2="87500" y2="60000"/>
                        <a14:foregroundMark x1="81000" y1="58333" x2="81000" y2="5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1077" y="2876823"/>
            <a:ext cx="6359524" cy="38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17" y="2433875"/>
            <a:ext cx="9094440" cy="3495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2513" y="1110436"/>
            <a:ext cx="67938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  <a:ea typeface="Sassoon Infant Rg" panose="02000503030000020003" pitchFamily="2" charset="0"/>
              </a:rPr>
              <a:t>WELCOME TO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mpus Sans ITC" panose="04020404030D07020202" pitchFamily="82" charset="0"/>
              <a:ea typeface="Sassoon Infant Rg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4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094" y="582440"/>
            <a:ext cx="10178322" cy="1492132"/>
          </a:xfrm>
        </p:spPr>
        <p:txBody>
          <a:bodyPr/>
          <a:lstStyle/>
          <a:p>
            <a:r>
              <a:rPr lang="en-GB" dirty="0" smtClean="0"/>
              <a:t>Year 4 Classes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57" y="2146664"/>
            <a:ext cx="10178322" cy="3651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Lewis Carroll </a:t>
            </a:r>
          </a:p>
          <a:p>
            <a:pPr marL="0" indent="0">
              <a:buNone/>
            </a:pPr>
            <a:r>
              <a:rPr lang="en-GB" dirty="0" smtClean="0"/>
              <a:t>Teacher – Miss </a:t>
            </a:r>
            <a:r>
              <a:rPr lang="en-GB" dirty="0" err="1" smtClean="0"/>
              <a:t>Ramsbottom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	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		</a:t>
            </a:r>
            <a:r>
              <a:rPr lang="en-GB" b="1" dirty="0" smtClean="0"/>
              <a:t>Roald Dahl </a:t>
            </a:r>
          </a:p>
          <a:p>
            <a:r>
              <a:rPr lang="en-GB" dirty="0" smtClean="0"/>
              <a:t>                                          		Teacher - Miss Partridge</a:t>
            </a:r>
          </a:p>
          <a:p>
            <a:pPr marL="0" indent="0">
              <a:buNone/>
            </a:pPr>
            <a:r>
              <a:rPr lang="en-GB" dirty="0" smtClean="0"/>
              <a:t>					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937450" y="5142636"/>
            <a:ext cx="637309" cy="521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697511">
            <a:off x="8808503" y="5550738"/>
            <a:ext cx="265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/>
              <a:t>Your new class!! </a:t>
            </a:r>
            <a:endParaRPr lang="en-GB" sz="28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73" y="3946815"/>
            <a:ext cx="4508135" cy="2535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55" y="1328506"/>
            <a:ext cx="4038146" cy="25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460762"/>
            <a:ext cx="10178322" cy="1492132"/>
          </a:xfrm>
        </p:spPr>
        <p:txBody>
          <a:bodyPr/>
          <a:lstStyle/>
          <a:p>
            <a:r>
              <a:rPr lang="en-GB" dirty="0" smtClean="0"/>
              <a:t>All about 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97" y="1678645"/>
            <a:ext cx="4481811" cy="4678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My name is Miss Partridge. I have taught at The Grove for the last three years. I have taught some of your brothers and sisters in that time as well!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I love reading and so you can look forward to hearing reading lots of amazing books next year.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 am so excited to be staying in Year 4 this year and getting to teach all the brilliant Year 4 topics!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967" y="304800"/>
            <a:ext cx="5014033" cy="274769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15967" y="3251340"/>
            <a:ext cx="5014033" cy="32887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 smtClean="0"/>
              <a:t>My Favourites…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Colour – Blue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Season – Spring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Food – Popcorn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Drink – Water (boring I know!)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Hobby – Reading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Book – A Place Called Perfect by Helena Duggan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Film – Wonder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/>
              <a:t>Game – Heads Down, Thumbs Up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2937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08807"/>
            <a:ext cx="10178322" cy="1492132"/>
          </a:xfrm>
        </p:spPr>
        <p:txBody>
          <a:bodyPr/>
          <a:lstStyle/>
          <a:p>
            <a:r>
              <a:rPr lang="en-GB" dirty="0" smtClean="0"/>
              <a:t>Roald Dahl Class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763" y="1798576"/>
            <a:ext cx="10178322" cy="458724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Roald Dahl Class we are…</a:t>
            </a:r>
          </a:p>
          <a:p>
            <a:pPr lvl="1"/>
            <a:r>
              <a:rPr lang="en-GB" sz="2000" dirty="0"/>
              <a:t>Kind </a:t>
            </a:r>
          </a:p>
          <a:p>
            <a:pPr lvl="1"/>
            <a:r>
              <a:rPr lang="en-GB" sz="2000" dirty="0"/>
              <a:t>Helpful</a:t>
            </a:r>
          </a:p>
          <a:p>
            <a:pPr lvl="1"/>
            <a:r>
              <a:rPr lang="en-GB" sz="2000" dirty="0"/>
              <a:t>Active learners</a:t>
            </a:r>
          </a:p>
          <a:p>
            <a:pPr lvl="1"/>
            <a:r>
              <a:rPr lang="en-GB" sz="2000" dirty="0"/>
              <a:t>Hard-working </a:t>
            </a:r>
          </a:p>
          <a:p>
            <a:endParaRPr lang="en-GB" sz="2400" dirty="0" smtClean="0"/>
          </a:p>
          <a:p>
            <a:r>
              <a:rPr lang="en-GB" sz="2400" dirty="0" smtClean="0"/>
              <a:t>We have…</a:t>
            </a:r>
          </a:p>
          <a:p>
            <a:pPr lvl="1"/>
            <a:r>
              <a:rPr lang="en-GB" sz="2000" dirty="0" smtClean="0"/>
              <a:t>A growth mind-set </a:t>
            </a:r>
          </a:p>
          <a:p>
            <a:pPr lvl="1"/>
            <a:r>
              <a:rPr lang="en-GB" sz="2000" dirty="0" smtClean="0"/>
              <a:t>A love for challenge</a:t>
            </a:r>
          </a:p>
          <a:p>
            <a:pPr lvl="1"/>
            <a:r>
              <a:rPr lang="en-GB" sz="2000" dirty="0" smtClean="0"/>
              <a:t>And importantly we have fun! </a:t>
            </a:r>
          </a:p>
          <a:p>
            <a:pPr lvl="1"/>
            <a:endParaRPr lang="en-GB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308"/>
          <a:stretch/>
        </p:blipFill>
        <p:spPr>
          <a:xfrm>
            <a:off x="7572772" y="1760605"/>
            <a:ext cx="3353889" cy="4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181" y="460762"/>
            <a:ext cx="10178322" cy="1492132"/>
          </a:xfrm>
        </p:spPr>
        <p:txBody>
          <a:bodyPr/>
          <a:lstStyle/>
          <a:p>
            <a:r>
              <a:rPr lang="en-GB" dirty="0" smtClean="0"/>
              <a:t>The School 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809" y="1807030"/>
            <a:ext cx="4722402" cy="3593591"/>
          </a:xfrm>
        </p:spPr>
        <p:txBody>
          <a:bodyPr/>
          <a:lstStyle/>
          <a:p>
            <a:r>
              <a:rPr lang="en-GB" dirty="0" smtClean="0"/>
              <a:t>This is how our days will probably look, they will change slightly depending on the day but will mostly follow this time table.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114714" y="460762"/>
            <a:ext cx="44197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8.45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9.00 Morning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task/Handwriting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–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9.30 Guided Reading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9.30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10.30 English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10.30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10.45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Break Time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10.45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11.45 Maths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11.45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12.00 Golden Mile</a:t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12.00 – 12.20 Times Tables 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12.20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1.20 Lunch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1.20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1.30 Assembly or Quiet Reading </a:t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1.30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3.10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Topic/Science/Art/PE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3.10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3.20 Tidy up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home time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742" y1="7407" x2="19742" y2="7407"/>
                        <a14:foregroundMark x1="88841" y1="12037" x2="81116" y2="20370"/>
                        <a14:foregroundMark x1="8155" y1="11574" x2="26609" y2="24074"/>
                        <a14:foregroundMark x1="21030" y1="71296" x2="14592" y2="43519"/>
                        <a14:foregroundMark x1="31760" y1="22685" x2="57940" y2="11111"/>
                        <a14:foregroundMark x1="72532" y1="14815" x2="87554" y2="37500"/>
                        <a14:foregroundMark x1="80258" y1="76852" x2="87554" y2="41667"/>
                        <a14:foregroundMark x1="82833" y1="3704" x2="96567" y2="20833"/>
                        <a14:backgroundMark x1="6867" y1="37500" x2="4721" y2="87963"/>
                        <a14:backgroundMark x1="36052" y1="2778" x2="57940" y2="4167"/>
                        <a14:backgroundMark x1="94850" y1="1389" x2="94850" y2="1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704" y="3603825"/>
            <a:ext cx="2276611" cy="21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2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91390"/>
            <a:ext cx="10178322" cy="1492132"/>
          </a:xfrm>
        </p:spPr>
        <p:txBody>
          <a:bodyPr/>
          <a:lstStyle/>
          <a:p>
            <a:r>
              <a:rPr lang="en-GB" dirty="0" smtClean="0"/>
              <a:t>Year 4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017" y="1858026"/>
            <a:ext cx="10178322" cy="463032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Behaviour:  We all follow The Grove Code</a:t>
            </a:r>
          </a:p>
          <a:p>
            <a:endParaRPr lang="en-GB" dirty="0" smtClean="0"/>
          </a:p>
          <a:p>
            <a:r>
              <a:rPr lang="en-GB" dirty="0" smtClean="0"/>
              <a:t>Active learners </a:t>
            </a:r>
          </a:p>
          <a:p>
            <a:endParaRPr lang="en-GB" dirty="0" smtClean="0"/>
          </a:p>
          <a:p>
            <a:r>
              <a:rPr lang="en-GB" dirty="0" smtClean="0"/>
              <a:t>Developing resilience in approaches to learning</a:t>
            </a:r>
          </a:p>
          <a:p>
            <a:endParaRPr lang="en-GB" dirty="0" smtClean="0"/>
          </a:p>
          <a:p>
            <a:r>
              <a:rPr lang="en-GB" dirty="0" smtClean="0"/>
              <a:t>Building independence and self organisation</a:t>
            </a:r>
          </a:p>
          <a:p>
            <a:endParaRPr lang="en-GB" dirty="0" smtClean="0"/>
          </a:p>
          <a:p>
            <a:r>
              <a:rPr lang="en-GB" dirty="0" smtClean="0"/>
              <a:t>Increased pace in lessons</a:t>
            </a:r>
          </a:p>
          <a:p>
            <a:endParaRPr lang="en-GB" dirty="0" smtClean="0"/>
          </a:p>
          <a:p>
            <a:r>
              <a:rPr lang="en-GB" dirty="0" smtClean="0"/>
              <a:t>High expectations in everything that we do “Always do the best you can”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4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32" y="39098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Overview of English and maths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31340"/>
              </p:ext>
            </p:extLst>
          </p:nvPr>
        </p:nvGraphicFramePr>
        <p:xfrm>
          <a:off x="1349740" y="1456486"/>
          <a:ext cx="10070532" cy="4991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8222">
                  <a:extLst>
                    <a:ext uri="{9D8B030D-6E8A-4147-A177-3AD203B41FA5}">
                      <a16:colId xmlns:a16="http://schemas.microsoft.com/office/drawing/2014/main" val="614721429"/>
                    </a:ext>
                  </a:extLst>
                </a:gridCol>
                <a:gridCol w="518475">
                  <a:extLst>
                    <a:ext uri="{9D8B030D-6E8A-4147-A177-3AD203B41FA5}">
                      <a16:colId xmlns:a16="http://schemas.microsoft.com/office/drawing/2014/main" val="988841842"/>
                    </a:ext>
                  </a:extLst>
                </a:gridCol>
                <a:gridCol w="1425593">
                  <a:extLst>
                    <a:ext uri="{9D8B030D-6E8A-4147-A177-3AD203B41FA5}">
                      <a16:colId xmlns:a16="http://schemas.microsoft.com/office/drawing/2014/main" val="1348845351"/>
                    </a:ext>
                  </a:extLst>
                </a:gridCol>
                <a:gridCol w="1148768">
                  <a:extLst>
                    <a:ext uri="{9D8B030D-6E8A-4147-A177-3AD203B41FA5}">
                      <a16:colId xmlns:a16="http://schemas.microsoft.com/office/drawing/2014/main" val="2078818170"/>
                    </a:ext>
                  </a:extLst>
                </a:gridCol>
                <a:gridCol w="3370945">
                  <a:extLst>
                    <a:ext uri="{9D8B030D-6E8A-4147-A177-3AD203B41FA5}">
                      <a16:colId xmlns:a16="http://schemas.microsoft.com/office/drawing/2014/main" val="2050244673"/>
                    </a:ext>
                  </a:extLst>
                </a:gridCol>
                <a:gridCol w="2428529">
                  <a:extLst>
                    <a:ext uri="{9D8B030D-6E8A-4147-A177-3AD203B41FA5}">
                      <a16:colId xmlns:a16="http://schemas.microsoft.com/office/drawing/2014/main" val="2294723465"/>
                    </a:ext>
                  </a:extLst>
                </a:gridCol>
              </a:tblGrid>
              <a:tr h="39631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Term</a:t>
                      </a:r>
                      <a:endParaRPr lang="en-GB" sz="1800" b="1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Maths</a:t>
                      </a:r>
                      <a:r>
                        <a:rPr lang="en-GB" sz="1800" b="1" baseline="0" dirty="0" smtClean="0"/>
                        <a:t> </a:t>
                      </a:r>
                      <a:endParaRPr lang="en-GB" sz="1800" b="1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Writing </a:t>
                      </a:r>
                      <a:endParaRPr lang="en-GB" sz="1800" b="1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Reading</a:t>
                      </a:r>
                      <a:endParaRPr lang="en-GB" sz="1800" b="1" dirty="0"/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108265"/>
                  </a:ext>
                </a:extLst>
              </a:tr>
              <a:tr h="625831">
                <a:tc rowSpan="4">
                  <a:txBody>
                    <a:bodyPr/>
                    <a:lstStyle/>
                    <a:p>
                      <a:r>
                        <a:rPr lang="en-GB" sz="1800" b="1" dirty="0" smtClean="0"/>
                        <a:t>Autumn</a:t>
                      </a:r>
                      <a:r>
                        <a:rPr lang="en-GB" sz="1800" b="1" baseline="0" dirty="0" smtClean="0"/>
                        <a:t> Term</a:t>
                      </a:r>
                    </a:p>
                    <a:p>
                      <a:endParaRPr lang="en-GB" sz="1800" baseline="0" dirty="0" smtClean="0"/>
                    </a:p>
                    <a:p>
                      <a:r>
                        <a:rPr lang="en-GB" sz="1800" baseline="0" dirty="0" smtClean="0"/>
                        <a:t>Topic: </a:t>
                      </a:r>
                      <a:br>
                        <a:rPr lang="en-GB" sz="1800" baseline="0" dirty="0" smtClean="0"/>
                      </a:br>
                      <a:r>
                        <a:rPr lang="en-GB" sz="1800" baseline="0" dirty="0" smtClean="0"/>
                        <a:t>Egyptians</a:t>
                      </a:r>
                    </a:p>
                    <a:p>
                      <a:endParaRPr lang="en-GB" sz="1800" baseline="0" dirty="0" smtClean="0"/>
                    </a:p>
                    <a:p>
                      <a:r>
                        <a:rPr lang="en-GB" sz="1800" baseline="0" dirty="0" smtClean="0"/>
                        <a:t>Science: </a:t>
                      </a:r>
                      <a:br>
                        <a:rPr lang="en-GB" sz="1800" baseline="0" dirty="0" smtClean="0"/>
                      </a:br>
                      <a:r>
                        <a:rPr lang="en-GB" sz="1800" baseline="0" dirty="0" smtClean="0"/>
                        <a:t>Sound</a:t>
                      </a:r>
                    </a:p>
                    <a:p>
                      <a:r>
                        <a:rPr lang="en-GB" sz="1800" baseline="0" dirty="0" smtClean="0"/>
                        <a:t>Electricity </a:t>
                      </a:r>
                    </a:p>
                  </a:txBody>
                  <a:tcPr marL="51435" marR="51435" marT="25718" marB="2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dirty="0" smtClean="0"/>
                        <a:t>Place Value</a:t>
                      </a:r>
                    </a:p>
                    <a:p>
                      <a:r>
                        <a:rPr lang="en-GB" sz="1800" dirty="0" smtClean="0"/>
                        <a:t/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Addition and Subtraction</a:t>
                      </a:r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Text</a:t>
                      </a:r>
                    </a:p>
                    <a:p>
                      <a:endParaRPr lang="en-GB" sz="1800" dirty="0" smtClean="0"/>
                    </a:p>
                    <a:p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Cinderella of the Nile by Beverley</a:t>
                      </a:r>
                      <a:r>
                        <a:rPr lang="en-GB" sz="1800" baseline="0" dirty="0" smtClean="0"/>
                        <a:t> Naidoo and Marian Vafaeian</a:t>
                      </a:r>
                    </a:p>
                    <a:p>
                      <a:endParaRPr lang="en-GB" sz="1800" baseline="0" dirty="0" smtClean="0"/>
                    </a:p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‘Jabberwocky’ by Lewis Carroll</a:t>
                      </a:r>
                      <a:endParaRPr lang="en-GB" sz="1800" baseline="0" dirty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dirty="0" smtClean="0"/>
                        <a:t>The</a:t>
                      </a:r>
                      <a:r>
                        <a:rPr lang="en-GB" sz="1800" baseline="0" dirty="0" smtClean="0"/>
                        <a:t> Lost Spell by Robert Macfarlane and Jackie Morris </a:t>
                      </a:r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663700"/>
                  </a:ext>
                </a:extLst>
              </a:tr>
              <a:tr h="6970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Outcomes</a:t>
                      </a:r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News report,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diary entry, character description, advert, traditional tale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Performing and writing poetry 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150980"/>
                  </a:ext>
                </a:extLst>
              </a:tr>
              <a:tr h="6258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Length</a:t>
                      </a:r>
                      <a:r>
                        <a:rPr lang="en-GB" sz="1800" kern="1200" baseline="0" dirty="0" smtClean="0">
                          <a:effectLst/>
                        </a:rPr>
                        <a:t> and Perimeter</a:t>
                      </a:r>
                    </a:p>
                    <a:p>
                      <a:r>
                        <a:rPr lang="en-GB" sz="1800" kern="1200" baseline="0" dirty="0" smtClean="0">
                          <a:effectLst/>
                        </a:rPr>
                        <a:t/>
                      </a:r>
                      <a:br>
                        <a:rPr lang="en-GB" sz="1800" kern="1200" baseline="0" dirty="0" smtClean="0">
                          <a:effectLst/>
                        </a:rPr>
                      </a:br>
                      <a:r>
                        <a:rPr lang="en-GB" sz="1800" kern="1200" baseline="0" dirty="0" smtClean="0">
                          <a:effectLst/>
                        </a:rPr>
                        <a:t>Multiplication and Division </a:t>
                      </a:r>
                      <a:endParaRPr lang="en-GB" sz="1800" kern="1200" dirty="0" smtClean="0">
                        <a:effectLst/>
                      </a:endParaRPr>
                    </a:p>
                  </a:txBody>
                  <a:tcPr marL="51435" marR="51435" marT="25718" marB="25718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Text</a:t>
                      </a:r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/>
                        <a:t>The Story of Tutankhamun by Patricia Cleveland-Peck </a:t>
                      </a:r>
                      <a:br>
                        <a:rPr lang="en-GB" sz="1800" baseline="0" dirty="0" smtClean="0"/>
                      </a:br>
                      <a:endParaRPr lang="en-GB" sz="1800" baseline="0" dirty="0" smtClean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baseline="0" dirty="0" smtClean="0"/>
                        <a:t>How Does a Lighthouse Work? By Roman Belyaev  </a:t>
                      </a:r>
                    </a:p>
                  </a:txBody>
                  <a:tcPr marL="51435" marR="51435" marT="25718" marB="2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84515"/>
                  </a:ext>
                </a:extLst>
              </a:tr>
              <a:tr h="91192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Outcomes</a:t>
                      </a:r>
                      <a:endParaRPr lang="en-GB" sz="1800" dirty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Non-chronological</a:t>
                      </a:r>
                      <a:r>
                        <a:rPr lang="en-GB" sz="1800" baseline="0" dirty="0" smtClean="0"/>
                        <a:t> report, instructions, character descriptions, diary entry, newspaper report, biography </a:t>
                      </a:r>
                      <a:endParaRPr lang="en-GB" sz="1800" dirty="0" smtClean="0"/>
                    </a:p>
                  </a:txBody>
                  <a:tcPr marL="51435" marR="51435" marT="25718" marB="25718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800" dirty="0" smtClean="0"/>
                    </a:p>
                  </a:txBody>
                  <a:tcPr marL="51435" marR="51435" marT="25718" marB="25718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06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2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16" y="191226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Autumn Term 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66" y="1118436"/>
            <a:ext cx="77343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743</TotalTime>
  <Words>829</Words>
  <Application>Microsoft Office PowerPoint</Application>
  <PresentationFormat>Widescreen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Impact</vt:lpstr>
      <vt:lpstr>Sassoon Infant Rg</vt:lpstr>
      <vt:lpstr>Tempus Sans ITC</vt:lpstr>
      <vt:lpstr>Badge</vt:lpstr>
      <vt:lpstr>Meet the Teacher 2022/23</vt:lpstr>
      <vt:lpstr>PowerPoint Presentation</vt:lpstr>
      <vt:lpstr>Year 4 Classes</vt:lpstr>
      <vt:lpstr>All about me </vt:lpstr>
      <vt:lpstr>Roald Dahl Class </vt:lpstr>
      <vt:lpstr>The School Day </vt:lpstr>
      <vt:lpstr>Year 4 expectations</vt:lpstr>
      <vt:lpstr>Overview of English and maths</vt:lpstr>
      <vt:lpstr>Autumn Term Topic</vt:lpstr>
      <vt:lpstr>Home learning</vt:lpstr>
      <vt:lpstr>Times Tables</vt:lpstr>
      <vt:lpstr>Reminders</vt:lpstr>
      <vt:lpstr>Equipment </vt:lpstr>
      <vt:lpstr>Visits, visitors and residential</vt:lpstr>
      <vt:lpstr>Communication</vt:lpstr>
      <vt:lpstr>Have a great summer, I can’t wait to see you all in September!!!</vt:lpstr>
    </vt:vector>
  </TitlesOfParts>
  <Company>The Grove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Teachers</dc:title>
  <dc:creator>jtancock</dc:creator>
  <cp:lastModifiedBy>Samina Khan</cp:lastModifiedBy>
  <cp:revision>40</cp:revision>
  <dcterms:created xsi:type="dcterms:W3CDTF">2019-08-04T14:16:59Z</dcterms:created>
  <dcterms:modified xsi:type="dcterms:W3CDTF">2022-07-15T10:17:55Z</dcterms:modified>
</cp:coreProperties>
</file>