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70" r:id="rId3"/>
    <p:sldId id="257" r:id="rId4"/>
    <p:sldId id="272" r:id="rId5"/>
    <p:sldId id="271" r:id="rId6"/>
    <p:sldId id="273" r:id="rId7"/>
    <p:sldId id="265" r:id="rId8"/>
    <p:sldId id="258" r:id="rId9"/>
    <p:sldId id="259" r:id="rId10"/>
    <p:sldId id="260" r:id="rId11"/>
    <p:sldId id="275" r:id="rId12"/>
    <p:sldId id="261" r:id="rId13"/>
    <p:sldId id="274" r:id="rId14"/>
    <p:sldId id="262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598" autoAdjust="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E1AA-AF08-43F5-A57E-6E66A68966D3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F919-C1B4-4338-99FB-E40743165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F919-C1B4-4338-99FB-E407431656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2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7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3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286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380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64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0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529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6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6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5905" y="2178005"/>
            <a:ext cx="9144000" cy="2387600"/>
          </a:xfrm>
        </p:spPr>
        <p:txBody>
          <a:bodyPr/>
          <a:lstStyle/>
          <a:p>
            <a:r>
              <a:rPr lang="en-GB" dirty="0"/>
              <a:t>Meet the Teacher 2022/23</a:t>
            </a:r>
          </a:p>
        </p:txBody>
      </p:sp>
    </p:spTree>
    <p:extLst>
      <p:ext uri="{BB962C8B-B14F-4D97-AF65-F5344CB8AC3E}">
        <p14:creationId xmlns:p14="http://schemas.microsoft.com/office/powerpoint/2010/main" val="133336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495597"/>
            <a:ext cx="10178322" cy="1492132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4" y="163843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Weekly:</a:t>
            </a:r>
          </a:p>
          <a:p>
            <a:r>
              <a:rPr lang="en-GB" dirty="0"/>
              <a:t>Reading x 3 minimum [signed in diary]</a:t>
            </a:r>
          </a:p>
          <a:p>
            <a:r>
              <a:rPr lang="en-GB" dirty="0"/>
              <a:t>Times Table Rockstars - Multiplication/division facts up to 12 x 12</a:t>
            </a:r>
          </a:p>
          <a:p>
            <a:r>
              <a:rPr lang="en-GB" dirty="0"/>
              <a:t>Either a English or maths activity (to alternate weekly)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Half termly:</a:t>
            </a:r>
          </a:p>
          <a:p>
            <a:r>
              <a:rPr lang="en-GB" dirty="0"/>
              <a:t>Wider curriculum based activities</a:t>
            </a:r>
          </a:p>
        </p:txBody>
      </p:sp>
    </p:spTree>
    <p:extLst>
      <p:ext uri="{BB962C8B-B14F-4D97-AF65-F5344CB8AC3E}">
        <p14:creationId xmlns:p14="http://schemas.microsoft.com/office/powerpoint/2010/main" val="34986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495597"/>
            <a:ext cx="10178322" cy="1492132"/>
          </a:xfrm>
        </p:spPr>
        <p:txBody>
          <a:bodyPr/>
          <a:lstStyle/>
          <a:p>
            <a:r>
              <a:rPr lang="en-GB" dirty="0"/>
              <a:t>Times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4" y="1638436"/>
            <a:ext cx="9660724" cy="3880773"/>
          </a:xfrm>
        </p:spPr>
        <p:txBody>
          <a:bodyPr>
            <a:noAutofit/>
          </a:bodyPr>
          <a:lstStyle/>
          <a:p>
            <a:r>
              <a:rPr lang="en-GB" dirty="0"/>
              <a:t>Year 4 complete the Multiplication Check in June. </a:t>
            </a:r>
          </a:p>
          <a:p>
            <a:endParaRPr lang="en-GB" dirty="0"/>
          </a:p>
          <a:p>
            <a:r>
              <a:rPr lang="en-GB" dirty="0"/>
              <a:t>By then, all children need to be fluent with their times tables up to 12 x 12</a:t>
            </a:r>
          </a:p>
          <a:p>
            <a:endParaRPr lang="en-GB" dirty="0"/>
          </a:p>
          <a:p>
            <a:r>
              <a:rPr lang="en-GB" dirty="0"/>
              <a:t>It is really important to practice times tables at home all through the year, and we will be doing daily times table practice in school as well.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116" y1="68205" x2="15116" y2="68205"/>
                        <a14:foregroundMark x1="23643" y1="63590" x2="23643" y2="63590"/>
                        <a14:foregroundMark x1="75194" y1="59487" x2="75194" y2="59487"/>
                        <a14:foregroundMark x1="87597" y1="68718" x2="87597" y2="6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6920" y="4426421"/>
            <a:ext cx="2957906" cy="22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638" y="1602686"/>
            <a:ext cx="10117362" cy="4804745"/>
          </a:xfrm>
        </p:spPr>
        <p:txBody>
          <a:bodyPr>
            <a:noAutofit/>
          </a:bodyPr>
          <a:lstStyle/>
          <a:p>
            <a:r>
              <a:rPr lang="en-GB" dirty="0"/>
              <a:t>PE – PE Kit needs to be worn on PE days. Please ensure that for PE your child is wearing their Grove PE t-shirt, navy jogging bottoms or shorts, and a navy sweatshirt.  We will have PE on a Monday and Thursday.</a:t>
            </a:r>
            <a:br>
              <a:rPr lang="en-GB" dirty="0"/>
            </a:br>
            <a:endParaRPr lang="en-GB" dirty="0"/>
          </a:p>
          <a:p>
            <a:r>
              <a:rPr lang="en-GB" dirty="0"/>
              <a:t>French – Year 4 will continue to have French lessons weekly.</a:t>
            </a:r>
          </a:p>
          <a:p>
            <a:endParaRPr lang="en-GB" dirty="0"/>
          </a:p>
          <a:p>
            <a:r>
              <a:rPr lang="en-GB" dirty="0"/>
              <a:t>Water Bottle – Needs to be in school everyday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School day starts at 8:45am -  You need to be lined up ready for the school day to start then.</a:t>
            </a:r>
          </a:p>
        </p:txBody>
      </p:sp>
    </p:spTree>
    <p:extLst>
      <p:ext uri="{BB962C8B-B14F-4D97-AF65-F5344CB8AC3E}">
        <p14:creationId xmlns:p14="http://schemas.microsoft.com/office/powerpoint/2010/main" val="42319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57785"/>
            <a:ext cx="10178322" cy="4462115"/>
          </a:xfrm>
        </p:spPr>
        <p:txBody>
          <a:bodyPr>
            <a:normAutofit/>
          </a:bodyPr>
          <a:lstStyle/>
          <a:p>
            <a:r>
              <a:rPr lang="en-GB" dirty="0"/>
              <a:t>Children should bring in a small, basic pencil case with…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pencil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handwriting pen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rubber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ruler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glue stick,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sharpener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whiteboard 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green pen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Some colouring pencils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9142" y="3871455"/>
            <a:ext cx="3850858" cy="26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Visits, visitors and residential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598" y="1796140"/>
            <a:ext cx="10178322" cy="4437015"/>
          </a:xfrm>
        </p:spPr>
        <p:txBody>
          <a:bodyPr>
            <a:normAutofit/>
          </a:bodyPr>
          <a:lstStyle/>
          <a:p>
            <a:r>
              <a:rPr lang="en-GB" b="1" dirty="0"/>
              <a:t>Egyptian Day </a:t>
            </a:r>
            <a:r>
              <a:rPr lang="en-GB" dirty="0"/>
              <a:t>– December 2021 (Date TBC) – We will have a whole day in school where we enjoy lots of Egyptian themed activities, we may even get to taste some Egyptian foods!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Ufton Court </a:t>
            </a:r>
            <a:r>
              <a:rPr lang="en-GB" dirty="0"/>
              <a:t>– 13</a:t>
            </a:r>
            <a:r>
              <a:rPr lang="en-GB" baseline="30000" dirty="0"/>
              <a:t>th</a:t>
            </a:r>
            <a:r>
              <a:rPr lang="en-GB" dirty="0"/>
              <a:t> - 15th March 2022 – We are so luck in Year 4 that we get to go on a three day residential! In Spring Term, we will be heading to Ufton Court for three whole days of Roman fun.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9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39139"/>
            <a:ext cx="10178322" cy="1492132"/>
          </a:xfrm>
        </p:spPr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907974"/>
          </a:xfrm>
        </p:spPr>
        <p:txBody>
          <a:bodyPr>
            <a:normAutofit/>
          </a:bodyPr>
          <a:lstStyle/>
          <a:p>
            <a:r>
              <a:rPr lang="en-GB" dirty="0"/>
              <a:t>Any questions, send on Seesaw – I will reply as soon as possible. </a:t>
            </a:r>
          </a:p>
          <a:p>
            <a:endParaRPr lang="en-GB" dirty="0"/>
          </a:p>
          <a:p>
            <a:r>
              <a:rPr lang="en-GB" dirty="0"/>
              <a:t>Drop off/pick up: I will be in the playground.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Any issues involving your child, please speak to the class teacher in the first instance then Mrs Griffiths as Key Stage 2 leader, before approaching Mrs Wicksey.</a:t>
            </a:r>
          </a:p>
        </p:txBody>
      </p:sp>
    </p:spTree>
    <p:extLst>
      <p:ext uri="{BB962C8B-B14F-4D97-AF65-F5344CB8AC3E}">
        <p14:creationId xmlns:p14="http://schemas.microsoft.com/office/powerpoint/2010/main" val="18334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98" y="34174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I hope you have a fabulous  summer and I can’t wait to see you all in September!!!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88599-6AAC-4A8F-B94A-5EF32444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r="5580" b="4935"/>
          <a:stretch/>
        </p:blipFill>
        <p:spPr>
          <a:xfrm rot="5400000">
            <a:off x="4071422" y="3116989"/>
            <a:ext cx="4049156" cy="31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2513" y="1110436"/>
            <a:ext cx="6793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ea typeface="Sassoon Infant Rg" panose="02000503030000020003" pitchFamily="2" charset="0"/>
              </a:rPr>
              <a:t>WELCOME 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0D3E-B1F7-47C3-819E-50C30B9544AF}"/>
              </a:ext>
            </a:extLst>
          </p:cNvPr>
          <p:cNvSpPr/>
          <p:nvPr/>
        </p:nvSpPr>
        <p:spPr>
          <a:xfrm>
            <a:off x="1954937" y="2599266"/>
            <a:ext cx="854373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0" b="1" dirty="0">
                <a:ln w="12700">
                  <a:solidFill>
                    <a:schemeClr val="accent4"/>
                  </a:solidFill>
                  <a:prstDash val="solid"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PrimaryType" pitchFamily="2" charset="0"/>
              </a:rPr>
              <a:t>Year</a:t>
            </a:r>
            <a:r>
              <a:rPr lang="en-US" sz="22000" b="1" dirty="0">
                <a:ln w="12700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PrimaryType" pitchFamily="2" charset="0"/>
              </a:rPr>
              <a:t> 4</a:t>
            </a:r>
            <a:r>
              <a:rPr lang="en-US" sz="2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PrimaryTyp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5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8A2462A-68CB-4620-9291-3CEC55308ECE}"/>
              </a:ext>
            </a:extLst>
          </p:cNvPr>
          <p:cNvSpPr/>
          <p:nvPr/>
        </p:nvSpPr>
        <p:spPr>
          <a:xfrm>
            <a:off x="353286" y="1328506"/>
            <a:ext cx="5226248" cy="2618309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094" y="582440"/>
            <a:ext cx="10178322" cy="1492132"/>
          </a:xfrm>
        </p:spPr>
        <p:txBody>
          <a:bodyPr/>
          <a:lstStyle/>
          <a:p>
            <a:r>
              <a:rPr lang="en-GB" dirty="0"/>
              <a:t>Year 4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57" y="2146664"/>
            <a:ext cx="10178322" cy="3651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Lewis Carroll </a:t>
            </a:r>
          </a:p>
          <a:p>
            <a:pPr marL="0" indent="0">
              <a:buNone/>
            </a:pPr>
            <a:r>
              <a:rPr lang="en-GB" dirty="0"/>
              <a:t>Teacher – Miss </a:t>
            </a:r>
            <a:r>
              <a:rPr lang="en-GB" dirty="0" err="1"/>
              <a:t>Ramsbottom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	</a:t>
            </a:r>
            <a:r>
              <a:rPr lang="en-GB" b="1" dirty="0"/>
              <a:t>Roald Dahl </a:t>
            </a:r>
          </a:p>
          <a:p>
            <a:r>
              <a:rPr lang="en-GB" dirty="0"/>
              <a:t>                                          		Teacher - Miss Partridge</a:t>
            </a:r>
          </a:p>
          <a:p>
            <a:pPr marL="0" indent="0">
              <a:buNone/>
            </a:pPr>
            <a:r>
              <a:rPr lang="en-GB" dirty="0"/>
              <a:t>				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20697511">
            <a:off x="3177950" y="3105715"/>
            <a:ext cx="265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Your new class!!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73" y="3946815"/>
            <a:ext cx="4508135" cy="2535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55" y="1328506"/>
            <a:ext cx="4038146" cy="25238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44F534-90FE-49BC-863C-7E4C18DBF465}"/>
              </a:ext>
            </a:extLst>
          </p:cNvPr>
          <p:cNvCxnSpPr/>
          <p:nvPr/>
        </p:nvCxnSpPr>
        <p:spPr>
          <a:xfrm flipH="1" flipV="1">
            <a:off x="2768600" y="3031067"/>
            <a:ext cx="440267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8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460762"/>
            <a:ext cx="10178322" cy="1492132"/>
          </a:xfrm>
        </p:spPr>
        <p:txBody>
          <a:bodyPr/>
          <a:lstStyle/>
          <a:p>
            <a:r>
              <a:rPr lang="en-GB" dirty="0"/>
              <a:t>All about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97" y="1678645"/>
            <a:ext cx="4872496" cy="4678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My name is Miss Ramsbottom.  This year is my first year teaching at The Grove and I am incredibly excited.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love art so you can look forward to lots of creative fun next year.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2100" dirty="0"/>
              <a:t>I also love plants so you can expect to see touches of greenery in our classroom – see if you can spot the plants on our first day in September. 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I cannot </a:t>
            </a:r>
            <a:r>
              <a:rPr lang="en-GB" dirty="0"/>
              <a:t>wait to teach all the brilliant topics this year, in particular, the Egyptians (it was my favourite when I was at school!)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5967" y="3251340"/>
            <a:ext cx="5014033" cy="3288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My Favourites…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Colour – 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Season – Summer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Food – Roast Dinner with A LOT of gravy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Drink – Blackcurrant squash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Hobby – Cooking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Book – The Explorer by Katherine </a:t>
            </a:r>
            <a:r>
              <a:rPr lang="en-GB" sz="1800" dirty="0" err="1"/>
              <a:t>Rundell</a:t>
            </a:r>
            <a:r>
              <a:rPr lang="en-GB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Film – Fly Away Home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Game – </a:t>
            </a:r>
            <a:r>
              <a:rPr lang="en-GB" sz="1800" dirty="0" err="1"/>
              <a:t>Dobble</a:t>
            </a:r>
            <a:r>
              <a:rPr lang="en-GB" sz="1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AA4D4F-FCA0-4FA3-9672-386E22D6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/>
        </p:blipFill>
        <p:spPr>
          <a:xfrm>
            <a:off x="8700515" y="119351"/>
            <a:ext cx="2842172" cy="38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08807"/>
            <a:ext cx="10178322" cy="1492132"/>
          </a:xfrm>
        </p:spPr>
        <p:txBody>
          <a:bodyPr/>
          <a:lstStyle/>
          <a:p>
            <a:r>
              <a:rPr lang="en-GB" dirty="0"/>
              <a:t>Lewis Carroll Class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763" y="1798576"/>
            <a:ext cx="10178322" cy="458724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In Lewis Carroll Class we are…</a:t>
            </a:r>
          </a:p>
          <a:p>
            <a:pPr lvl="1"/>
            <a:r>
              <a:rPr lang="en-GB" sz="2000" dirty="0"/>
              <a:t>Kind </a:t>
            </a:r>
          </a:p>
          <a:p>
            <a:pPr lvl="1"/>
            <a:r>
              <a:rPr lang="en-GB" sz="2000" dirty="0"/>
              <a:t>Respectful</a:t>
            </a:r>
          </a:p>
          <a:p>
            <a:pPr lvl="1"/>
            <a:r>
              <a:rPr lang="en-GB" sz="2000" dirty="0"/>
              <a:t>Helpful</a:t>
            </a:r>
          </a:p>
          <a:p>
            <a:pPr lvl="1"/>
            <a:r>
              <a:rPr lang="en-GB" sz="2000" dirty="0"/>
              <a:t>Active learners</a:t>
            </a:r>
          </a:p>
          <a:p>
            <a:pPr lvl="1"/>
            <a:r>
              <a:rPr lang="en-GB" sz="2000" dirty="0"/>
              <a:t>Hard-working </a:t>
            </a:r>
          </a:p>
          <a:p>
            <a:endParaRPr lang="en-GB" sz="2400" dirty="0"/>
          </a:p>
          <a:p>
            <a:r>
              <a:rPr lang="en-GB" sz="2400" dirty="0"/>
              <a:t>We have…</a:t>
            </a:r>
          </a:p>
          <a:p>
            <a:pPr lvl="1"/>
            <a:r>
              <a:rPr lang="en-GB" sz="2000" dirty="0"/>
              <a:t>A growth mind-set </a:t>
            </a:r>
          </a:p>
          <a:p>
            <a:pPr lvl="1"/>
            <a:r>
              <a:rPr lang="en-GB" sz="2000" dirty="0"/>
              <a:t>A love for challenge</a:t>
            </a:r>
          </a:p>
          <a:p>
            <a:pPr lvl="1"/>
            <a:r>
              <a:rPr lang="en-GB" sz="2000" dirty="0"/>
              <a:t>FUN!</a:t>
            </a:r>
          </a:p>
          <a:p>
            <a:pPr lvl="1"/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4A9C7-5CDD-41BD-AD43-535D8B0A1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197" r="1995"/>
          <a:stretch/>
        </p:blipFill>
        <p:spPr>
          <a:xfrm>
            <a:off x="5808132" y="1693333"/>
            <a:ext cx="5892801" cy="40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81" y="460762"/>
            <a:ext cx="10178322" cy="1492132"/>
          </a:xfrm>
        </p:spPr>
        <p:txBody>
          <a:bodyPr/>
          <a:lstStyle/>
          <a:p>
            <a:r>
              <a:rPr lang="en-GB" dirty="0"/>
              <a:t>The School 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809" y="1807030"/>
            <a:ext cx="4722402" cy="3593591"/>
          </a:xfrm>
        </p:spPr>
        <p:txBody>
          <a:bodyPr/>
          <a:lstStyle/>
          <a:p>
            <a:r>
              <a:rPr lang="en-GB" dirty="0"/>
              <a:t>This is how our days will probably look, they will change slightly depending on the day but will mostly follow this time table.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4714" y="460762"/>
            <a:ext cx="44197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8.45 – 9.00 Morning task/Handwriting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– 9.30 Guided Reading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9.30 – 10.30 English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10.30 – 10.45 Break Time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10.45 – 11.45 Maths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11.45 – 12.00 Golden Mile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12.00 – 12.20 Times Tables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12.20 – 1.20 Lunch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1.20 – 1.30 Assembly or Quiet Reading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1.30 – 3.10 Topic/Science/Art/PE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3.10 – 3.20 Tidy up for home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742" y1="7407" x2="19742" y2="7407"/>
                        <a14:foregroundMark x1="88841" y1="12037" x2="81116" y2="20370"/>
                        <a14:foregroundMark x1="8155" y1="11574" x2="26609" y2="24074"/>
                        <a14:foregroundMark x1="21030" y1="71296" x2="14592" y2="43519"/>
                        <a14:foregroundMark x1="31760" y1="22685" x2="57940" y2="11111"/>
                        <a14:foregroundMark x1="72532" y1="14815" x2="87554" y2="37500"/>
                        <a14:foregroundMark x1="80258" y1="76852" x2="87554" y2="41667"/>
                        <a14:foregroundMark x1="82833" y1="3704" x2="96567" y2="20833"/>
                        <a14:backgroundMark x1="6867" y1="37500" x2="4721" y2="87963"/>
                        <a14:backgroundMark x1="36052" y1="2778" x2="57940" y2="4167"/>
                        <a14:backgroundMark x1="94850" y1="1389" x2="94850" y2="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704" y="3603825"/>
            <a:ext cx="2276611" cy="21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390"/>
            <a:ext cx="10178322" cy="1492132"/>
          </a:xfrm>
        </p:spPr>
        <p:txBody>
          <a:bodyPr/>
          <a:lstStyle/>
          <a:p>
            <a:r>
              <a:rPr lang="en-GB" dirty="0"/>
              <a:t>Year 4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017" y="1858026"/>
            <a:ext cx="10178322" cy="46303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Behaviour:  We all follow The Grove Code</a:t>
            </a:r>
          </a:p>
          <a:p>
            <a:endParaRPr lang="en-GB" dirty="0"/>
          </a:p>
          <a:p>
            <a:r>
              <a:rPr lang="en-GB" dirty="0"/>
              <a:t>Active learners </a:t>
            </a:r>
          </a:p>
          <a:p>
            <a:endParaRPr lang="en-GB" dirty="0"/>
          </a:p>
          <a:p>
            <a:r>
              <a:rPr lang="en-GB" dirty="0"/>
              <a:t>Developing resilience in approaches to learning</a:t>
            </a:r>
          </a:p>
          <a:p>
            <a:endParaRPr lang="en-GB" dirty="0"/>
          </a:p>
          <a:p>
            <a:r>
              <a:rPr lang="en-GB" dirty="0"/>
              <a:t>Building independence and self organisation</a:t>
            </a:r>
          </a:p>
          <a:p>
            <a:endParaRPr lang="en-GB" dirty="0"/>
          </a:p>
          <a:p>
            <a:r>
              <a:rPr lang="en-GB" dirty="0"/>
              <a:t>Increased pace in lessons</a:t>
            </a:r>
          </a:p>
          <a:p>
            <a:endParaRPr lang="en-GB" dirty="0"/>
          </a:p>
          <a:p>
            <a:r>
              <a:rPr lang="en-GB" dirty="0"/>
              <a:t>High expectations in everything that we do “Always do the best you can”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6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32" y="39098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Overview of English and maths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31340"/>
              </p:ext>
            </p:extLst>
          </p:nvPr>
        </p:nvGraphicFramePr>
        <p:xfrm>
          <a:off x="1349740" y="1456486"/>
          <a:ext cx="10070532" cy="4991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8222">
                  <a:extLst>
                    <a:ext uri="{9D8B030D-6E8A-4147-A177-3AD203B41FA5}">
                      <a16:colId xmlns:a16="http://schemas.microsoft.com/office/drawing/2014/main" val="614721429"/>
                    </a:ext>
                  </a:extLst>
                </a:gridCol>
                <a:gridCol w="518475">
                  <a:extLst>
                    <a:ext uri="{9D8B030D-6E8A-4147-A177-3AD203B41FA5}">
                      <a16:colId xmlns:a16="http://schemas.microsoft.com/office/drawing/2014/main" val="988841842"/>
                    </a:ext>
                  </a:extLst>
                </a:gridCol>
                <a:gridCol w="1425593">
                  <a:extLst>
                    <a:ext uri="{9D8B030D-6E8A-4147-A177-3AD203B41FA5}">
                      <a16:colId xmlns:a16="http://schemas.microsoft.com/office/drawing/2014/main" val="1348845351"/>
                    </a:ext>
                  </a:extLst>
                </a:gridCol>
                <a:gridCol w="1148768">
                  <a:extLst>
                    <a:ext uri="{9D8B030D-6E8A-4147-A177-3AD203B41FA5}">
                      <a16:colId xmlns:a16="http://schemas.microsoft.com/office/drawing/2014/main" val="2078818170"/>
                    </a:ext>
                  </a:extLst>
                </a:gridCol>
                <a:gridCol w="3370945">
                  <a:extLst>
                    <a:ext uri="{9D8B030D-6E8A-4147-A177-3AD203B41FA5}">
                      <a16:colId xmlns:a16="http://schemas.microsoft.com/office/drawing/2014/main" val="2050244673"/>
                    </a:ext>
                  </a:extLst>
                </a:gridCol>
                <a:gridCol w="2428529">
                  <a:extLst>
                    <a:ext uri="{9D8B030D-6E8A-4147-A177-3AD203B41FA5}">
                      <a16:colId xmlns:a16="http://schemas.microsoft.com/office/drawing/2014/main" val="2294723465"/>
                    </a:ext>
                  </a:extLst>
                </a:gridCol>
              </a:tblGrid>
              <a:tr h="39631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Term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Maths</a:t>
                      </a:r>
                      <a:r>
                        <a:rPr lang="en-GB" sz="1800" b="1" baseline="0" dirty="0"/>
                        <a:t> </a:t>
                      </a:r>
                      <a:endParaRPr lang="en-GB" sz="1800" b="1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Writing 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Reading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08265"/>
                  </a:ext>
                </a:extLst>
              </a:tr>
              <a:tr h="625831">
                <a:tc rowSpan="4">
                  <a:txBody>
                    <a:bodyPr/>
                    <a:lstStyle/>
                    <a:p>
                      <a:r>
                        <a:rPr lang="en-GB" sz="1800" b="1" dirty="0"/>
                        <a:t>Autumn</a:t>
                      </a:r>
                      <a:r>
                        <a:rPr lang="en-GB" sz="1800" b="1" baseline="0" dirty="0"/>
                        <a:t> Term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Topic: </a:t>
                      </a:r>
                      <a:br>
                        <a:rPr lang="en-GB" sz="1800" baseline="0" dirty="0"/>
                      </a:br>
                      <a:r>
                        <a:rPr lang="en-GB" sz="1800" baseline="0" dirty="0"/>
                        <a:t>Egyptians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Science: </a:t>
                      </a:r>
                      <a:br>
                        <a:rPr lang="en-GB" sz="1800" baseline="0" dirty="0"/>
                      </a:br>
                      <a:r>
                        <a:rPr lang="en-GB" sz="1800" baseline="0" dirty="0"/>
                        <a:t>Sound</a:t>
                      </a:r>
                    </a:p>
                    <a:p>
                      <a:r>
                        <a:rPr lang="en-GB" sz="1800" baseline="0" dirty="0"/>
                        <a:t>Electricity </a:t>
                      </a:r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Place Value</a:t>
                      </a:r>
                    </a:p>
                    <a:p>
                      <a:r>
                        <a:rPr lang="en-GB" sz="1800" dirty="0"/>
                        <a:t/>
                      </a:r>
                      <a:br>
                        <a:rPr lang="en-GB" sz="1800" dirty="0"/>
                      </a:br>
                      <a:r>
                        <a:rPr lang="en-GB" sz="1800" dirty="0"/>
                        <a:t>Addition and Subtraction</a:t>
                      </a:r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Text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Cinderella of the Nile by Beverley</a:t>
                      </a:r>
                      <a:r>
                        <a:rPr lang="en-GB" sz="1800" baseline="0" dirty="0"/>
                        <a:t> Naidoo and Marian Vafaeian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‘Jabberwocky’ by Lewis Carroll</a:t>
                      </a:r>
                      <a:endParaRPr lang="en-GB" sz="1800" baseline="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The</a:t>
                      </a:r>
                      <a:r>
                        <a:rPr lang="en-GB" sz="1800" baseline="0" dirty="0"/>
                        <a:t> Lost Spell by Robert Macfarlane and Jackie Morris 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63700"/>
                  </a:ext>
                </a:extLst>
              </a:tr>
              <a:tr h="697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Outcomes</a:t>
                      </a:r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 report,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diary entry, character description, advert, traditional tale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 and writing poetry 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50980"/>
                  </a:ext>
                </a:extLst>
              </a:tr>
              <a:tr h="6258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Length</a:t>
                      </a:r>
                      <a:r>
                        <a:rPr lang="en-GB" sz="1800" kern="1200" baseline="0" dirty="0">
                          <a:effectLst/>
                        </a:rPr>
                        <a:t> and Perimeter</a:t>
                      </a:r>
                    </a:p>
                    <a:p>
                      <a:r>
                        <a:rPr lang="en-GB" sz="1800" kern="1200" baseline="0" dirty="0">
                          <a:effectLst/>
                        </a:rPr>
                        <a:t/>
                      </a:r>
                      <a:br>
                        <a:rPr lang="en-GB" sz="1800" kern="1200" baseline="0" dirty="0">
                          <a:effectLst/>
                        </a:rPr>
                      </a:br>
                      <a:r>
                        <a:rPr lang="en-GB" sz="1800" kern="1200" baseline="0" dirty="0">
                          <a:effectLst/>
                        </a:rPr>
                        <a:t>Multiplication and Division </a:t>
                      </a:r>
                      <a:endParaRPr lang="en-GB" sz="1800" kern="1200" dirty="0">
                        <a:effectLst/>
                      </a:endParaRPr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Text</a:t>
                      </a:r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The Story of Tutankhamun by Patricia Cleveland-Peck </a:t>
                      </a:r>
                      <a:br>
                        <a:rPr lang="en-GB" sz="1800" baseline="0" dirty="0"/>
                      </a:br>
                      <a:endParaRPr lang="en-GB" sz="1800" baseline="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baseline="0" dirty="0"/>
                        <a:t>How Does a Lighthouse Work? By Roman Belyaev  </a:t>
                      </a:r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84515"/>
                  </a:ext>
                </a:extLst>
              </a:tr>
              <a:tr h="91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Outcomes</a:t>
                      </a:r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Non-chronological</a:t>
                      </a:r>
                      <a:r>
                        <a:rPr lang="en-GB" sz="1800" baseline="0" dirty="0"/>
                        <a:t> report, instructions, character descriptions, diary entry, newspaper report, biography 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6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3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16" y="19122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Autumn Term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66" y="1118436"/>
            <a:ext cx="77343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7624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1378</TotalTime>
  <Words>851</Words>
  <Application>Microsoft Office PowerPoint</Application>
  <PresentationFormat>Widescreen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Sassoon Infant Rg</vt:lpstr>
      <vt:lpstr>SassoonPrimaryType</vt:lpstr>
      <vt:lpstr>Tempus Sans ITC</vt:lpstr>
      <vt:lpstr>Badge</vt:lpstr>
      <vt:lpstr>Meet the Teacher 2022/23</vt:lpstr>
      <vt:lpstr>PowerPoint Presentation</vt:lpstr>
      <vt:lpstr>Year 4 Classes</vt:lpstr>
      <vt:lpstr>All about me </vt:lpstr>
      <vt:lpstr>Lewis Carroll Class </vt:lpstr>
      <vt:lpstr>The School Day </vt:lpstr>
      <vt:lpstr>Year 4 expectations</vt:lpstr>
      <vt:lpstr>Overview of English and maths</vt:lpstr>
      <vt:lpstr>Autumn Term Topic</vt:lpstr>
      <vt:lpstr>Home learning</vt:lpstr>
      <vt:lpstr>Times Tables</vt:lpstr>
      <vt:lpstr>Reminders</vt:lpstr>
      <vt:lpstr>Equipment </vt:lpstr>
      <vt:lpstr>Visits, visitors and residential</vt:lpstr>
      <vt:lpstr>Communication</vt:lpstr>
      <vt:lpstr>I hope you have a fabulous  summer and I can’t wait to see you all in September!!!</vt:lpstr>
    </vt:vector>
  </TitlesOfParts>
  <Company>The Grove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Teachers</dc:title>
  <dc:creator>jtancock</dc:creator>
  <cp:lastModifiedBy>Samina Khan</cp:lastModifiedBy>
  <cp:revision>53</cp:revision>
  <dcterms:created xsi:type="dcterms:W3CDTF">2019-08-04T14:16:59Z</dcterms:created>
  <dcterms:modified xsi:type="dcterms:W3CDTF">2022-07-15T10:17:21Z</dcterms:modified>
</cp:coreProperties>
</file>