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76F50-AE87-C210-520E-0E8EB942F5E2}" v="4" dt="2025-04-22T12:52:42.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65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01/05/2025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a:ln>
                  <a:noFill/>
                </a:ln>
                <a:solidFill>
                  <a:srgbClr val="000000"/>
                </a:solidFill>
                <a:effectLst/>
                <a:latin typeface="Calibri"/>
                <a:cs typeface="Calibri"/>
              </a:rPr>
              <a:t> Year 6</a:t>
            </a: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algn="ctr" defTabSz="914400" eaLnBrk="0" fontAlgn="base" hangingPunct="0">
              <a:spcBef>
                <a:spcPct val="0"/>
              </a:spcBef>
              <a:spcAft>
                <a:spcPct val="0"/>
              </a:spcAft>
            </a:pPr>
            <a:r>
              <a:rPr kumimoji="0" lang="en-GB" altLang="en-US" sz="3200" b="1" i="0" u="none" strike="noStrike" cap="none" normalizeH="0" baseline="0">
                <a:ln>
                  <a:noFill/>
                </a:ln>
                <a:solidFill>
                  <a:srgbClr val="000000"/>
                </a:solidFill>
                <a:effectLst/>
                <a:latin typeface="Calibri"/>
                <a:ea typeface="Calibri"/>
                <a:cs typeface="Calibri"/>
              </a:rPr>
              <a:t>  </a:t>
            </a:r>
            <a:r>
              <a:rPr lang="en-GB" altLang="en-US" sz="3200" b="1">
                <a:solidFill>
                  <a:srgbClr val="000000"/>
                </a:solidFill>
                <a:latin typeface="Calibri"/>
                <a:ea typeface="Calibri"/>
                <a:cs typeface="Calibri"/>
              </a:rPr>
              <a:t>Summer 1—2024/2025</a:t>
            </a:r>
            <a:endParaRPr kumimoji="0" lang="en-US" altLang="en-US" sz="3200" b="0" i="0" u="none" strike="noStrike" cap="none" normalizeH="0" baseline="0">
              <a:ln>
                <a:noFill/>
              </a:ln>
              <a:solidFill>
                <a:schemeClr val="tx1"/>
              </a:solidFill>
              <a:effectLst/>
              <a:latin typeface="Calibri"/>
              <a:ea typeface="Calibri"/>
              <a:cs typeface="Calibri"/>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600" dirty="0">
                <a:solidFill>
                  <a:srgbClr val="000000"/>
                </a:solidFill>
                <a:latin typeface="Calibri" panose="020F0502020204030204" pitchFamily="34" charset="0"/>
              </a:rPr>
              <a:t>-Please ensure pencil cases are fully stocked.</a:t>
            </a:r>
          </a:p>
          <a:p>
            <a:pPr algn="just" defTabSz="914400" eaLnBrk="0" fontAlgn="base" hangingPunct="0">
              <a:spcBef>
                <a:spcPct val="0"/>
              </a:spcBef>
              <a:spcAft>
                <a:spcPct val="0"/>
              </a:spcAft>
            </a:pPr>
            <a:r>
              <a:rPr lang="en-GB" altLang="en-US" sz="1600" dirty="0">
                <a:solidFill>
                  <a:srgbClr val="000000"/>
                </a:solidFill>
                <a:latin typeface="Calibri" panose="020F0502020204030204" pitchFamily="34" charset="0"/>
              </a:rPr>
              <a:t>-PE day will continue to be on a Monday.</a:t>
            </a:r>
          </a:p>
          <a:p>
            <a:pPr algn="just" defTabSz="914400" eaLnBrk="0" fontAlgn="base" hangingPunct="0">
              <a:spcBef>
                <a:spcPct val="0"/>
              </a:spcBef>
              <a:spcAft>
                <a:spcPct val="0"/>
              </a:spcAft>
            </a:pPr>
            <a:r>
              <a:rPr lang="en-GB" altLang="en-US" sz="1600" dirty="0">
                <a:solidFill>
                  <a:srgbClr val="000000"/>
                </a:solidFill>
                <a:latin typeface="Calibri" panose="020F0502020204030204" pitchFamily="34" charset="0"/>
              </a:rPr>
              <a:t>-Homework will continue to be set on Fridays and due in the following Friday.</a:t>
            </a:r>
          </a:p>
        </p:txBody>
      </p:sp>
      <p:sp>
        <p:nvSpPr>
          <p:cNvPr id="8" name="Text Box 5"/>
          <p:cNvSpPr txBox="1">
            <a:spLocks noChangeArrowheads="1"/>
          </p:cNvSpPr>
          <p:nvPr/>
        </p:nvSpPr>
        <p:spPr bwMode="auto">
          <a:xfrm>
            <a:off x="352878" y="4415015"/>
            <a:ext cx="3078272" cy="242709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ea typeface="Calibri"/>
                <a:cs typeface="Calibri"/>
              </a:rPr>
              <a:t>Reading</a:t>
            </a:r>
          </a:p>
          <a:p>
            <a:pPr algn="just" defTabSz="914400">
              <a:spcBef>
                <a:spcPct val="0"/>
              </a:spcBef>
              <a:spcAft>
                <a:spcPct val="0"/>
              </a:spcAft>
            </a:pPr>
            <a:r>
              <a:rPr lang="en-GB" sz="1200">
                <a:solidFill>
                  <a:srgbClr val="0D0D0D"/>
                </a:solidFill>
                <a:latin typeface="Calibri"/>
                <a:ea typeface="Calibri"/>
                <a:cs typeface="Calibri"/>
              </a:rPr>
              <a:t>During this half term, the children will finish </a:t>
            </a:r>
            <a:r>
              <a:rPr lang="en-GB" sz="1200">
                <a:solidFill>
                  <a:srgbClr val="0D0D0D"/>
                </a:solidFill>
                <a:ea typeface="+mn-lt"/>
                <a:cs typeface="+mn-lt"/>
              </a:rPr>
              <a:t>reading 'Mortal Engines' by Philip Reeve. We will then move onto reading 'Animal Farm' by George Orwell. During the reading lessons, </a:t>
            </a:r>
            <a:endParaRPr lang="en-GB" sz="1200">
              <a:solidFill>
                <a:srgbClr val="000000"/>
              </a:solidFill>
              <a:ea typeface="+mn-lt"/>
              <a:cs typeface="+mn-lt"/>
            </a:endParaRPr>
          </a:p>
          <a:p>
            <a:pPr algn="just" defTabSz="914400"/>
            <a:r>
              <a:rPr lang="en-GB" sz="1200">
                <a:solidFill>
                  <a:srgbClr val="0D0D0D"/>
                </a:solidFill>
                <a:ea typeface="+mn-lt"/>
                <a:cs typeface="+mn-lt"/>
              </a:rPr>
              <a:t>the children </a:t>
            </a:r>
            <a:r>
              <a:rPr lang="en-GB" sz="1200">
                <a:solidFill>
                  <a:srgbClr val="0D0D0D"/>
                </a:solidFill>
                <a:latin typeface="Calibri"/>
                <a:ea typeface="Calibri"/>
                <a:cs typeface="Calibri"/>
              </a:rPr>
              <a:t>will </a:t>
            </a:r>
            <a:r>
              <a:rPr lang="en-GB" sz="1200">
                <a:solidFill>
                  <a:srgbClr val="0D0D0D"/>
                </a:solidFill>
                <a:ea typeface="+mn-lt"/>
                <a:cs typeface="+mn-lt"/>
              </a:rPr>
              <a:t>concentrate on building </a:t>
            </a:r>
            <a:r>
              <a:rPr lang="en-GB" sz="1200">
                <a:solidFill>
                  <a:srgbClr val="0D0D0D"/>
                </a:solidFill>
                <a:latin typeface="Calibri"/>
                <a:ea typeface="Calibri"/>
                <a:cs typeface="Calibri"/>
              </a:rPr>
              <a:t>their reading stamina, prosody </a:t>
            </a:r>
            <a:r>
              <a:rPr lang="en-GB" sz="1200">
                <a:solidFill>
                  <a:srgbClr val="000000"/>
                </a:solidFill>
                <a:latin typeface="Calibri"/>
                <a:ea typeface="Calibri"/>
                <a:cs typeface="Calibri"/>
              </a:rPr>
              <a:t> </a:t>
            </a:r>
            <a:r>
              <a:rPr lang="en-GB" sz="1200">
                <a:solidFill>
                  <a:srgbClr val="0D0D0D"/>
                </a:solidFill>
                <a:latin typeface="Calibri"/>
                <a:ea typeface="Calibri"/>
                <a:cs typeface="Calibri"/>
              </a:rPr>
              <a:t>and</a:t>
            </a:r>
            <a:endParaRPr lang="en-GB" sz="1200">
              <a:solidFill>
                <a:srgbClr val="000000"/>
              </a:solidFill>
              <a:latin typeface="Calibri"/>
              <a:ea typeface="Calibri"/>
              <a:cs typeface="Calibri"/>
            </a:endParaRPr>
          </a:p>
          <a:p>
            <a:pPr algn="just" defTabSz="914400"/>
            <a:r>
              <a:rPr lang="en-GB" sz="1200">
                <a:solidFill>
                  <a:srgbClr val="0D0D0D"/>
                </a:solidFill>
                <a:latin typeface="Calibri"/>
                <a:ea typeface="Calibri"/>
                <a:cs typeface="Calibri"/>
              </a:rPr>
              <a:t>comprehension skills. </a:t>
            </a:r>
            <a:r>
              <a:rPr lang="en-GB" sz="1200">
                <a:solidFill>
                  <a:srgbClr val="0D0D0D"/>
                </a:solidFill>
                <a:ea typeface="+mn-lt"/>
                <a:cs typeface="+mn-lt"/>
              </a:rPr>
              <a:t> The </a:t>
            </a:r>
            <a:r>
              <a:rPr lang="en-GB" sz="1200">
                <a:solidFill>
                  <a:srgbClr val="000000"/>
                </a:solidFill>
                <a:latin typeface="Calibri"/>
                <a:ea typeface="Calibri"/>
                <a:cs typeface="Calibri"/>
              </a:rPr>
              <a:t> </a:t>
            </a:r>
            <a:r>
              <a:rPr lang="en-GB" sz="1200">
                <a:solidFill>
                  <a:srgbClr val="0D0D0D"/>
                </a:solidFill>
                <a:latin typeface="Calibri"/>
                <a:ea typeface="Calibri"/>
                <a:cs typeface="Calibri"/>
              </a:rPr>
              <a:t>children </a:t>
            </a:r>
            <a:endParaRPr lang="en-GB" sz="1200">
              <a:solidFill>
                <a:srgbClr val="000000"/>
              </a:solidFill>
              <a:latin typeface="Calibri"/>
              <a:ea typeface="Calibri"/>
              <a:cs typeface="Calibri"/>
            </a:endParaRPr>
          </a:p>
          <a:p>
            <a:pPr algn="just" defTabSz="914400"/>
            <a:r>
              <a:rPr lang="en-GB" sz="1200">
                <a:solidFill>
                  <a:srgbClr val="0D0D0D"/>
                </a:solidFill>
                <a:latin typeface="Calibri"/>
                <a:ea typeface="Calibri"/>
                <a:cs typeface="Calibri"/>
              </a:rPr>
              <a:t>will learn how to answer</a:t>
            </a:r>
            <a:r>
              <a:rPr lang="en-GB" sz="1200">
                <a:solidFill>
                  <a:srgbClr val="000000"/>
                </a:solidFill>
                <a:latin typeface="Calibri"/>
                <a:ea typeface="Calibri"/>
                <a:cs typeface="Calibri"/>
              </a:rPr>
              <a:t> </a:t>
            </a:r>
            <a:r>
              <a:rPr lang="en-GB" sz="1200">
                <a:solidFill>
                  <a:srgbClr val="0D0D0D"/>
                </a:solidFill>
                <a:latin typeface="Calibri"/>
                <a:ea typeface="Calibri"/>
                <a:cs typeface="Calibri"/>
              </a:rPr>
              <a:t>retrieval,</a:t>
            </a:r>
            <a:endParaRPr lang="en-GB" sz="1200">
              <a:solidFill>
                <a:srgbClr val="000000"/>
              </a:solidFill>
              <a:latin typeface="Calibri"/>
              <a:ea typeface="Calibri"/>
              <a:cs typeface="Calibri"/>
            </a:endParaRPr>
          </a:p>
          <a:p>
            <a:pPr algn="just" defTabSz="914400"/>
            <a:r>
              <a:rPr lang="en-GB" sz="1200">
                <a:solidFill>
                  <a:srgbClr val="0D0D0D"/>
                </a:solidFill>
                <a:latin typeface="Calibri"/>
                <a:ea typeface="Calibri"/>
                <a:cs typeface="Calibri"/>
              </a:rPr>
              <a:t>inference, word choice </a:t>
            </a:r>
            <a:endParaRPr lang="en-GB">
              <a:solidFill>
                <a:srgbClr val="000000"/>
              </a:solidFill>
              <a:latin typeface="Calibri"/>
              <a:ea typeface="Calibri"/>
              <a:cs typeface="Calibri"/>
            </a:endParaRPr>
          </a:p>
          <a:p>
            <a:pPr algn="just" defTabSz="914400"/>
            <a:r>
              <a:rPr lang="en-GB" sz="1200">
                <a:solidFill>
                  <a:srgbClr val="0D0D0D"/>
                </a:solidFill>
                <a:latin typeface="Calibri"/>
                <a:ea typeface="Calibri"/>
                <a:cs typeface="Calibri"/>
              </a:rPr>
              <a:t>sequencing and summary</a:t>
            </a:r>
            <a:r>
              <a:rPr lang="en-US" sz="1200">
                <a:solidFill>
                  <a:srgbClr val="000000"/>
                </a:solidFill>
                <a:latin typeface="Calibri"/>
                <a:ea typeface="Calibri"/>
                <a:cs typeface="Calibri"/>
              </a:rPr>
              <a:t> </a:t>
            </a:r>
            <a:endParaRPr lang="en-GB">
              <a:solidFill>
                <a:srgbClr val="000000"/>
              </a:solidFill>
              <a:latin typeface="Calibri"/>
              <a:ea typeface="Calibri"/>
              <a:cs typeface="Calibri"/>
            </a:endParaRPr>
          </a:p>
          <a:p>
            <a:pPr algn="just" defTabSz="914400"/>
            <a:r>
              <a:rPr lang="en-GB" sz="1200">
                <a:solidFill>
                  <a:srgbClr val="0D0D0D"/>
                </a:solidFill>
                <a:latin typeface="Calibri"/>
                <a:ea typeface="Calibri"/>
                <a:cs typeface="Calibri"/>
              </a:rPr>
              <a:t>questions.</a:t>
            </a:r>
            <a:endParaRPr lang="en-GB">
              <a:latin typeface="Calibri"/>
              <a:ea typeface="Calibri"/>
              <a:cs typeface="Calibri"/>
            </a:endParaRPr>
          </a:p>
          <a:p>
            <a:pPr algn="just" defTabSz="914400">
              <a:spcBef>
                <a:spcPct val="0"/>
              </a:spcBef>
              <a:spcAft>
                <a:spcPct val="0"/>
              </a:spcAft>
            </a:pPr>
            <a:endParaRPr lang="en-GB" altLang="en-US" sz="120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9450" y="7045028"/>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sz="1600" b="1" u="sng">
                <a:solidFill>
                  <a:srgbClr val="000000"/>
                </a:solidFill>
                <a:latin typeface="Calibri"/>
                <a:ea typeface="Calibri"/>
                <a:cs typeface="Calibri"/>
              </a:rPr>
              <a:t>Writing</a:t>
            </a:r>
          </a:p>
          <a:p>
            <a:pPr algn="just" defTabSz="914400">
              <a:spcBef>
                <a:spcPct val="0"/>
              </a:spcBef>
              <a:spcAft>
                <a:spcPct val="0"/>
              </a:spcAft>
            </a:pPr>
            <a:r>
              <a:rPr lang="en-US" sz="1200" b="0" i="0" u="none" strike="noStrike" baseline="0">
                <a:solidFill>
                  <a:srgbClr val="000000"/>
                </a:solidFill>
                <a:latin typeface="Calibri"/>
                <a:ea typeface="Calibri"/>
                <a:cs typeface="Calibri"/>
              </a:rPr>
              <a:t>During this half term, </a:t>
            </a:r>
            <a:r>
              <a:rPr lang="en-US" sz="1200">
                <a:solidFill>
                  <a:srgbClr val="000000"/>
                </a:solidFill>
                <a:latin typeface="Calibri"/>
                <a:ea typeface="Calibri"/>
                <a:cs typeface="Calibri"/>
              </a:rPr>
              <a:t>the children</a:t>
            </a:r>
            <a:r>
              <a:rPr lang="en-US" sz="1200" b="0" i="0" u="none" strike="noStrike" baseline="0">
                <a:solidFill>
                  <a:srgbClr val="000000"/>
                </a:solidFill>
                <a:latin typeface="Calibri"/>
                <a:ea typeface="Calibri"/>
                <a:cs typeface="Calibri"/>
              </a:rPr>
              <a:t> will have opportunities to build independence in their writing. They will spend more time considering the audience and purpose of their writing and adjust the tone and formality of their writing accordingly. Children will be writing for a wide range of purposes including to entertain, inform, describe and persuade. </a:t>
            </a:r>
            <a:endParaRPr lang="en-US" sz="1200">
              <a:ea typeface="Calibri"/>
              <a:cs typeface="Calibri"/>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a:solidFill>
                  <a:srgbClr val="000000"/>
                </a:solidFill>
                <a:latin typeface="Calibri"/>
                <a:cs typeface="Calibri"/>
              </a:rPr>
              <a:t>Maths</a:t>
            </a:r>
            <a:endParaRPr lang="en-US">
              <a:ea typeface="Calibri" panose="020F0502020204030204"/>
              <a:cs typeface="Calibri" panose="020F0502020204030204"/>
            </a:endParaRPr>
          </a:p>
          <a:p>
            <a:pPr algn="just" defTabSz="914400"/>
            <a:r>
              <a:rPr lang="en-GB" sz="1200">
                <a:ea typeface="+mn-lt"/>
                <a:cs typeface="+mn-lt"/>
              </a:rPr>
              <a:t>This half term, children will revisit prior learning over a range of topics to build their confidence and independence in readiness for their SATs in May. </a:t>
            </a:r>
            <a:endParaRPr lang="en-GB">
              <a:ea typeface="+mn-lt"/>
              <a:cs typeface="+mn-lt"/>
            </a:endParaRPr>
          </a:p>
          <a:p>
            <a:pPr algn="just" defTabSz="914400"/>
            <a:endParaRPr lang="en-GB" sz="1200">
              <a:ea typeface="+mn-lt"/>
              <a:cs typeface="+mn-lt"/>
            </a:endParaRPr>
          </a:p>
          <a:p>
            <a:pPr algn="just" defTabSz="914400"/>
            <a:r>
              <a:rPr lang="en-GB" sz="1200">
                <a:ea typeface="+mn-lt"/>
                <a:cs typeface="+mn-lt"/>
              </a:rPr>
              <a:t>Additionally, they will be applying their knowledge to project work in which they will draw from multiple </a:t>
            </a:r>
          </a:p>
          <a:p>
            <a:pPr algn="just" defTabSz="914400"/>
            <a:r>
              <a:rPr lang="en-GB" sz="1200">
                <a:ea typeface="+mn-lt"/>
                <a:cs typeface="+mn-lt"/>
              </a:rPr>
              <a:t>mathematical topics,</a:t>
            </a:r>
          </a:p>
          <a:p>
            <a:pPr algn="just" defTabSz="914400"/>
            <a:r>
              <a:rPr lang="en-GB" sz="1200">
                <a:ea typeface="+mn-lt"/>
                <a:cs typeface="+mn-lt"/>
              </a:rPr>
              <a:t>work in small teams </a:t>
            </a:r>
          </a:p>
          <a:p>
            <a:pPr algn="just" defTabSz="914400"/>
            <a:r>
              <a:rPr lang="en-GB" sz="1200">
                <a:ea typeface="+mn-lt"/>
                <a:cs typeface="+mn-lt"/>
              </a:rPr>
              <a:t>and achieve a set goal. </a:t>
            </a:r>
            <a:endParaRPr lang="en-GB" sz="1200">
              <a:ea typeface="Calibri" panose="020F0502020204030204"/>
              <a:cs typeface="Calibri" panose="020F0502020204030204"/>
            </a:endParaRPr>
          </a:p>
          <a:p>
            <a:pPr algn="just" defTabSz="914400">
              <a:spcBef>
                <a:spcPct val="0"/>
              </a:spcBef>
              <a:spcAft>
                <a:spcPct val="0"/>
              </a:spcAft>
            </a:pPr>
            <a:endParaRPr lang="en-GB" altLang="en-US" sz="1200">
              <a:ea typeface="Calibri"/>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b="1" dirty="0">
                <a:latin typeface="Calibri" panose="020F0502020204030204" pitchFamily="34" charset="0"/>
              </a:rPr>
              <a:t>SATs Week and SATs Breakfast</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effectLst/>
                <a:latin typeface="Calibri" panose="020F0502020204030204" pitchFamily="34" charset="0"/>
              </a:rPr>
              <a:t>Mon 12</a:t>
            </a:r>
            <a:r>
              <a:rPr kumimoji="0" lang="en-GB" altLang="en-US" sz="1600" i="0" strike="noStrike" cap="none" normalizeH="0" baseline="30000" dirty="0">
                <a:ln>
                  <a:noFill/>
                </a:ln>
                <a:effectLst/>
                <a:latin typeface="Calibri" panose="020F0502020204030204" pitchFamily="34" charset="0"/>
              </a:rPr>
              <a:t>th</a:t>
            </a:r>
            <a:r>
              <a:rPr kumimoji="0" lang="en-GB" altLang="en-US" sz="1600" i="0" strike="noStrike" cap="none" normalizeH="0" baseline="0" dirty="0">
                <a:ln>
                  <a:noFill/>
                </a:ln>
                <a:effectLst/>
                <a:latin typeface="Calibri" panose="020F0502020204030204" pitchFamily="34" charset="0"/>
              </a:rPr>
              <a:t> May – Thurs 15</a:t>
            </a:r>
            <a:r>
              <a:rPr kumimoji="0" lang="en-GB" altLang="en-US" sz="1600" i="0" strike="noStrike" cap="none" normalizeH="0" baseline="30000" dirty="0">
                <a:ln>
                  <a:noFill/>
                </a:ln>
                <a:effectLst/>
                <a:latin typeface="Calibri" panose="020F0502020204030204" pitchFamily="34" charset="0"/>
              </a:rPr>
              <a:t>th</a:t>
            </a:r>
            <a:r>
              <a:rPr kumimoji="0" lang="en-GB" altLang="en-US" sz="1600" i="0" strike="noStrike" cap="none" normalizeH="0" baseline="0" dirty="0">
                <a:ln>
                  <a:noFill/>
                </a:ln>
                <a:effectLst/>
                <a:latin typeface="Calibri" panose="020F0502020204030204" pitchFamily="34" charset="0"/>
              </a:rPr>
              <a:t> May</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i="0" strike="noStrike" cap="none" normalizeH="0" baseline="0" dirty="0">
              <a:ln>
                <a:noFill/>
              </a:ln>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b="1" dirty="0">
                <a:latin typeface="Calibri" panose="020F0502020204030204" pitchFamily="34" charset="0"/>
              </a:rPr>
              <a:t>Sports Day</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effectLst/>
                <a:latin typeface="Calibri" panose="020F0502020204030204" pitchFamily="34" charset="0"/>
              </a:rPr>
              <a:t>Friday 4</a:t>
            </a:r>
            <a:r>
              <a:rPr kumimoji="0" lang="en-GB" altLang="en-US" sz="1600" i="0" strike="noStrike" cap="none" normalizeH="0" baseline="30000" dirty="0">
                <a:ln>
                  <a:noFill/>
                </a:ln>
                <a:effectLst/>
                <a:latin typeface="Calibri" panose="020F0502020204030204" pitchFamily="34" charset="0"/>
              </a:rPr>
              <a:t>th</a:t>
            </a:r>
            <a:r>
              <a:rPr kumimoji="0" lang="en-GB" altLang="en-US" sz="1600" i="0" strike="noStrike" cap="none" normalizeH="0" baseline="0" dirty="0">
                <a:ln>
                  <a:noFill/>
                </a:ln>
                <a:effectLst/>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600" dirty="0">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b="1" i="0" strike="noStrike" cap="none" normalizeH="0" baseline="0" dirty="0">
                <a:ln>
                  <a:noFill/>
                </a:ln>
                <a:effectLst/>
                <a:latin typeface="Calibri" panose="020F0502020204030204" pitchFamily="34" charset="0"/>
              </a:rPr>
              <a:t>Red Carpet Day</a:t>
            </a: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Friday 11</a:t>
            </a:r>
            <a:r>
              <a:rPr lang="en-GB" altLang="en-US" sz="1600" baseline="30000" dirty="0">
                <a:latin typeface="Calibri" panose="020F0502020204030204" pitchFamily="34" charset="0"/>
              </a:rPr>
              <a:t>th</a:t>
            </a:r>
            <a:r>
              <a:rPr lang="en-GB" altLang="en-US" sz="1600" dirty="0">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i="0" strike="noStrike" cap="none" normalizeH="0" baseline="0" dirty="0">
              <a:ln>
                <a:noFill/>
              </a:ln>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b="1" dirty="0">
                <a:latin typeface="Calibri" panose="020F0502020204030204" pitchFamily="34" charset="0"/>
              </a:rPr>
              <a:t>Y6</a:t>
            </a:r>
            <a:r>
              <a:rPr lang="en-GB" altLang="en-US" sz="1600" dirty="0">
                <a:latin typeface="Calibri" panose="020F0502020204030204" pitchFamily="34" charset="0"/>
              </a:rPr>
              <a:t> </a:t>
            </a:r>
            <a:r>
              <a:rPr lang="en-GB" altLang="en-US" sz="1600" b="1" dirty="0">
                <a:latin typeface="Calibri" panose="020F0502020204030204" pitchFamily="34" charset="0"/>
              </a:rPr>
              <a:t>Production</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effectLst/>
                <a:latin typeface="Calibri" panose="020F0502020204030204" pitchFamily="34" charset="0"/>
              </a:rPr>
              <a:t>Wednesday 16</a:t>
            </a:r>
            <a:r>
              <a:rPr kumimoji="0" lang="en-GB" altLang="en-US" sz="1600" i="0" strike="noStrike" cap="none" normalizeH="0" baseline="30000" dirty="0">
                <a:ln>
                  <a:noFill/>
                </a:ln>
                <a:effectLst/>
                <a:latin typeface="Calibri" panose="020F0502020204030204" pitchFamily="34" charset="0"/>
              </a:rPr>
              <a:t>th</a:t>
            </a:r>
            <a:r>
              <a:rPr kumimoji="0" lang="en-GB" altLang="en-US" sz="1600" i="0" strike="noStrike" cap="none" normalizeH="0" baseline="0" dirty="0">
                <a:ln>
                  <a:noFill/>
                </a:ln>
                <a:effectLst/>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Thursday 17</a:t>
            </a:r>
            <a:r>
              <a:rPr lang="en-GB" altLang="en-US" sz="1600" baseline="30000" dirty="0">
                <a:latin typeface="Calibri" panose="020F0502020204030204" pitchFamily="34" charset="0"/>
              </a:rPr>
              <a:t>th</a:t>
            </a:r>
            <a:r>
              <a:rPr lang="en-GB" altLang="en-US" sz="1600" dirty="0">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i="0" strike="noStrike" cap="none" normalizeH="0" baseline="0" dirty="0">
              <a:ln>
                <a:noFill/>
              </a:ln>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600" b="1" dirty="0">
                <a:latin typeface="Calibri" panose="020F0502020204030204" pitchFamily="34" charset="0"/>
              </a:rPr>
              <a:t>The</a:t>
            </a:r>
            <a:r>
              <a:rPr lang="en-GB" altLang="en-US" sz="1600" dirty="0">
                <a:latin typeface="Calibri" panose="020F0502020204030204" pitchFamily="34" charset="0"/>
              </a:rPr>
              <a:t> </a:t>
            </a:r>
            <a:r>
              <a:rPr lang="en-GB" altLang="en-US" sz="1600" b="1" dirty="0">
                <a:latin typeface="Calibri" panose="020F0502020204030204" pitchFamily="34" charset="0"/>
              </a:rPr>
              <a:t>Quays</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effectLst/>
                <a:latin typeface="Calibri" panose="020F0502020204030204" pitchFamily="34" charset="0"/>
              </a:rPr>
              <a:t>Friday 18</a:t>
            </a:r>
            <a:r>
              <a:rPr kumimoji="0" lang="en-GB" altLang="en-US" sz="1600" i="0" strike="noStrike" cap="none" normalizeH="0" baseline="30000" dirty="0">
                <a:ln>
                  <a:noFill/>
                </a:ln>
                <a:effectLst/>
                <a:latin typeface="Calibri" panose="020F0502020204030204" pitchFamily="34" charset="0"/>
              </a:rPr>
              <a:t>th</a:t>
            </a:r>
            <a:r>
              <a:rPr kumimoji="0" lang="en-GB" altLang="en-US" sz="1600" i="0" strike="noStrike" cap="none" normalizeH="0" baseline="0" dirty="0">
                <a:ln>
                  <a:noFill/>
                </a:ln>
                <a:effectLst/>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600" dirty="0">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b="1" i="0" strike="noStrike" cap="none" normalizeH="0" baseline="0" dirty="0">
                <a:ln>
                  <a:noFill/>
                </a:ln>
                <a:effectLst/>
                <a:latin typeface="Calibri" panose="020F0502020204030204" pitchFamily="34" charset="0"/>
              </a:rPr>
              <a:t>Shirt</a:t>
            </a:r>
            <a:r>
              <a:rPr kumimoji="0" lang="en-GB" altLang="en-US" sz="1600" i="0" strike="noStrike" cap="none" normalizeH="0" baseline="0" dirty="0">
                <a:ln>
                  <a:noFill/>
                </a:ln>
                <a:effectLst/>
                <a:latin typeface="Calibri" panose="020F0502020204030204" pitchFamily="34" charset="0"/>
              </a:rPr>
              <a:t> </a:t>
            </a:r>
            <a:r>
              <a:rPr kumimoji="0" lang="en-GB" altLang="en-US" sz="1600" b="1" i="0" strike="noStrike" cap="none" normalizeH="0" baseline="0" dirty="0">
                <a:ln>
                  <a:noFill/>
                </a:ln>
                <a:effectLst/>
                <a:latin typeface="Calibri" panose="020F0502020204030204" pitchFamily="34" charset="0"/>
              </a:rPr>
              <a:t>Signing</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effectLst/>
                <a:latin typeface="Calibri" panose="020F0502020204030204" pitchFamily="34" charset="0"/>
              </a:rPr>
              <a:t>Tuesday 22</a:t>
            </a:r>
            <a:r>
              <a:rPr kumimoji="0" lang="en-GB" altLang="en-US" sz="1600" i="0" strike="noStrike" cap="none" normalizeH="0" baseline="30000" dirty="0">
                <a:ln>
                  <a:noFill/>
                </a:ln>
                <a:effectLst/>
                <a:latin typeface="Calibri" panose="020F0502020204030204" pitchFamily="34" charset="0"/>
              </a:rPr>
              <a:t>nd</a:t>
            </a:r>
            <a:r>
              <a:rPr kumimoji="0" lang="en-GB" altLang="en-US" sz="1600" i="0" strike="noStrike" cap="none" normalizeH="0" baseline="0" dirty="0">
                <a:ln>
                  <a:noFill/>
                </a:ln>
                <a:effectLst/>
                <a:latin typeface="Calibri" panose="020F0502020204030204" pitchFamily="34" charset="0"/>
              </a:rPr>
              <a:t> July</a:t>
            </a: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600" b="1" u="sng" dirty="0">
              <a:solidFill>
                <a:srgbClr val="FF0000"/>
              </a:solidFill>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hand writing on a piece of paper&#10;&#10;Description automatically generated">
            <a:extLst>
              <a:ext uri="{FF2B5EF4-FFF2-40B4-BE49-F238E27FC236}">
                <a16:creationId xmlns:a16="http://schemas.microsoft.com/office/drawing/2014/main" id="{CDDA576A-890D-E86E-0698-B1B68C400B0B}"/>
              </a:ext>
            </a:extLst>
          </p:cNvPr>
          <p:cNvPicPr>
            <a:picLocks noChangeAspect="1"/>
          </p:cNvPicPr>
          <p:nvPr/>
        </p:nvPicPr>
        <p:blipFill>
          <a:blip r:embed="rId3"/>
          <a:stretch>
            <a:fillRect/>
          </a:stretch>
        </p:blipFill>
        <p:spPr>
          <a:xfrm>
            <a:off x="1265480" y="8807870"/>
            <a:ext cx="1251929" cy="795413"/>
          </a:xfrm>
          <a:prstGeom prst="rect">
            <a:avLst/>
          </a:prstGeom>
        </p:spPr>
      </p:pic>
      <p:pic>
        <p:nvPicPr>
          <p:cNvPr id="3" name="Picture 2" descr="A cartoon of a pig&#10;&#10;AI-generated content may be incorrect.">
            <a:extLst>
              <a:ext uri="{FF2B5EF4-FFF2-40B4-BE49-F238E27FC236}">
                <a16:creationId xmlns:a16="http://schemas.microsoft.com/office/drawing/2014/main" id="{DACFEBFB-FA79-E1A3-85B4-6EE43F001085}"/>
              </a:ext>
            </a:extLst>
          </p:cNvPr>
          <p:cNvPicPr>
            <a:picLocks noChangeAspect="1"/>
          </p:cNvPicPr>
          <p:nvPr/>
        </p:nvPicPr>
        <p:blipFill>
          <a:blip r:embed="rId4"/>
          <a:stretch>
            <a:fillRect/>
          </a:stretch>
        </p:blipFill>
        <p:spPr>
          <a:xfrm>
            <a:off x="2711944" y="5601956"/>
            <a:ext cx="670287" cy="1176004"/>
          </a:xfrm>
          <a:prstGeom prst="rect">
            <a:avLst/>
          </a:prstGeom>
        </p:spPr>
      </p:pic>
      <p:pic>
        <p:nvPicPr>
          <p:cNvPr id="4" name="Picture 3" descr="Theme Park Tycoon | Teaching Resources">
            <a:extLst>
              <a:ext uri="{FF2B5EF4-FFF2-40B4-BE49-F238E27FC236}">
                <a16:creationId xmlns:a16="http://schemas.microsoft.com/office/drawing/2014/main" id="{C337D42D-86F0-1FEA-5530-7F4F10499745}"/>
              </a:ext>
            </a:extLst>
          </p:cNvPr>
          <p:cNvPicPr>
            <a:picLocks noChangeAspect="1"/>
          </p:cNvPicPr>
          <p:nvPr/>
        </p:nvPicPr>
        <p:blipFill>
          <a:blip r:embed="rId5"/>
          <a:srcRect t="1639" r="21637" b="4918"/>
          <a:stretch/>
        </p:blipFill>
        <p:spPr>
          <a:xfrm>
            <a:off x="5111401" y="8582619"/>
            <a:ext cx="1383292" cy="969304"/>
          </a:xfrm>
          <a:prstGeom prst="rect">
            <a:avLst/>
          </a:prstGeom>
        </p:spPr>
      </p:pic>
      <p:pic>
        <p:nvPicPr>
          <p:cNvPr id="12" name="Picture 11">
            <a:extLst>
              <a:ext uri="{FF2B5EF4-FFF2-40B4-BE49-F238E27FC236}">
                <a16:creationId xmlns:a16="http://schemas.microsoft.com/office/drawing/2014/main" id="{E6FAE330-A3C0-4E05-A846-FCC958711308}"/>
              </a:ext>
            </a:extLst>
          </p:cNvPr>
          <p:cNvPicPr>
            <a:picLocks noChangeAspect="1"/>
          </p:cNvPicPr>
          <p:nvPr/>
        </p:nvPicPr>
        <p:blipFill>
          <a:blip r:embed="rId6"/>
          <a:stretch>
            <a:fillRect/>
          </a:stretch>
        </p:blipFill>
        <p:spPr>
          <a:xfrm>
            <a:off x="483254" y="446817"/>
            <a:ext cx="1000335" cy="1005465"/>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588032" y="5212151"/>
            <a:ext cx="2973110" cy="223787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rtl="0"/>
            <a:r>
              <a:rPr lang="en-US" b="1" u="sng">
                <a:ea typeface="Calibri"/>
                <a:cs typeface="Calibri"/>
              </a:rPr>
              <a:t>History</a:t>
            </a:r>
          </a:p>
          <a:p>
            <a:pPr algn="just"/>
            <a:r>
              <a:rPr lang="en-US" sz="1200">
                <a:latin typeface="Calibri"/>
                <a:ea typeface="Calibri"/>
                <a:cs typeface="Calibri"/>
              </a:rPr>
              <a:t>This half term, the children will be learning about the Russian Revolution. They will explore capitalism and communism, and learn about key people such as Karl Marx, </a:t>
            </a:r>
          </a:p>
          <a:p>
            <a:pPr algn="just"/>
            <a:r>
              <a:rPr lang="en-US" sz="1200">
                <a:latin typeface="Calibri"/>
                <a:ea typeface="Calibri"/>
                <a:cs typeface="Calibri"/>
              </a:rPr>
              <a:t>Tsar Nicholas II, Lenin and </a:t>
            </a:r>
          </a:p>
          <a:p>
            <a:pPr algn="just"/>
            <a:r>
              <a:rPr lang="en-US" sz="1200">
                <a:latin typeface="Calibri"/>
                <a:ea typeface="Calibri"/>
                <a:cs typeface="Calibri"/>
              </a:rPr>
              <a:t>Stalin. They will explore </a:t>
            </a:r>
          </a:p>
          <a:p>
            <a:pPr algn="just"/>
            <a:r>
              <a:rPr lang="en-US" sz="1200">
                <a:latin typeface="Calibri"/>
                <a:ea typeface="Calibri"/>
                <a:cs typeface="Calibri"/>
              </a:rPr>
              <a:t>the impact that propaganda, </a:t>
            </a:r>
          </a:p>
          <a:p>
            <a:pPr algn="just"/>
            <a:r>
              <a:rPr lang="en-US" sz="1200">
                <a:latin typeface="Calibri"/>
                <a:ea typeface="Calibri"/>
                <a:cs typeface="Calibri"/>
              </a:rPr>
              <a:t>and these leaders, had on </a:t>
            </a:r>
          </a:p>
          <a:p>
            <a:pPr algn="just"/>
            <a:r>
              <a:rPr lang="en-US" sz="1200">
                <a:latin typeface="Calibri"/>
                <a:ea typeface="Calibri"/>
                <a:cs typeface="Calibri"/>
              </a:rPr>
              <a:t>people around the world.</a:t>
            </a:r>
            <a:endParaRPr lang="en-US" sz="1200">
              <a:ea typeface="Calibri"/>
              <a:cs typeface="Calibri"/>
            </a:endParaRPr>
          </a:p>
        </p:txBody>
      </p:sp>
      <p:sp>
        <p:nvSpPr>
          <p:cNvPr id="7" name="Text Box 5"/>
          <p:cNvSpPr txBox="1">
            <a:spLocks noChangeArrowheads="1"/>
          </p:cNvSpPr>
          <p:nvPr/>
        </p:nvSpPr>
        <p:spPr bwMode="auto">
          <a:xfrm>
            <a:off x="3556207" y="2697627"/>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PSHE</a:t>
            </a:r>
            <a:endParaRPr lang="en-US">
              <a:cs typeface="Calibri" panose="020F0502020204030204"/>
            </a:endParaRPr>
          </a:p>
          <a:p>
            <a:pPr algn="just" defTabSz="914400">
              <a:spcBef>
                <a:spcPct val="0"/>
              </a:spcBef>
              <a:spcAft>
                <a:spcPct val="0"/>
              </a:spcAft>
            </a:pPr>
            <a:r>
              <a:rPr lang="en-US" sz="1200">
                <a:latin typeface="Calibri"/>
                <a:ea typeface="Calibri"/>
                <a:cs typeface="Calibri"/>
              </a:rPr>
              <a:t>In PSHE this half term, the children will be focusing on 'How friendships change as we grow?' They will look at what makes a positive, healthy relationship and how to </a:t>
            </a:r>
            <a:r>
              <a:rPr lang="en-US" sz="1200" err="1">
                <a:latin typeface="Calibri"/>
                <a:ea typeface="Calibri"/>
                <a:cs typeface="Calibri"/>
              </a:rPr>
              <a:t>recognise</a:t>
            </a:r>
            <a:r>
              <a:rPr lang="en-US" sz="1200">
                <a:latin typeface="Calibri"/>
                <a:ea typeface="Calibri"/>
                <a:cs typeface="Calibri"/>
              </a:rPr>
              <a:t> an unhealthy one. Finally, we will look at why some friendships may change as we grow and how we can deal with these changes.</a:t>
            </a:r>
          </a:p>
          <a:p>
            <a:pPr algn="just" defTabSz="914400"/>
            <a:endParaRPr lang="en-US" sz="1200">
              <a:latin typeface="Calibri"/>
              <a:ea typeface="Calibri"/>
              <a:cs typeface="Calibri"/>
            </a:endParaRPr>
          </a:p>
        </p:txBody>
      </p:sp>
      <p:sp>
        <p:nvSpPr>
          <p:cNvPr id="8" name="Text Box 6"/>
          <p:cNvSpPr txBox="1">
            <a:spLocks noChangeArrowheads="1"/>
          </p:cNvSpPr>
          <p:nvPr/>
        </p:nvSpPr>
        <p:spPr bwMode="auto">
          <a:xfrm>
            <a:off x="355406" y="5208784"/>
            <a:ext cx="3080163" cy="225107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u="sng">
                <a:solidFill>
                  <a:srgbClr val="000000"/>
                </a:solidFill>
                <a:latin typeface="Calibri"/>
                <a:cs typeface="Calibri"/>
              </a:rPr>
              <a:t>F</a:t>
            </a:r>
            <a:r>
              <a:rPr lang="en-GB" altLang="en-US" sz="1600" b="1" u="sng" err="1">
                <a:solidFill>
                  <a:srgbClr val="000000"/>
                </a:solidFill>
                <a:latin typeface="Calibri"/>
                <a:cs typeface="Calibri"/>
              </a:rPr>
              <a:t>rench</a:t>
            </a:r>
            <a:endParaRPr lang="en-GB" altLang="en-US" sz="1600" b="1" u="sng" err="1">
              <a:solidFill>
                <a:srgbClr val="000000"/>
              </a:solidFill>
              <a:latin typeface="Calibri"/>
              <a:ea typeface="Calibri"/>
              <a:cs typeface="Calibri"/>
            </a:endParaRPr>
          </a:p>
          <a:p>
            <a:pPr algn="just" defTabSz="914400">
              <a:spcBef>
                <a:spcPct val="0"/>
              </a:spcBef>
              <a:spcAft>
                <a:spcPct val="0"/>
              </a:spcAft>
            </a:pPr>
            <a:r>
              <a:rPr lang="en-US" sz="1200">
                <a:solidFill>
                  <a:srgbClr val="000000"/>
                </a:solidFill>
                <a:latin typeface="Calibri"/>
                <a:ea typeface="Calibri"/>
                <a:cs typeface="Calibri"/>
              </a:rPr>
              <a:t>In French this half term, the children will learn some key facts from the history of the ancient and modern Olympic games in French. The children will learn to name 10 Olympic sports and how to conjugate the 1st  and 3rd person form of the verb faire. In addition, the children will attempt to use the negative correctly.</a:t>
            </a:r>
          </a:p>
        </p:txBody>
      </p:sp>
      <p:sp>
        <p:nvSpPr>
          <p:cNvPr id="9" name="Text Box 7"/>
          <p:cNvSpPr txBox="1">
            <a:spLocks noChangeArrowheads="1"/>
          </p:cNvSpPr>
          <p:nvPr/>
        </p:nvSpPr>
        <p:spPr bwMode="auto">
          <a:xfrm>
            <a:off x="2029576" y="7710130"/>
            <a:ext cx="3065187" cy="193121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a:t>
            </a:r>
            <a:r>
              <a:rPr lang="en-GB" altLang="en-US" sz="1600" b="1" u="sng">
                <a:solidFill>
                  <a:srgbClr val="000000"/>
                </a:solidFill>
              </a:rPr>
              <a:t>books</a:t>
            </a:r>
            <a:r>
              <a:rPr kumimoji="0" lang="en-GB" altLang="en-US" sz="1600" b="1" i="0" u="sng" strike="noStrike" cap="none" normalizeH="0" baseline="0">
                <a:ln>
                  <a:noFill/>
                </a:ln>
                <a:solidFill>
                  <a:srgbClr val="000000"/>
                </a:solidFill>
                <a:effectLst/>
              </a:rPr>
              <a:t>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94281" y="2704600"/>
            <a:ext cx="3059192" cy="2223130"/>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rtl="0"/>
            <a:r>
              <a:rPr lang="en-GB" sz="1600" b="1" u="sng">
                <a:latin typeface="Calibri"/>
              </a:rPr>
              <a:t>Art</a:t>
            </a:r>
          </a:p>
          <a:p>
            <a:pPr algn="just"/>
            <a:r>
              <a:rPr lang="en-US" sz="1200">
                <a:solidFill>
                  <a:srgbClr val="000000"/>
                </a:solidFill>
                <a:latin typeface="Calibri"/>
                <a:ea typeface="Calibri"/>
                <a:cs typeface="Calibri"/>
              </a:rPr>
              <a:t>This half term, the children will be learning how to design and make paper mâché masks. They will begin by </a:t>
            </a:r>
            <a:r>
              <a:rPr lang="en-US" sz="1200">
                <a:solidFill>
                  <a:srgbClr val="000000"/>
                </a:solidFill>
                <a:ea typeface="+mn-lt"/>
                <a:cs typeface="+mn-lt"/>
              </a:rPr>
              <a:t>learning about the types of masks used around the world and comment on the similarities and differences, which media was used and what the purpose could be. </a:t>
            </a:r>
            <a:r>
              <a:rPr lang="en-US" sz="1200">
                <a:solidFill>
                  <a:srgbClr val="000000"/>
                </a:solidFill>
                <a:latin typeface="Calibri"/>
                <a:ea typeface="Calibri"/>
                <a:cs typeface="Calibri"/>
              </a:rPr>
              <a:t>When  designing and making, the children will take  inspiration from our reading book, Animal Farm. </a:t>
            </a:r>
            <a:endParaRPr lang="en-GB" sz="1200">
              <a:ea typeface="Calibri" panose="020F0502020204030204"/>
              <a:cs typeface="Calibri" panose="020F0502020204030204"/>
            </a:endParaRPr>
          </a:p>
          <a:p>
            <a:pPr algn="ctr"/>
            <a:endParaRPr lang="en-GB" sz="1200" b="1" u="sng">
              <a:solidFill>
                <a:srgbClr val="000000"/>
              </a:solidFill>
              <a:latin typeface="Calibri"/>
              <a:ea typeface="Calibri"/>
              <a:cs typeface="Calibri"/>
            </a:endParaRPr>
          </a:p>
        </p:txBody>
      </p:sp>
      <p:sp>
        <p:nvSpPr>
          <p:cNvPr id="11" name="Text Box 9"/>
          <p:cNvSpPr txBox="1">
            <a:spLocks noChangeArrowheads="1"/>
          </p:cNvSpPr>
          <p:nvPr/>
        </p:nvSpPr>
        <p:spPr bwMode="auto">
          <a:xfrm>
            <a:off x="3591741" y="254263"/>
            <a:ext cx="297311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PE</a:t>
            </a:r>
            <a:endParaRPr lang="en-GB" altLang="en-US" sz="1600" b="1" u="sng">
              <a:solidFill>
                <a:srgbClr val="000000"/>
              </a:solidFill>
              <a:latin typeface="Calibri"/>
              <a:cs typeface="Calibri"/>
            </a:endParaRPr>
          </a:p>
          <a:p>
            <a:pPr algn="just" defTabSz="914400" eaLnBrk="0" fontAlgn="base" hangingPunct="0">
              <a:spcBef>
                <a:spcPct val="0"/>
              </a:spcBef>
              <a:spcAft>
                <a:spcPct val="0"/>
              </a:spcAft>
            </a:pPr>
            <a:r>
              <a:rPr lang="en-GB" sz="1200">
                <a:solidFill>
                  <a:srgbClr val="000000"/>
                </a:solidFill>
                <a:ea typeface="+mn-lt"/>
                <a:cs typeface="+mn-lt"/>
              </a:rPr>
              <a:t>This half term, the children will be focussing on athletics, including running, jumping and throwing. They will begin by developing their speed and agility. They will then move onto jumps and throws. Finally, they will put these skills together into a competition. </a:t>
            </a:r>
          </a:p>
          <a:p>
            <a:pPr marL="0" marR="0" lvl="0" indent="0" algn="just" defTabSz="914400">
              <a:lnSpc>
                <a:spcPct val="100000"/>
              </a:lnSpc>
              <a:spcBef>
                <a:spcPct val="0"/>
              </a:spcBef>
              <a:spcAft>
                <a:spcPct val="0"/>
              </a:spcAft>
              <a:buClrTx/>
              <a:buSzTx/>
              <a:buFontTx/>
              <a:buNone/>
              <a:tabLst/>
            </a:pPr>
            <a:endParaRPr lang="en-GB" sz="1200" i="0" strike="noStrike" cap="none" normalizeH="0" baseline="0">
              <a:ln>
                <a:noFill/>
              </a:ln>
              <a:solidFill>
                <a:srgbClr val="000000"/>
              </a:solidFill>
              <a:effectLst/>
              <a:latin typeface="Calibri"/>
              <a:ea typeface="Calibri"/>
              <a:cs typeface="Calibri"/>
            </a:endParaRPr>
          </a:p>
          <a:p>
            <a:pPr algn="just" defTabSz="914400">
              <a:spcBef>
                <a:spcPct val="0"/>
              </a:spcBef>
              <a:spcAft>
                <a:spcPct val="0"/>
              </a:spcAft>
            </a:pPr>
            <a:endParaRPr lang="en-GB" altLang="en-US" sz="1200">
              <a:solidFill>
                <a:srgbClr val="000000"/>
              </a:solidFill>
              <a:latin typeface="Calibri"/>
              <a:ea typeface="Calibri"/>
              <a:cs typeface="Calibri"/>
            </a:endParaRPr>
          </a:p>
        </p:txBody>
      </p:sp>
      <p:sp>
        <p:nvSpPr>
          <p:cNvPr id="18" name="Text Box 7">
            <a:extLst>
              <a:ext uri="{FF2B5EF4-FFF2-40B4-BE49-F238E27FC236}">
                <a16:creationId xmlns:a16="http://schemas.microsoft.com/office/drawing/2014/main" id="{1F379A98-0F49-9A92-1C39-509713FB0D60}"/>
              </a:ext>
            </a:extLst>
          </p:cNvPr>
          <p:cNvSpPr txBox="1">
            <a:spLocks noChangeArrowheads="1"/>
          </p:cNvSpPr>
          <p:nvPr/>
        </p:nvSpPr>
        <p:spPr bwMode="auto">
          <a:xfrm>
            <a:off x="363751" y="252806"/>
            <a:ext cx="3064405" cy="223332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a:solidFill>
                  <a:srgbClr val="000000"/>
                </a:solidFill>
              </a:rPr>
              <a:t>Science</a:t>
            </a:r>
            <a:endParaRPr lang="en-GB" altLang="en-US" sz="1600" b="1" u="sng">
              <a:ea typeface="Calibri"/>
              <a:cs typeface="Calibri"/>
            </a:endParaRPr>
          </a:p>
          <a:p>
            <a:pPr algn="just" defTabSz="914400">
              <a:spcBef>
                <a:spcPct val="0"/>
              </a:spcBef>
              <a:spcAft>
                <a:spcPct val="0"/>
              </a:spcAft>
            </a:pPr>
            <a:r>
              <a:rPr lang="en-US" sz="1200">
                <a:latin typeface="Calibri"/>
                <a:ea typeface="Calibri"/>
                <a:cs typeface="Calibri"/>
              </a:rPr>
              <a:t>Through our science lessons this term, the children will be learning about light. They will identify how light travels, explore reflection and refraction, as well as discover how shadows </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are formed. The children </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will also learn how the </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brain helps us to see. </a:t>
            </a:r>
            <a:endParaRPr lang="en-US">
              <a:ea typeface="Calibri"/>
              <a:cs typeface="Calibri"/>
            </a:endParaRPr>
          </a:p>
        </p:txBody>
      </p:sp>
      <p:pic>
        <p:nvPicPr>
          <p:cNvPr id="19" name="Picture 18" descr="A group of animal heads&#10;&#10;Description automatically generated">
            <a:extLst>
              <a:ext uri="{FF2B5EF4-FFF2-40B4-BE49-F238E27FC236}">
                <a16:creationId xmlns:a16="http://schemas.microsoft.com/office/drawing/2014/main" id="{05CE520D-927B-E9D4-12F9-4C338202568C}"/>
              </a:ext>
            </a:extLst>
          </p:cNvPr>
          <p:cNvPicPr>
            <a:picLocks noChangeAspect="1"/>
          </p:cNvPicPr>
          <p:nvPr/>
        </p:nvPicPr>
        <p:blipFill>
          <a:blip r:embed="rId2"/>
          <a:stretch>
            <a:fillRect/>
          </a:stretch>
        </p:blipFill>
        <p:spPr>
          <a:xfrm>
            <a:off x="2744516" y="4426956"/>
            <a:ext cx="663764" cy="501753"/>
          </a:xfrm>
          <a:prstGeom prst="rect">
            <a:avLst/>
          </a:prstGeom>
        </p:spPr>
      </p:pic>
      <p:pic>
        <p:nvPicPr>
          <p:cNvPr id="20" name="Picture 19" descr="A book cover of a child dancing&#10;&#10;AI-generated content may be incorrect.">
            <a:extLst>
              <a:ext uri="{FF2B5EF4-FFF2-40B4-BE49-F238E27FC236}">
                <a16:creationId xmlns:a16="http://schemas.microsoft.com/office/drawing/2014/main" id="{EB03111C-614E-EC56-8D22-7100240510A3}"/>
              </a:ext>
            </a:extLst>
          </p:cNvPr>
          <p:cNvPicPr>
            <a:picLocks noChangeAspect="1"/>
          </p:cNvPicPr>
          <p:nvPr/>
        </p:nvPicPr>
        <p:blipFill>
          <a:blip r:embed="rId3"/>
          <a:stretch>
            <a:fillRect/>
          </a:stretch>
        </p:blipFill>
        <p:spPr>
          <a:xfrm>
            <a:off x="2132171" y="8258661"/>
            <a:ext cx="590254" cy="922457"/>
          </a:xfrm>
          <a:prstGeom prst="rect">
            <a:avLst/>
          </a:prstGeom>
        </p:spPr>
      </p:pic>
      <p:pic>
        <p:nvPicPr>
          <p:cNvPr id="21" name="Picture 20" descr="A book cover with a child walking on water&#10;&#10;AI-generated content may be incorrect.">
            <a:extLst>
              <a:ext uri="{FF2B5EF4-FFF2-40B4-BE49-F238E27FC236}">
                <a16:creationId xmlns:a16="http://schemas.microsoft.com/office/drawing/2014/main" id="{4FD50B79-BB28-8101-9DCB-148153742E1D}"/>
              </a:ext>
            </a:extLst>
          </p:cNvPr>
          <p:cNvPicPr>
            <a:picLocks noChangeAspect="1"/>
          </p:cNvPicPr>
          <p:nvPr/>
        </p:nvPicPr>
        <p:blipFill>
          <a:blip r:embed="rId4"/>
          <a:stretch>
            <a:fillRect/>
          </a:stretch>
        </p:blipFill>
        <p:spPr>
          <a:xfrm>
            <a:off x="2729966" y="8329210"/>
            <a:ext cx="714877" cy="887875"/>
          </a:xfrm>
          <a:prstGeom prst="rect">
            <a:avLst/>
          </a:prstGeom>
        </p:spPr>
      </p:pic>
      <p:pic>
        <p:nvPicPr>
          <p:cNvPr id="22" name="Picture 21" descr="A skull and crossbones with a flag&#10;&#10;AI-generated content may be incorrect.">
            <a:extLst>
              <a:ext uri="{FF2B5EF4-FFF2-40B4-BE49-F238E27FC236}">
                <a16:creationId xmlns:a16="http://schemas.microsoft.com/office/drawing/2014/main" id="{BD2D0E2E-850E-1FA6-2A8E-872649E46718}"/>
              </a:ext>
            </a:extLst>
          </p:cNvPr>
          <p:cNvPicPr>
            <a:picLocks noChangeAspect="1"/>
          </p:cNvPicPr>
          <p:nvPr/>
        </p:nvPicPr>
        <p:blipFill>
          <a:blip r:embed="rId5"/>
          <a:stretch>
            <a:fillRect/>
          </a:stretch>
        </p:blipFill>
        <p:spPr>
          <a:xfrm>
            <a:off x="3619605" y="8265983"/>
            <a:ext cx="623446" cy="978822"/>
          </a:xfrm>
          <a:prstGeom prst="rect">
            <a:avLst/>
          </a:prstGeom>
        </p:spPr>
      </p:pic>
      <p:pic>
        <p:nvPicPr>
          <p:cNvPr id="23" name="Picture 22" descr="A book cover of a secret garden&#10;&#10;AI-generated content may be incorrect.">
            <a:extLst>
              <a:ext uri="{FF2B5EF4-FFF2-40B4-BE49-F238E27FC236}">
                <a16:creationId xmlns:a16="http://schemas.microsoft.com/office/drawing/2014/main" id="{A424BBE7-10A2-FEF3-7176-5220A8F7E3CA}"/>
              </a:ext>
            </a:extLst>
          </p:cNvPr>
          <p:cNvPicPr>
            <a:picLocks noChangeAspect="1"/>
          </p:cNvPicPr>
          <p:nvPr/>
        </p:nvPicPr>
        <p:blipFill>
          <a:blip r:embed="rId6"/>
          <a:stretch>
            <a:fillRect/>
          </a:stretch>
        </p:blipFill>
        <p:spPr>
          <a:xfrm>
            <a:off x="4248808" y="8307549"/>
            <a:ext cx="750854" cy="895692"/>
          </a:xfrm>
          <a:prstGeom prst="rect">
            <a:avLst/>
          </a:prstGeom>
        </p:spPr>
      </p:pic>
      <p:pic>
        <p:nvPicPr>
          <p:cNvPr id="2" name="Picture 1" descr="Free friendship Clipart Images | FreeImages">
            <a:extLst>
              <a:ext uri="{FF2B5EF4-FFF2-40B4-BE49-F238E27FC236}">
                <a16:creationId xmlns:a16="http://schemas.microsoft.com/office/drawing/2014/main" id="{ABAEA636-E861-4BEC-E27A-6031289D518D}"/>
              </a:ext>
            </a:extLst>
          </p:cNvPr>
          <p:cNvPicPr>
            <a:picLocks noChangeAspect="1"/>
          </p:cNvPicPr>
          <p:nvPr/>
        </p:nvPicPr>
        <p:blipFill>
          <a:blip r:embed="rId7"/>
          <a:stretch>
            <a:fillRect/>
          </a:stretch>
        </p:blipFill>
        <p:spPr>
          <a:xfrm>
            <a:off x="4700773" y="4306275"/>
            <a:ext cx="769904" cy="596738"/>
          </a:xfrm>
          <a:prstGeom prst="rect">
            <a:avLst/>
          </a:prstGeom>
        </p:spPr>
      </p:pic>
      <p:pic>
        <p:nvPicPr>
          <p:cNvPr id="3" name="Picture 2" descr="A group of colorful rings&#10;&#10;Description automatically generated">
            <a:extLst>
              <a:ext uri="{FF2B5EF4-FFF2-40B4-BE49-F238E27FC236}">
                <a16:creationId xmlns:a16="http://schemas.microsoft.com/office/drawing/2014/main" id="{91AF8564-05A0-AF4D-E309-DAC64779D97A}"/>
              </a:ext>
            </a:extLst>
          </p:cNvPr>
          <p:cNvPicPr>
            <a:picLocks noChangeAspect="1"/>
          </p:cNvPicPr>
          <p:nvPr/>
        </p:nvPicPr>
        <p:blipFill>
          <a:blip r:embed="rId8"/>
          <a:stretch>
            <a:fillRect/>
          </a:stretch>
        </p:blipFill>
        <p:spPr>
          <a:xfrm>
            <a:off x="1280760" y="6868134"/>
            <a:ext cx="1201947" cy="513092"/>
          </a:xfrm>
          <a:prstGeom prst="rect">
            <a:avLst/>
          </a:prstGeom>
        </p:spPr>
      </p:pic>
      <p:pic>
        <p:nvPicPr>
          <p:cNvPr id="4" name="Picture 3" descr="A group of young boys running on a track&#10;&#10;AI-generated content may be incorrect.">
            <a:extLst>
              <a:ext uri="{FF2B5EF4-FFF2-40B4-BE49-F238E27FC236}">
                <a16:creationId xmlns:a16="http://schemas.microsoft.com/office/drawing/2014/main" id="{D922B156-B028-BA6C-2F1C-D3E089EAFC0C}"/>
              </a:ext>
            </a:extLst>
          </p:cNvPr>
          <p:cNvPicPr>
            <a:picLocks noChangeAspect="1"/>
          </p:cNvPicPr>
          <p:nvPr/>
        </p:nvPicPr>
        <p:blipFill>
          <a:blip r:embed="rId9"/>
          <a:stretch>
            <a:fillRect/>
          </a:stretch>
        </p:blipFill>
        <p:spPr>
          <a:xfrm>
            <a:off x="4410279" y="1682485"/>
            <a:ext cx="1256529" cy="673753"/>
          </a:xfrm>
          <a:prstGeom prst="rect">
            <a:avLst/>
          </a:prstGeom>
        </p:spPr>
      </p:pic>
      <p:pic>
        <p:nvPicPr>
          <p:cNvPr id="5" name="Picture 4" descr="Light Topic Guide for Teachers - Teaching Packs">
            <a:extLst>
              <a:ext uri="{FF2B5EF4-FFF2-40B4-BE49-F238E27FC236}">
                <a16:creationId xmlns:a16="http://schemas.microsoft.com/office/drawing/2014/main" id="{968CEAF5-E97D-0BC5-EABC-A2D5D65378C0}"/>
              </a:ext>
            </a:extLst>
          </p:cNvPr>
          <p:cNvPicPr>
            <a:picLocks noChangeAspect="1"/>
          </p:cNvPicPr>
          <p:nvPr/>
        </p:nvPicPr>
        <p:blipFill>
          <a:blip r:embed="rId10"/>
          <a:stretch>
            <a:fillRect/>
          </a:stretch>
        </p:blipFill>
        <p:spPr>
          <a:xfrm>
            <a:off x="2200605" y="1462721"/>
            <a:ext cx="1072458" cy="827070"/>
          </a:xfrm>
          <a:prstGeom prst="rect">
            <a:avLst/>
          </a:prstGeom>
        </p:spPr>
      </p:pic>
      <p:pic>
        <p:nvPicPr>
          <p:cNvPr id="13" name="Picture 12" descr="The Communist Manifesto: Original eBook : Karl Marx: Amazon.co.uk: Kindle  Store">
            <a:extLst>
              <a:ext uri="{FF2B5EF4-FFF2-40B4-BE49-F238E27FC236}">
                <a16:creationId xmlns:a16="http://schemas.microsoft.com/office/drawing/2014/main" id="{89A03C5D-FC1D-03A5-47C7-7A7EA2F47602}"/>
              </a:ext>
            </a:extLst>
          </p:cNvPr>
          <p:cNvPicPr>
            <a:picLocks noChangeAspect="1"/>
          </p:cNvPicPr>
          <p:nvPr/>
        </p:nvPicPr>
        <p:blipFill>
          <a:blip r:embed="rId11"/>
          <a:stretch>
            <a:fillRect/>
          </a:stretch>
        </p:blipFill>
        <p:spPr>
          <a:xfrm>
            <a:off x="5459655" y="6235731"/>
            <a:ext cx="846305" cy="1149879"/>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3" ma:contentTypeDescription="Create a new document." ma:contentTypeScope="" ma:versionID="584e68c67e7ae7c886636f2ebde1d150">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0bb9e5d4378c6dddb3f745836c8eae3e"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59CC2A1E-A56F-4224-AC4B-B1315E3D7166}">
  <ds:schemaRefs>
    <ds:schemaRef ds:uri="cac48d98-c999-4eb6-b102-8f6f3bbb3bd5"/>
    <ds:schemaRef ds:uri="e970aca6-9cb8-4276-bc8b-bef9d910f2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6D455D-052B-49D8-921E-8481E3F7D9CC}">
  <ds:schemaRefs>
    <ds:schemaRef ds:uri="http://www.w3.org/XML/1998/namespace"/>
    <ds:schemaRef ds:uri="http://schemas.openxmlformats.org/package/2006/metadata/core-properties"/>
    <ds:schemaRef ds:uri="http://schemas.microsoft.com/office/2006/documentManagement/types"/>
    <ds:schemaRef ds:uri="http://purl.org/dc/dcmitype/"/>
    <ds:schemaRef ds:uri="e970aca6-9cb8-4276-bc8b-bef9d910f2ee"/>
    <ds:schemaRef ds:uri="cac48d98-c999-4eb6-b102-8f6f3bbb3bd5"/>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656</Words>
  <Application>Microsoft Office PowerPoint</Application>
  <PresentationFormat>A4 Paper (210x297 mm)</PresentationFormat>
  <Paragraphs>70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Ellie Young</cp:lastModifiedBy>
  <cp:revision>2</cp:revision>
  <dcterms:created xsi:type="dcterms:W3CDTF">2023-03-07T15:16:37Z</dcterms:created>
  <dcterms:modified xsi:type="dcterms:W3CDTF">2025-05-01T12:33:06Z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