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B528AD-654B-20F3-29E9-9306ECAAA676}" v="95" dt="2025-04-01T14:04:48.5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260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29C7529-C55A-4FFA-AF54-23A3D92AE5B3}" type="datetimeFigureOut">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248455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234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89120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466953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9C7529-C55A-4FFA-AF54-23A3D92AE5B3}" type="datetimeFigureOut">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2397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9C7529-C55A-4FFA-AF54-23A3D92AE5B3}" type="datetimeFigureOut">
              <a:rPr lang="en-GB" smtClean="0"/>
              <a:t>06/05/2025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770570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9C7529-C55A-4FFA-AF54-23A3D92AE5B3}" type="datetimeFigureOut">
              <a:rPr lang="en-GB" smtClean="0"/>
              <a:t>06/05/2025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57854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9C7529-C55A-4FFA-AF54-23A3D92AE5B3}" type="datetimeFigureOut">
              <a:rPr lang="en-GB" smtClean="0"/>
              <a:t>06/05/2025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208716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9C7529-C55A-4FFA-AF54-23A3D92AE5B3}" type="datetimeFigureOut">
              <a:rPr lang="en-GB" smtClean="0"/>
              <a:t>06/05/2025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118108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29C7529-C55A-4FFA-AF54-23A3D92AE5B3}" type="datetimeFigureOut">
              <a:rPr lang="en-GB" smtClean="0"/>
              <a:t>06/05/2025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3113590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29C7529-C55A-4FFA-AF54-23A3D92AE5B3}" type="datetimeFigureOut">
              <a:rPr lang="en-GB" smtClean="0"/>
              <a:t>06/05/2025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40808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29C7529-C55A-4FFA-AF54-23A3D92AE5B3}" type="datetimeFigureOut">
              <a:rPr lang="en-GB" smtClean="0"/>
              <a:t>06/05/2025</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E462980-EB95-4570-8D78-956AE42C4A2B}" type="slidenum">
              <a:rPr lang="en-GB" smtClean="0"/>
              <a:t>‹#›</a:t>
            </a:fld>
            <a:endParaRPr lang="en-GB"/>
          </a:p>
        </p:txBody>
      </p:sp>
    </p:spTree>
    <p:extLst>
      <p:ext uri="{BB962C8B-B14F-4D97-AF65-F5344CB8AC3E}">
        <p14:creationId xmlns:p14="http://schemas.microsoft.com/office/powerpoint/2010/main" val="4243389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331305" y="228391"/>
            <a:ext cx="6246882" cy="1507644"/>
          </a:xfrm>
          <a:prstGeom prst="rect">
            <a:avLst/>
          </a:prstGeom>
          <a:solidFill>
            <a:srgbClr val="FFFFFF"/>
          </a:solidFill>
          <a:ln w="28575" algn="ctr">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ts val="100"/>
              </a:spcAft>
            </a:pPr>
            <a:r>
              <a:rPr kumimoji="0" lang="en-GB" altLang="en-US" sz="4000" b="1" i="0" u="none" strike="noStrike" cap="none" normalizeH="0" baseline="0" dirty="0">
                <a:ln>
                  <a:noFill/>
                </a:ln>
                <a:solidFill>
                  <a:srgbClr val="000000"/>
                </a:solidFill>
                <a:effectLst/>
                <a:latin typeface="Calibri"/>
                <a:cs typeface="Calibri"/>
              </a:rPr>
              <a:t> Year 3</a:t>
            </a:r>
            <a:r>
              <a:rPr lang="en-GB" altLang="en-US" sz="4000" b="1" dirty="0">
                <a:solidFill>
                  <a:srgbClr val="000000"/>
                </a:solidFill>
                <a:latin typeface="Calibri"/>
                <a:cs typeface="Calibri"/>
              </a:rPr>
              <a:t> </a:t>
            </a:r>
            <a:r>
              <a:rPr kumimoji="0" lang="en-GB" altLang="en-US" sz="4000" b="1" i="0" u="none" strike="noStrike" cap="none" normalizeH="0" baseline="0" dirty="0">
                <a:ln>
                  <a:noFill/>
                </a:ln>
                <a:solidFill>
                  <a:srgbClr val="000000"/>
                </a:solidFill>
                <a:effectLst/>
                <a:latin typeface="Calibri"/>
                <a:cs typeface="Calibri"/>
              </a:rPr>
              <a:t>Newsletter</a:t>
            </a:r>
          </a:p>
          <a:p>
            <a:pPr algn="ctr" defTabSz="914400" eaLnBrk="0" fontAlgn="base" hangingPunct="0">
              <a:spcBef>
                <a:spcPct val="0"/>
              </a:spcBef>
              <a:spcAft>
                <a:spcPts val="100"/>
              </a:spcAft>
            </a:pPr>
            <a:endParaRPr kumimoji="0" lang="en-GB" altLang="en-US" sz="800" b="1" i="0" u="none" strike="noStrike" cap="none" normalizeH="0" baseline="0" dirty="0">
              <a:ln>
                <a:noFill/>
              </a:ln>
              <a:solidFill>
                <a:srgbClr val="000000"/>
              </a:solidFill>
              <a:effectLst/>
              <a:latin typeface="Calibri"/>
              <a:cs typeface="Calibri"/>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200" b="1" i="0" u="none" strike="noStrike" cap="none" normalizeH="0" baseline="0" dirty="0">
                <a:ln>
                  <a:noFill/>
                </a:ln>
                <a:solidFill>
                  <a:srgbClr val="000000"/>
                </a:solidFill>
                <a:effectLst/>
                <a:latin typeface="Calibri" panose="020F0502020204030204" pitchFamily="34" charset="0"/>
              </a:rPr>
              <a:t>  </a:t>
            </a:r>
            <a:r>
              <a:rPr lang="en-GB" altLang="en-US" sz="3200" b="1" dirty="0">
                <a:solidFill>
                  <a:srgbClr val="000000"/>
                </a:solidFill>
                <a:latin typeface="Calibri" panose="020F0502020204030204" pitchFamily="34" charset="0"/>
              </a:rPr>
              <a:t>Summer 1</a:t>
            </a:r>
            <a:r>
              <a:rPr kumimoji="0" lang="en-GB" altLang="en-US" sz="3200" b="1" i="0" u="none" strike="noStrike" cap="none" normalizeH="0" baseline="0" dirty="0">
                <a:ln>
                  <a:noFill/>
                </a:ln>
                <a:solidFill>
                  <a:srgbClr val="000000"/>
                </a:solidFill>
                <a:effectLst/>
                <a:latin typeface="Calibri" panose="020F0502020204030204" pitchFamily="34" charset="0"/>
              </a:rPr>
              <a:t>—2024/2025</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7" name="Text Box 4"/>
          <p:cNvSpPr txBox="1">
            <a:spLocks noChangeArrowheads="1"/>
          </p:cNvSpPr>
          <p:nvPr/>
        </p:nvSpPr>
        <p:spPr bwMode="auto">
          <a:xfrm>
            <a:off x="331305" y="1953177"/>
            <a:ext cx="3097695" cy="2279376"/>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dirty="0">
                <a:solidFill>
                  <a:srgbClr val="000000"/>
                </a:solidFill>
                <a:latin typeface="Calibri" panose="020F0502020204030204" pitchFamily="34" charset="0"/>
              </a:rPr>
              <a:t>Notices and Reminders</a:t>
            </a:r>
          </a:p>
        </p:txBody>
      </p:sp>
      <p:sp>
        <p:nvSpPr>
          <p:cNvPr id="8" name="Text Box 5"/>
          <p:cNvSpPr txBox="1">
            <a:spLocks noChangeArrowheads="1"/>
          </p:cNvSpPr>
          <p:nvPr/>
        </p:nvSpPr>
        <p:spPr bwMode="auto">
          <a:xfrm>
            <a:off x="331305" y="4399723"/>
            <a:ext cx="3087756" cy="2479542"/>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panose="020F0502020204030204" pitchFamily="34" charset="0"/>
              </a:rPr>
              <a:t>Reading</a:t>
            </a:r>
          </a:p>
          <a:p>
            <a:pPr algn="just" defTabSz="914400">
              <a:spcBef>
                <a:spcPct val="0"/>
              </a:spcBef>
              <a:spcAft>
                <a:spcPct val="0"/>
              </a:spcAft>
            </a:pPr>
            <a:r>
              <a:rPr lang="en-GB" altLang="en-US" sz="1200" dirty="0">
                <a:solidFill>
                  <a:srgbClr val="000000"/>
                </a:solidFill>
                <a:latin typeface="Calibri"/>
                <a:ea typeface="Calibri"/>
                <a:cs typeface="Calibri"/>
              </a:rPr>
              <a:t>This half term, the children will be </a:t>
            </a:r>
            <a:endParaRPr lang="en-GB" altLang="en-US" sz="1200" dirty="0">
              <a:solidFill>
                <a:srgbClr val="000000"/>
              </a:solidFill>
              <a:latin typeface="Calibri" panose="020F0502020204030204" pitchFamily="34" charset="0"/>
              <a:ea typeface="Calibri"/>
              <a:cs typeface="Calibri"/>
            </a:endParaRPr>
          </a:p>
          <a:p>
            <a:pPr algn="just" defTabSz="914400">
              <a:spcBef>
                <a:spcPct val="0"/>
              </a:spcBef>
              <a:spcAft>
                <a:spcPct val="0"/>
              </a:spcAft>
            </a:pPr>
            <a:r>
              <a:rPr lang="en-GB" altLang="en-US" sz="1200" dirty="0">
                <a:solidFill>
                  <a:srgbClr val="000000"/>
                </a:solidFill>
                <a:latin typeface="Calibri"/>
                <a:ea typeface="Calibri"/>
                <a:cs typeface="Calibri"/>
              </a:rPr>
              <a:t>reading 'The Wild Robot' by Peter </a:t>
            </a:r>
            <a:endParaRPr lang="en-GB" altLang="en-US" sz="1200" dirty="0">
              <a:solidFill>
                <a:srgbClr val="000000"/>
              </a:solidFill>
              <a:latin typeface="Calibri" panose="020F0502020204030204" pitchFamily="34" charset="0"/>
              <a:ea typeface="Calibri"/>
              <a:cs typeface="Calibri"/>
            </a:endParaRPr>
          </a:p>
          <a:p>
            <a:pPr algn="just" defTabSz="914400">
              <a:spcBef>
                <a:spcPct val="0"/>
              </a:spcBef>
              <a:spcAft>
                <a:spcPct val="0"/>
              </a:spcAft>
            </a:pPr>
            <a:r>
              <a:rPr lang="en-GB" altLang="en-US" sz="1200" dirty="0">
                <a:solidFill>
                  <a:srgbClr val="000000"/>
                </a:solidFill>
                <a:latin typeface="Calibri"/>
                <a:ea typeface="Calibri"/>
                <a:cs typeface="Calibri"/>
              </a:rPr>
              <a:t>Brown. The story follows Roz, a </a:t>
            </a:r>
            <a:endParaRPr lang="en-GB" altLang="en-US" sz="1200" dirty="0">
              <a:solidFill>
                <a:srgbClr val="000000"/>
              </a:solidFill>
              <a:latin typeface="Calibri" panose="020F0502020204030204" pitchFamily="34" charset="0"/>
              <a:ea typeface="Calibri"/>
              <a:cs typeface="Calibri"/>
            </a:endParaRPr>
          </a:p>
          <a:p>
            <a:pPr algn="just" defTabSz="914400">
              <a:spcBef>
                <a:spcPct val="0"/>
              </a:spcBef>
              <a:spcAft>
                <a:spcPct val="0"/>
              </a:spcAft>
            </a:pPr>
            <a:r>
              <a:rPr lang="en-GB" altLang="en-US" sz="1200" dirty="0">
                <a:solidFill>
                  <a:srgbClr val="000000"/>
                </a:solidFill>
                <a:latin typeface="Calibri"/>
                <a:ea typeface="Calibri"/>
                <a:cs typeface="Calibri"/>
              </a:rPr>
              <a:t>robot survivor of a shipwreck, who </a:t>
            </a:r>
            <a:endParaRPr lang="en-GB" altLang="en-US" sz="1200" dirty="0">
              <a:solidFill>
                <a:srgbClr val="000000"/>
              </a:solidFill>
              <a:latin typeface="Calibri" panose="020F0502020204030204" pitchFamily="34" charset="0"/>
              <a:ea typeface="Calibri"/>
              <a:cs typeface="Calibri"/>
            </a:endParaRPr>
          </a:p>
          <a:p>
            <a:pPr algn="just" defTabSz="914400">
              <a:spcBef>
                <a:spcPct val="0"/>
              </a:spcBef>
              <a:spcAft>
                <a:spcPct val="0"/>
              </a:spcAft>
            </a:pPr>
            <a:r>
              <a:rPr lang="en-GB" altLang="en-US" sz="1200" dirty="0">
                <a:solidFill>
                  <a:srgbClr val="000000"/>
                </a:solidFill>
                <a:latin typeface="Calibri"/>
                <a:ea typeface="Calibri"/>
                <a:cs typeface="Calibri"/>
              </a:rPr>
              <a:t>is stranded on a deserted island.</a:t>
            </a:r>
          </a:p>
          <a:p>
            <a:pPr algn="just" defTabSz="914400">
              <a:spcBef>
                <a:spcPct val="0"/>
              </a:spcBef>
              <a:spcAft>
                <a:spcPct val="0"/>
              </a:spcAft>
            </a:pPr>
            <a:r>
              <a:rPr lang="en-GB" altLang="en-US" sz="1200" dirty="0">
                <a:solidFill>
                  <a:srgbClr val="000000"/>
                </a:solidFill>
                <a:latin typeface="Calibri"/>
                <a:ea typeface="Calibri"/>
                <a:cs typeface="Calibri"/>
              </a:rPr>
              <a:t>Roz learns to survive on this island and build relationships with the creatures living there. </a:t>
            </a:r>
          </a:p>
          <a:p>
            <a:pPr algn="just" defTabSz="914400">
              <a:spcBef>
                <a:spcPct val="0"/>
              </a:spcBef>
              <a:spcAft>
                <a:spcPct val="0"/>
              </a:spcAft>
            </a:pPr>
            <a:r>
              <a:rPr lang="en-GB" altLang="en-US" sz="1200" dirty="0">
                <a:solidFill>
                  <a:srgbClr val="000000"/>
                </a:solidFill>
                <a:latin typeface="Calibri"/>
                <a:ea typeface="Calibri"/>
                <a:cs typeface="Calibri"/>
              </a:rPr>
              <a:t>During reading lessons, the children will continue to listen to modelled reading, read aloud to the class and independently answer comprehension style questions to support understanding.</a:t>
            </a:r>
            <a:endParaRPr lang="en-GB" altLang="en-US" sz="1200" dirty="0">
              <a:solidFill>
                <a:srgbClr val="000000"/>
              </a:solidFill>
              <a:latin typeface="Calibri" panose="020F0502020204030204" pitchFamily="34" charset="0"/>
              <a:ea typeface="Calibri"/>
              <a:cs typeface="Calibri"/>
            </a:endParaRPr>
          </a:p>
        </p:txBody>
      </p:sp>
      <p:sp>
        <p:nvSpPr>
          <p:cNvPr id="10" name="Text Box 7"/>
          <p:cNvSpPr txBox="1">
            <a:spLocks noChangeArrowheads="1"/>
          </p:cNvSpPr>
          <p:nvPr/>
        </p:nvSpPr>
        <p:spPr bwMode="auto">
          <a:xfrm>
            <a:off x="3629508" y="7046434"/>
            <a:ext cx="2948680" cy="2564774"/>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600" b="1" u="sng" dirty="0">
                <a:solidFill>
                  <a:srgbClr val="000000"/>
                </a:solidFill>
                <a:latin typeface="Calibri"/>
                <a:cs typeface="Calibri"/>
              </a:rPr>
              <a:t>Maths</a:t>
            </a:r>
          </a:p>
          <a:p>
            <a:pPr algn="just" defTabSz="914400">
              <a:spcBef>
                <a:spcPct val="0"/>
              </a:spcBef>
              <a:spcAft>
                <a:spcPct val="0"/>
              </a:spcAft>
            </a:pPr>
            <a:r>
              <a:rPr lang="en-GB" sz="1200" dirty="0">
                <a:ea typeface="Calibri"/>
                <a:cs typeface="Calibri"/>
              </a:rPr>
              <a:t>This half term, the children will continue to practise their multiplication tables focusing on the 3 and 6 times tables. They will also begin learning about money and</a:t>
            </a:r>
            <a:r>
              <a:rPr lang="en-GB" altLang="en-US" sz="1200" dirty="0">
                <a:cs typeface="Calibri"/>
              </a:rPr>
              <a:t> convert between pounds and pence before learning to add and subtract amounts of money. </a:t>
            </a:r>
            <a:endParaRPr lang="en-GB" sz="1200" dirty="0">
              <a:ea typeface="Calibri"/>
              <a:cs typeface="Calibri"/>
            </a:endParaRPr>
          </a:p>
          <a:p>
            <a:pPr algn="just" defTabSz="914400">
              <a:spcBef>
                <a:spcPct val="0"/>
              </a:spcBef>
              <a:spcAft>
                <a:spcPct val="0"/>
              </a:spcAft>
            </a:pPr>
            <a:endParaRPr lang="en-GB" sz="1200" dirty="0">
              <a:ea typeface="Calibri"/>
              <a:cs typeface="Calibri"/>
            </a:endParaRPr>
          </a:p>
          <a:p>
            <a:pPr algn="just" defTabSz="914400">
              <a:spcBef>
                <a:spcPct val="0"/>
              </a:spcBef>
              <a:spcAft>
                <a:spcPct val="0"/>
              </a:spcAft>
            </a:pPr>
            <a:endParaRPr lang="en-GB" sz="1200" dirty="0">
              <a:ea typeface="Calibri"/>
              <a:cs typeface="Calibri"/>
            </a:endParaRPr>
          </a:p>
          <a:p>
            <a:pPr algn="just" defTabSz="914400">
              <a:spcBef>
                <a:spcPct val="0"/>
              </a:spcBef>
              <a:spcAft>
                <a:spcPct val="0"/>
              </a:spcAft>
            </a:pPr>
            <a:r>
              <a:rPr lang="en-GB" sz="1200" dirty="0">
                <a:ea typeface="Calibri"/>
                <a:cs typeface="Calibri"/>
              </a:rPr>
              <a:t>The children will then move on to learn about time. They will learn how to accurately read time on a digital clock and then work on solving problems with time. </a:t>
            </a:r>
          </a:p>
          <a:p>
            <a:pPr algn="just" defTabSz="914400">
              <a:spcBef>
                <a:spcPct val="0"/>
              </a:spcBef>
              <a:spcAft>
                <a:spcPct val="0"/>
              </a:spcAft>
            </a:pPr>
            <a:endParaRPr lang="en-GB" sz="1200" dirty="0">
              <a:ea typeface="Calibri"/>
              <a:cs typeface="Calibri"/>
            </a:endParaRPr>
          </a:p>
          <a:p>
            <a:pPr algn="just" defTabSz="914400">
              <a:spcBef>
                <a:spcPct val="0"/>
              </a:spcBef>
              <a:spcAft>
                <a:spcPct val="0"/>
              </a:spcAft>
            </a:pPr>
            <a:endParaRPr lang="en-GB" sz="1200" dirty="0">
              <a:ea typeface="Calibri"/>
              <a:cs typeface="Calibri"/>
            </a:endParaRPr>
          </a:p>
          <a:p>
            <a:pPr defTabSz="914400">
              <a:spcBef>
                <a:spcPct val="0"/>
              </a:spcBef>
              <a:spcAft>
                <a:spcPct val="0"/>
              </a:spcAft>
            </a:pPr>
            <a:endParaRPr lang="en-GB" altLang="en-US" sz="1200" dirty="0">
              <a:ea typeface="Calibri"/>
              <a:cs typeface="Calibri"/>
            </a:endParaRPr>
          </a:p>
        </p:txBody>
      </p:sp>
      <p:sp>
        <p:nvSpPr>
          <p:cNvPr id="11" name="Text Box 8"/>
          <p:cNvSpPr txBox="1">
            <a:spLocks noChangeArrowheads="1"/>
          </p:cNvSpPr>
          <p:nvPr/>
        </p:nvSpPr>
        <p:spPr bwMode="auto">
          <a:xfrm>
            <a:off x="3629508" y="1953177"/>
            <a:ext cx="2948680" cy="4926088"/>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dirty="0">
                <a:solidFill>
                  <a:srgbClr val="000000"/>
                </a:solidFill>
                <a:latin typeface="Calibri" panose="020F0502020204030204" pitchFamily="34" charset="0"/>
              </a:rPr>
              <a:t>Key dates </a:t>
            </a:r>
          </a:p>
          <a:p>
            <a:pPr marL="0" marR="0" lvl="0" indent="0" defTabSz="914400" rtl="0" eaLnBrk="0" fontAlgn="base" latinLnBrk="0" hangingPunct="0">
              <a:lnSpc>
                <a:spcPct val="100000"/>
              </a:lnSpc>
              <a:spcBef>
                <a:spcPct val="0"/>
              </a:spcBef>
              <a:spcAft>
                <a:spcPct val="0"/>
              </a:spcAft>
              <a:buClrTx/>
              <a:buSzTx/>
              <a:buFontTx/>
              <a:buNone/>
              <a:tabLst/>
            </a:pPr>
            <a:endParaRPr kumimoji="0" lang="en-GB" altLang="en-US" sz="1600" b="1" i="0" u="sng" strike="noStrike" cap="none" normalizeH="0" baseline="0" dirty="0">
              <a:ln>
                <a:noFill/>
              </a:ln>
              <a:solidFill>
                <a:srgbClr val="FF0000"/>
              </a:solidFill>
              <a:effectLst/>
              <a:latin typeface="Calibri" panose="020F0502020204030204" pitchFamily="34" charset="0"/>
            </a:endParaRPr>
          </a:p>
          <a:p>
            <a:pPr marR="0" lvl="0" defTabSz="914400" rtl="0" eaLnBrk="0" fontAlgn="base" latinLnBrk="0" hangingPunct="0">
              <a:lnSpc>
                <a:spcPct val="100000"/>
              </a:lnSpc>
              <a:spcBef>
                <a:spcPct val="0"/>
              </a:spcBef>
              <a:spcAft>
                <a:spcPct val="0"/>
              </a:spcAft>
              <a:buClrTx/>
              <a:buSzTx/>
              <a:tabLst/>
            </a:pPr>
            <a:endParaRPr lang="en-GB" altLang="en-US" sz="1100" dirty="0">
              <a:solidFill>
                <a:srgbClr val="FF0000"/>
              </a:solidFill>
              <a:latin typeface="Calibri" panose="020F0502020204030204" pitchFamily="34" charset="0"/>
              <a:cs typeface="Calibri" panose="020F0502020204030204" pitchFamily="34" charset="0"/>
            </a:endParaRPr>
          </a:p>
          <a:p>
            <a:pPr marR="0" lvl="0" defTabSz="914400" rtl="0" eaLnBrk="0" fontAlgn="base" latinLnBrk="0" hangingPunct="0">
              <a:lnSpc>
                <a:spcPct val="100000"/>
              </a:lnSpc>
              <a:spcBef>
                <a:spcPct val="0"/>
              </a:spcBef>
              <a:spcAft>
                <a:spcPct val="0"/>
              </a:spcAft>
              <a:buClrTx/>
              <a:buSzTx/>
              <a:tabLst/>
            </a:pPr>
            <a:r>
              <a:rPr lang="en-GB" altLang="en-US" sz="1100" b="0" u="none" strike="noStrike" cap="none" normalizeH="0" baseline="0" dirty="0">
                <a:ln>
                  <a:noFill/>
                </a:ln>
                <a:effectLst/>
                <a:latin typeface="Calibri" panose="020F0502020204030204" pitchFamily="34" charset="0"/>
                <a:cs typeface="Calibri" panose="020F0502020204030204" pitchFamily="34" charset="0"/>
              </a:rPr>
              <a:t>Friday 9</a:t>
            </a:r>
            <a:r>
              <a:rPr lang="en-GB" altLang="en-US" sz="1100" b="0" u="none" strike="noStrike" cap="none" normalizeH="0" baseline="30000" dirty="0">
                <a:ln>
                  <a:noFill/>
                </a:ln>
                <a:effectLst/>
                <a:latin typeface="Calibri" panose="020F0502020204030204" pitchFamily="34" charset="0"/>
                <a:cs typeface="Calibri" panose="020F0502020204030204" pitchFamily="34" charset="0"/>
              </a:rPr>
              <a:t>th</a:t>
            </a:r>
            <a:r>
              <a:rPr lang="en-GB" altLang="en-US" sz="1100" b="0" u="none" strike="noStrike" cap="none" normalizeH="0" baseline="0" dirty="0">
                <a:ln>
                  <a:noFill/>
                </a:ln>
                <a:effectLst/>
                <a:latin typeface="Calibri" panose="020F0502020204030204" pitchFamily="34" charset="0"/>
                <a:cs typeface="Calibri" panose="020F0502020204030204" pitchFamily="34" charset="0"/>
              </a:rPr>
              <a:t> May – Beatrix Potter trip to the Quays </a:t>
            </a:r>
          </a:p>
          <a:p>
            <a:pPr marR="0" lvl="0" defTabSz="914400" rtl="0" eaLnBrk="0" fontAlgn="base" latinLnBrk="0" hangingPunct="0">
              <a:lnSpc>
                <a:spcPct val="100000"/>
              </a:lnSpc>
              <a:spcBef>
                <a:spcPct val="0"/>
              </a:spcBef>
              <a:spcAft>
                <a:spcPct val="0"/>
              </a:spcAft>
              <a:buClrTx/>
              <a:buSzTx/>
              <a:tabLst/>
            </a:pPr>
            <a:endParaRPr lang="en-GB" altLang="en-US" sz="1100" b="0" u="none" strike="noStrike" cap="none" normalizeH="0" baseline="0" dirty="0">
              <a:ln>
                <a:noFill/>
              </a:ln>
              <a:effectLst/>
              <a:latin typeface="Calibri" panose="020F0502020204030204" pitchFamily="34" charset="0"/>
              <a:cs typeface="Calibri" panose="020F0502020204030204" pitchFamily="34" charset="0"/>
            </a:endParaRPr>
          </a:p>
          <a:p>
            <a:pPr marL="228600" marR="0" lvl="0" indent="-228600" defTabSz="914400" rtl="0" eaLnBrk="0" fontAlgn="base" latinLnBrk="0" hangingPunct="0">
              <a:lnSpc>
                <a:spcPct val="100000"/>
              </a:lnSpc>
              <a:spcBef>
                <a:spcPct val="0"/>
              </a:spcBef>
              <a:spcAft>
                <a:spcPct val="0"/>
              </a:spcAft>
              <a:buClrTx/>
              <a:buSzTx/>
              <a:buAutoNum type="arabicPeriod"/>
              <a:tabLst/>
            </a:pPr>
            <a:endParaRPr lang="en-GB" altLang="en-US" sz="1100" dirty="0">
              <a:latin typeface="Calibri" panose="020F0502020204030204" pitchFamily="34" charset="0"/>
              <a:cs typeface="Calibri" panose="020F0502020204030204" pitchFamily="34" charset="0"/>
            </a:endParaRPr>
          </a:p>
          <a:p>
            <a:pPr marL="228600" marR="0" lvl="0" indent="-228600" defTabSz="914400" rtl="0" eaLnBrk="0" fontAlgn="base" latinLnBrk="0" hangingPunct="0">
              <a:lnSpc>
                <a:spcPct val="100000"/>
              </a:lnSpc>
              <a:spcBef>
                <a:spcPct val="0"/>
              </a:spcBef>
              <a:spcAft>
                <a:spcPct val="0"/>
              </a:spcAft>
              <a:buClrTx/>
              <a:buSzTx/>
              <a:buAutoNum type="arabicPeriod"/>
              <a:tabLst/>
            </a:pPr>
            <a:endParaRPr lang="en-GB" altLang="en-US" sz="1100" b="0" u="none" strike="noStrike" cap="none" normalizeH="0" baseline="0" dirty="0">
              <a:ln>
                <a:noFill/>
              </a:ln>
              <a:effectLst/>
              <a:latin typeface="Calibri" panose="020F0502020204030204" pitchFamily="34" charset="0"/>
              <a:cs typeface="Calibri" panose="020F0502020204030204" pitchFamily="34" charset="0"/>
            </a:endParaRPr>
          </a:p>
          <a:p>
            <a:pPr marR="0" lvl="0" algn="r" defTabSz="914400" rtl="0" eaLnBrk="0" fontAlgn="base" latinLnBrk="0" hangingPunct="0">
              <a:lnSpc>
                <a:spcPct val="100000"/>
              </a:lnSpc>
              <a:spcBef>
                <a:spcPct val="0"/>
              </a:spcBef>
              <a:spcAft>
                <a:spcPct val="0"/>
              </a:spcAft>
              <a:buClrTx/>
              <a:buSzTx/>
              <a:tabLst/>
            </a:pPr>
            <a:endParaRPr lang="en-GB" altLang="en-US" sz="1100" b="0" i="1" u="none" strike="noStrike" cap="none" normalizeH="0" baseline="0" dirty="0">
              <a:ln>
                <a:noFill/>
              </a:ln>
              <a:solidFill>
                <a:srgbClr val="FF0000"/>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n-US" altLang="en-US" b="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p:txBody>
      </p:sp>
      <p:pic>
        <p:nvPicPr>
          <p:cNvPr id="1028" name="Picture 4" descr="Home">
            <a:extLst>
              <a:ext uri="{FF2B5EF4-FFF2-40B4-BE49-F238E27FC236}">
                <a16:creationId xmlns:a16="http://schemas.microsoft.com/office/drawing/2014/main" id="{F616EA83-3BE1-404A-9046-B53CDA07DA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3521" y="294791"/>
            <a:ext cx="863173" cy="7750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The Wild Robot: Now a major DreamWorks animation!: Amazon.co.uk: Brown,  Peter: 9781848127272: Books">
            <a:extLst>
              <a:ext uri="{FF2B5EF4-FFF2-40B4-BE49-F238E27FC236}">
                <a16:creationId xmlns:a16="http://schemas.microsoft.com/office/drawing/2014/main" id="{659C246E-E462-54AA-6A73-D4B4A086D333}"/>
              </a:ext>
            </a:extLst>
          </p:cNvPr>
          <p:cNvPicPr>
            <a:picLocks noChangeAspect="1"/>
          </p:cNvPicPr>
          <p:nvPr/>
        </p:nvPicPr>
        <p:blipFill>
          <a:blip r:embed="rId3"/>
          <a:stretch>
            <a:fillRect/>
          </a:stretch>
        </p:blipFill>
        <p:spPr>
          <a:xfrm>
            <a:off x="2535866" y="4494990"/>
            <a:ext cx="775844" cy="1053208"/>
          </a:xfrm>
          <a:prstGeom prst="rect">
            <a:avLst/>
          </a:prstGeom>
        </p:spPr>
      </p:pic>
      <p:sp>
        <p:nvSpPr>
          <p:cNvPr id="17" name="Text Box 6">
            <a:extLst>
              <a:ext uri="{FF2B5EF4-FFF2-40B4-BE49-F238E27FC236}">
                <a16:creationId xmlns:a16="http://schemas.microsoft.com/office/drawing/2014/main" id="{58EBF152-CF45-4020-ABA1-A6D25F42055C}"/>
              </a:ext>
            </a:extLst>
          </p:cNvPr>
          <p:cNvSpPr txBox="1">
            <a:spLocks noChangeArrowheads="1"/>
          </p:cNvSpPr>
          <p:nvPr/>
        </p:nvSpPr>
        <p:spPr bwMode="auto">
          <a:xfrm>
            <a:off x="341244" y="7046434"/>
            <a:ext cx="3087756" cy="2564773"/>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Writing</a:t>
            </a:r>
          </a:p>
          <a:p>
            <a:pPr algn="just" defTabSz="914400" eaLnBrk="0" fontAlgn="base" hangingPunct="0">
              <a:spcBef>
                <a:spcPct val="0"/>
              </a:spcBef>
              <a:spcAft>
                <a:spcPct val="0"/>
              </a:spcAft>
            </a:pPr>
            <a:r>
              <a:rPr kumimoji="0" lang="en-GB" altLang="en-US" sz="1200" i="0" strike="noStrike" cap="none" normalizeH="0" baseline="0" dirty="0">
                <a:ln>
                  <a:noFill/>
                </a:ln>
                <a:solidFill>
                  <a:srgbClr val="000000"/>
                </a:solidFill>
                <a:effectLst/>
                <a:latin typeface="Calibri"/>
                <a:cs typeface="Calibri"/>
              </a:rPr>
              <a:t>In spelling lessons this </a:t>
            </a:r>
            <a:r>
              <a:rPr lang="en-GB" altLang="en-US" sz="1200" dirty="0">
                <a:solidFill>
                  <a:srgbClr val="000000"/>
                </a:solidFill>
                <a:latin typeface="Calibri"/>
                <a:cs typeface="Calibri"/>
              </a:rPr>
              <a:t>half </a:t>
            </a:r>
            <a:r>
              <a:rPr kumimoji="0" lang="en-GB" altLang="en-US" sz="1200" i="0" strike="noStrike" cap="none" normalizeH="0" baseline="0" dirty="0">
                <a:ln>
                  <a:noFill/>
                </a:ln>
                <a:solidFill>
                  <a:srgbClr val="000000"/>
                </a:solidFill>
                <a:effectLst/>
                <a:latin typeface="Calibri"/>
                <a:cs typeface="Calibri"/>
              </a:rPr>
              <a:t>term, the</a:t>
            </a:r>
            <a:endParaRPr lang="en-GB" altLang="en-US" sz="1200" dirty="0">
              <a:solidFill>
                <a:srgbClr val="000000"/>
              </a:solidFill>
              <a:latin typeface="Calibri"/>
              <a:cs typeface="Calibri"/>
            </a:endParaRPr>
          </a:p>
          <a:p>
            <a:pPr algn="just" defTabSz="914400">
              <a:spcBef>
                <a:spcPct val="0"/>
              </a:spcBef>
              <a:spcAft>
                <a:spcPct val="0"/>
              </a:spcAft>
            </a:pPr>
            <a:r>
              <a:rPr lang="en-GB" altLang="en-US" sz="1200" dirty="0">
                <a:solidFill>
                  <a:srgbClr val="000000"/>
                </a:solidFill>
                <a:latin typeface="Calibri"/>
                <a:cs typeface="Calibri"/>
              </a:rPr>
              <a:t>children will be learning how to </a:t>
            </a:r>
          </a:p>
          <a:p>
            <a:pPr algn="just" defTabSz="914400">
              <a:spcBef>
                <a:spcPct val="0"/>
              </a:spcBef>
              <a:spcAft>
                <a:spcPct val="0"/>
              </a:spcAft>
            </a:pPr>
            <a:r>
              <a:rPr lang="en-GB" altLang="en-US" sz="1200" dirty="0">
                <a:solidFill>
                  <a:srgbClr val="000000"/>
                </a:solidFill>
                <a:latin typeface="Calibri"/>
                <a:cs typeface="Calibri"/>
              </a:rPr>
              <a:t>syllabify 3 syllable words to support </a:t>
            </a:r>
          </a:p>
          <a:p>
            <a:pPr algn="just" defTabSz="914400">
              <a:spcBef>
                <a:spcPct val="0"/>
              </a:spcBef>
              <a:spcAft>
                <a:spcPct val="0"/>
              </a:spcAft>
            </a:pPr>
            <a:r>
              <a:rPr lang="en-GB" altLang="en-US" sz="1200" dirty="0">
                <a:solidFill>
                  <a:srgbClr val="000000"/>
                </a:solidFill>
                <a:latin typeface="Calibri"/>
                <a:cs typeface="Calibri"/>
              </a:rPr>
              <a:t>them with their spelling. </a:t>
            </a:r>
            <a:r>
              <a:rPr kumimoji="0" lang="en-GB" altLang="en-US" sz="1200" i="0" strike="noStrike" cap="none" normalizeH="0" baseline="0" dirty="0">
                <a:ln>
                  <a:noFill/>
                </a:ln>
                <a:solidFill>
                  <a:srgbClr val="000000"/>
                </a:solidFill>
                <a:effectLst/>
                <a:latin typeface="Calibri"/>
                <a:cs typeface="Calibri"/>
              </a:rPr>
              <a:t>In writing lessons, the childr</a:t>
            </a:r>
            <a:r>
              <a:rPr lang="en-GB" altLang="en-US" sz="1200" dirty="0">
                <a:solidFill>
                  <a:srgbClr val="000000"/>
                </a:solidFill>
                <a:latin typeface="Calibri"/>
                <a:cs typeface="Calibri"/>
              </a:rPr>
              <a:t>en will continue to improve their writing by creating coherent stories based on The King of the Fishes. They will learn how to use speech punctuation and descriptive devices and will also work on including precise vocabulary to add interest to their writing. The children will continue to improve their grammar and apply this in their own writing.  </a:t>
            </a:r>
            <a:endParaRPr lang="en-GB" altLang="en-US" sz="1200" i="0" strike="noStrike" cap="none" normalizeH="0" baseline="0">
              <a:ln>
                <a:noFill/>
              </a:ln>
              <a:solidFill>
                <a:srgbClr val="000000"/>
              </a:solidFill>
              <a:effectLst/>
              <a:latin typeface="Calibri"/>
              <a:ea typeface="Calibri"/>
              <a:cs typeface="Calibri"/>
            </a:endParaRPr>
          </a:p>
          <a:p>
            <a:pPr defTabSz="914400">
              <a:spcBef>
                <a:spcPct val="0"/>
              </a:spcBef>
              <a:spcAft>
                <a:spcPct val="0"/>
              </a:spcAft>
            </a:pPr>
            <a:endParaRPr lang="en-US" altLang="en-US" sz="1200" b="0" i="0" u="none" strike="noStrike" cap="none" normalizeH="0" baseline="0" dirty="0">
              <a:ln>
                <a:noFill/>
              </a:ln>
              <a:effectLst/>
              <a:latin typeface="Calibri"/>
              <a:cs typeface="Arial"/>
            </a:endParaRPr>
          </a:p>
        </p:txBody>
      </p:sp>
      <p:pic>
        <p:nvPicPr>
          <p:cNvPr id="18" name="Picture 17" descr="Year 4 Home-school Unit: The King of the Fishes - Talk for ...">
            <a:extLst>
              <a:ext uri="{FF2B5EF4-FFF2-40B4-BE49-F238E27FC236}">
                <a16:creationId xmlns:a16="http://schemas.microsoft.com/office/drawing/2014/main" id="{88BC09A6-C34B-29EC-BC30-8B8272A7AF5A}"/>
              </a:ext>
            </a:extLst>
          </p:cNvPr>
          <p:cNvPicPr/>
          <p:nvPr/>
        </p:nvPicPr>
        <p:blipFill>
          <a:blip r:embed="rId4"/>
          <a:stretch>
            <a:fillRect/>
          </a:stretch>
        </p:blipFill>
        <p:spPr>
          <a:xfrm>
            <a:off x="2956139" y="7240021"/>
            <a:ext cx="355571" cy="603693"/>
          </a:xfrm>
          <a:prstGeom prst="rect">
            <a:avLst/>
          </a:prstGeom>
        </p:spPr>
      </p:pic>
      <p:pic>
        <p:nvPicPr>
          <p:cNvPr id="15" name="Picture 14">
            <a:extLst>
              <a:ext uri="{FF2B5EF4-FFF2-40B4-BE49-F238E27FC236}">
                <a16:creationId xmlns:a16="http://schemas.microsoft.com/office/drawing/2014/main" id="{A16F36F9-8F99-4A2C-A803-22C2CCD384A1}"/>
              </a:ext>
            </a:extLst>
          </p:cNvPr>
          <p:cNvPicPr>
            <a:picLocks noChangeAspect="1"/>
          </p:cNvPicPr>
          <p:nvPr/>
        </p:nvPicPr>
        <p:blipFill>
          <a:blip r:embed="rId5"/>
          <a:stretch>
            <a:fillRect/>
          </a:stretch>
        </p:blipFill>
        <p:spPr>
          <a:xfrm>
            <a:off x="3755175" y="8401476"/>
            <a:ext cx="581025" cy="304800"/>
          </a:xfrm>
          <a:prstGeom prst="rect">
            <a:avLst/>
          </a:prstGeom>
        </p:spPr>
      </p:pic>
      <p:pic>
        <p:nvPicPr>
          <p:cNvPr id="19" name="Picture 18">
            <a:extLst>
              <a:ext uri="{FF2B5EF4-FFF2-40B4-BE49-F238E27FC236}">
                <a16:creationId xmlns:a16="http://schemas.microsoft.com/office/drawing/2014/main" id="{EE1607D6-B33C-4078-B9BB-DAD417C8DA23}"/>
              </a:ext>
            </a:extLst>
          </p:cNvPr>
          <p:cNvPicPr>
            <a:picLocks noChangeAspect="1"/>
          </p:cNvPicPr>
          <p:nvPr/>
        </p:nvPicPr>
        <p:blipFill>
          <a:blip r:embed="rId6"/>
          <a:stretch>
            <a:fillRect/>
          </a:stretch>
        </p:blipFill>
        <p:spPr>
          <a:xfrm>
            <a:off x="5914132" y="8379546"/>
            <a:ext cx="361950" cy="314325"/>
          </a:xfrm>
          <a:prstGeom prst="rect">
            <a:avLst/>
          </a:prstGeom>
        </p:spPr>
      </p:pic>
      <p:sp>
        <p:nvSpPr>
          <p:cNvPr id="3" name="TextBox 2">
            <a:extLst>
              <a:ext uri="{FF2B5EF4-FFF2-40B4-BE49-F238E27FC236}">
                <a16:creationId xmlns:a16="http://schemas.microsoft.com/office/drawing/2014/main" id="{31038922-BFC1-46F3-95DD-59683240D5A2}"/>
              </a:ext>
            </a:extLst>
          </p:cNvPr>
          <p:cNvSpPr txBox="1"/>
          <p:nvPr/>
        </p:nvSpPr>
        <p:spPr>
          <a:xfrm>
            <a:off x="414851" y="2319699"/>
            <a:ext cx="2649995" cy="1107996"/>
          </a:xfrm>
          <a:prstGeom prst="rect">
            <a:avLst/>
          </a:prstGeom>
          <a:noFill/>
        </p:spPr>
        <p:txBody>
          <a:bodyPr wrap="square" rtlCol="0">
            <a:spAutoFit/>
          </a:bodyPr>
          <a:lstStyle/>
          <a:p>
            <a:r>
              <a:rPr lang="en-GB" sz="1100" dirty="0"/>
              <a:t>PE days are every Wednesday.</a:t>
            </a:r>
          </a:p>
          <a:p>
            <a:r>
              <a:rPr lang="en-GB" sz="1100" dirty="0"/>
              <a:t> </a:t>
            </a:r>
          </a:p>
          <a:p>
            <a:r>
              <a:rPr lang="en-GB" sz="1100" dirty="0"/>
              <a:t>Daily homework is TTRS and reading to an adult. Optional tasks relating to the wider curriculum have been sent home. Please let us know if you need another copy.</a:t>
            </a:r>
          </a:p>
        </p:txBody>
      </p:sp>
      <p:pic>
        <p:nvPicPr>
          <p:cNvPr id="1026" name="Picture 2" descr="The Grove Primary Academy">
            <a:extLst>
              <a:ext uri="{FF2B5EF4-FFF2-40B4-BE49-F238E27FC236}">
                <a16:creationId xmlns:a16="http://schemas.microsoft.com/office/drawing/2014/main" id="{AD5A06C7-5805-4C44-9D58-1B5786408D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851" y="329734"/>
            <a:ext cx="932733" cy="953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222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25645" y="225628"/>
            <a:ext cx="3080163" cy="2132119"/>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Science</a:t>
            </a:r>
          </a:p>
          <a:p>
            <a:pPr algn="just" defTabSz="914400"/>
            <a:r>
              <a:rPr lang="en-GB" sz="1200" dirty="0">
                <a:ea typeface="Calibri"/>
                <a:cs typeface="Calibri"/>
              </a:rPr>
              <a:t>This half term, the children will be learning about rocks. They will compare and group together different kinds of rocks based on their appearance and simple physical properties. They will then learn about how fossils are formed and investigate </a:t>
            </a:r>
          </a:p>
          <a:p>
            <a:pPr algn="just" defTabSz="914400"/>
            <a:r>
              <a:rPr lang="en-GB" sz="1200" dirty="0">
                <a:ea typeface="Calibri"/>
                <a:cs typeface="Calibri"/>
              </a:rPr>
              <a:t>soil so that they recognise</a:t>
            </a:r>
          </a:p>
          <a:p>
            <a:pPr algn="just" defTabSz="914400"/>
            <a:r>
              <a:rPr lang="en-GB" sz="1200" dirty="0">
                <a:ea typeface="Calibri"/>
                <a:cs typeface="Calibri"/>
              </a:rPr>
              <a:t>that soils are made from</a:t>
            </a:r>
          </a:p>
          <a:p>
            <a:pPr algn="just" defTabSz="914400"/>
            <a:r>
              <a:rPr lang="en-GB" sz="1200" dirty="0">
                <a:ea typeface="Calibri"/>
                <a:cs typeface="Calibri"/>
              </a:rPr>
              <a:t>rocks and organic matter.</a:t>
            </a:r>
          </a:p>
          <a:p>
            <a:pPr marL="0" marR="0" lvl="0" indent="0" algn="ctr" defTabSz="914400" rtl="0" eaLnBrk="0" fontAlgn="base" latinLnBrk="0" hangingPunct="0">
              <a:lnSpc>
                <a:spcPct val="100000"/>
              </a:lnSpc>
              <a:spcBef>
                <a:spcPct val="0"/>
              </a:spcBef>
              <a:spcAft>
                <a:spcPct val="0"/>
              </a:spcAft>
              <a:buClrTx/>
              <a:buSzTx/>
              <a:buFontTx/>
              <a:buNone/>
              <a:tabLst/>
            </a:pPr>
            <a:endParaRPr lang="en-US" dirty="0"/>
          </a:p>
        </p:txBody>
      </p:sp>
      <p:sp>
        <p:nvSpPr>
          <p:cNvPr id="6" name="Text Box 4"/>
          <p:cNvSpPr txBox="1">
            <a:spLocks noChangeArrowheads="1"/>
          </p:cNvSpPr>
          <p:nvPr/>
        </p:nvSpPr>
        <p:spPr bwMode="auto">
          <a:xfrm>
            <a:off x="3556207" y="225628"/>
            <a:ext cx="2973111" cy="2132119"/>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History</a:t>
            </a:r>
          </a:p>
          <a:p>
            <a:pPr algn="just" defTabSz="914400">
              <a:spcBef>
                <a:spcPct val="0"/>
              </a:spcBef>
              <a:spcAft>
                <a:spcPct val="0"/>
              </a:spcAft>
            </a:pPr>
            <a:r>
              <a:rPr lang="en-US" sz="1200" dirty="0">
                <a:latin typeface="Calibri"/>
                <a:ea typeface="Calibri"/>
                <a:cs typeface="Calibri"/>
              </a:rPr>
              <a:t>This half term, the children will be</a:t>
            </a:r>
          </a:p>
          <a:p>
            <a:pPr algn="just" defTabSz="914400">
              <a:spcBef>
                <a:spcPct val="0"/>
              </a:spcBef>
              <a:spcAft>
                <a:spcPct val="0"/>
              </a:spcAft>
            </a:pPr>
            <a:r>
              <a:rPr lang="en-US" sz="1200" dirty="0">
                <a:latin typeface="Calibri"/>
                <a:ea typeface="Calibri"/>
                <a:cs typeface="Calibri"/>
              </a:rPr>
              <a:t>learning about the Norman </a:t>
            </a:r>
          </a:p>
          <a:p>
            <a:pPr algn="just" defTabSz="914400">
              <a:spcBef>
                <a:spcPct val="0"/>
              </a:spcBef>
              <a:spcAft>
                <a:spcPct val="0"/>
              </a:spcAft>
            </a:pPr>
            <a:r>
              <a:rPr lang="en-US" sz="1200" dirty="0">
                <a:latin typeface="Calibri"/>
                <a:ea typeface="Calibri"/>
                <a:cs typeface="Calibri"/>
              </a:rPr>
              <a:t>Conquest and how it changed Britain. Within this unit, they will find out who the Vikings and Anglo-Saxons were, followed by considering what life was like when King Alfred ruled. The children will then learn about the rulers during the Norman Conquest, including the two main battles and they will study the Bayeux Tapestry.</a:t>
            </a:r>
            <a:endParaRPr lang="en-US" dirty="0"/>
          </a:p>
          <a:p>
            <a:pPr algn="just" defTabSz="914400">
              <a:spcBef>
                <a:spcPct val="0"/>
              </a:spcBef>
              <a:spcAft>
                <a:spcPct val="0"/>
              </a:spcAft>
            </a:pPr>
            <a:endParaRPr lang="en-US" altLang="en-US" sz="1200" dirty="0">
              <a:latin typeface="Arial" panose="020B0604020202020204" pitchFamily="34" charset="0"/>
              <a:cs typeface="Arial" panose="020B0604020202020204" pitchFamily="34" charset="0"/>
            </a:endParaRPr>
          </a:p>
        </p:txBody>
      </p:sp>
      <p:sp>
        <p:nvSpPr>
          <p:cNvPr id="7" name="Text Box 5"/>
          <p:cNvSpPr txBox="1">
            <a:spLocks noChangeArrowheads="1"/>
          </p:cNvSpPr>
          <p:nvPr/>
        </p:nvSpPr>
        <p:spPr bwMode="auto">
          <a:xfrm>
            <a:off x="3556207" y="4900919"/>
            <a:ext cx="2973111" cy="2240756"/>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PSHE</a:t>
            </a:r>
            <a:endParaRPr lang="en-US">
              <a:ea typeface="Calibri" panose="020F0502020204030204"/>
              <a:cs typeface="Calibri" panose="020F0502020204030204"/>
            </a:endParaRPr>
          </a:p>
          <a:p>
            <a:pPr algn="just" defTabSz="914400"/>
            <a:r>
              <a:rPr lang="en-US" sz="1200" dirty="0">
                <a:latin typeface="Calibri"/>
                <a:ea typeface="Calibri"/>
                <a:cs typeface="Segoe UI"/>
              </a:rPr>
              <a:t>This half term, the children will be learning about hygiene and identifying ways in which they can have good hygiene. They will then look at oral hygiene and how to prevent plaque and tooth decay. Later in the term, the children will learn about hazards and dangers and how accidents can be </a:t>
            </a:r>
            <a:endParaRPr lang="en-US">
              <a:latin typeface="Calibri"/>
              <a:ea typeface="Calibri"/>
              <a:cs typeface="Calibri"/>
            </a:endParaRPr>
          </a:p>
          <a:p>
            <a:pPr algn="just" defTabSz="914400"/>
            <a:r>
              <a:rPr lang="en-US" sz="1200" dirty="0">
                <a:latin typeface="Calibri"/>
                <a:ea typeface="Calibri"/>
                <a:cs typeface="Segoe UI"/>
              </a:rPr>
              <a:t>avoided.</a:t>
            </a:r>
            <a:endParaRPr lang="en-US" dirty="0">
              <a:latin typeface="Calibri"/>
              <a:ea typeface="Calibri"/>
              <a:cs typeface="Calibri"/>
            </a:endParaRPr>
          </a:p>
          <a:p>
            <a:pPr algn="ctr" defTabSz="914400">
              <a:spcBef>
                <a:spcPct val="0"/>
              </a:spcBef>
              <a:spcAft>
                <a:spcPct val="0"/>
              </a:spcAft>
            </a:pPr>
            <a:endParaRPr lang="en-GB" altLang="en-US" sz="1600" b="1" u="sng" dirty="0">
              <a:latin typeface="Calibri"/>
              <a:ea typeface="Calibri"/>
              <a:cs typeface="Calibri"/>
            </a:endParaRPr>
          </a:p>
          <a:p>
            <a:pPr defTabSz="914400">
              <a:spcBef>
                <a:spcPct val="0"/>
              </a:spcBef>
              <a:spcAft>
                <a:spcPct val="0"/>
              </a:spcAft>
            </a:pPr>
            <a:endParaRPr lang="en-US" altLang="en-US" sz="1200">
              <a:latin typeface="Arial" panose="020B0604020202020204" pitchFamily="34" charset="0"/>
              <a:cs typeface="Arial"/>
            </a:endParaRPr>
          </a:p>
        </p:txBody>
      </p:sp>
      <p:sp>
        <p:nvSpPr>
          <p:cNvPr id="8" name="Text Box 6"/>
          <p:cNvSpPr txBox="1">
            <a:spLocks noChangeArrowheads="1"/>
          </p:cNvSpPr>
          <p:nvPr/>
        </p:nvSpPr>
        <p:spPr bwMode="auto">
          <a:xfrm>
            <a:off x="325645" y="7341703"/>
            <a:ext cx="3080163" cy="2291556"/>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u="sng" dirty="0">
                <a:solidFill>
                  <a:srgbClr val="000000"/>
                </a:solidFill>
                <a:latin typeface="Calibri"/>
                <a:cs typeface="Calibri"/>
              </a:rPr>
              <a:t>F</a:t>
            </a:r>
            <a:r>
              <a:rPr lang="en-GB" altLang="en-US" sz="1600" b="1" u="sng" dirty="0" err="1">
                <a:solidFill>
                  <a:srgbClr val="000000"/>
                </a:solidFill>
                <a:latin typeface="Calibri"/>
                <a:cs typeface="Calibri"/>
              </a:rPr>
              <a:t>rench</a:t>
            </a:r>
            <a:endParaRPr lang="en-GB" altLang="en-US" sz="1600" b="1" i="0" u="sng" strike="noStrike" cap="none" normalizeH="0" baseline="0">
              <a:ln>
                <a:noFill/>
              </a:ln>
              <a:solidFill>
                <a:srgbClr val="000000"/>
              </a:solidFill>
              <a:effectLst/>
              <a:latin typeface="Calibri"/>
              <a:ea typeface="Calibri"/>
              <a:cs typeface="Calibri"/>
            </a:endParaRPr>
          </a:p>
          <a:p>
            <a:pPr algn="just" defTabSz="914400">
              <a:spcBef>
                <a:spcPct val="0"/>
              </a:spcBef>
              <a:spcAft>
                <a:spcPct val="0"/>
              </a:spcAft>
            </a:pPr>
            <a:r>
              <a:rPr lang="en-GB" sz="1200" dirty="0">
                <a:solidFill>
                  <a:srgbClr val="000000"/>
                </a:solidFill>
                <a:latin typeface="Calibri"/>
                <a:ea typeface="Calibri"/>
                <a:cs typeface="Calibri"/>
              </a:rPr>
              <a:t>This half term, the children will consolidate their learning of the ten animals that they have already learnt. They will focus on the indefinite article/determiner and then they will begin to use these animals in a short sentence.</a:t>
            </a:r>
            <a:endParaRPr lang="en-GB" dirty="0">
              <a:ea typeface="Calibri" panose="020F0502020204030204"/>
              <a:cs typeface="Calibri" panose="020F0502020204030204"/>
            </a:endParaRPr>
          </a:p>
          <a:p>
            <a:pPr algn="ctr" defTabSz="914400">
              <a:spcBef>
                <a:spcPct val="0"/>
              </a:spcBef>
              <a:spcAft>
                <a:spcPct val="0"/>
              </a:spcAft>
            </a:pPr>
            <a:endParaRPr lang="en-GB" altLang="en-US" sz="1600" b="1" u="sng">
              <a:latin typeface="Calibri" panose="020F0502020204030204" pitchFamily="34" charset="0"/>
              <a:ea typeface="Calibri" panose="020F0502020204030204" pitchFamily="34" charset="0"/>
              <a:cs typeface="Calibri"/>
            </a:endParaRPr>
          </a:p>
          <a:p>
            <a:pPr algn="ctr" defTabSz="914400"/>
            <a:endParaRPr lang="en-GB">
              <a:solidFill>
                <a:srgbClr val="000000"/>
              </a:solidFill>
              <a:latin typeface="Calibri" panose="020F0502020204030204" pitchFamily="34" charset="0"/>
              <a:ea typeface="Calibri" panose="020F0502020204030204"/>
              <a:cs typeface="Calibri"/>
            </a:endParaRPr>
          </a:p>
          <a:p>
            <a:pPr algn="ctr" defTabSz="914400">
              <a:spcBef>
                <a:spcPct val="0"/>
              </a:spcBef>
              <a:spcAft>
                <a:spcPct val="0"/>
              </a:spcAft>
            </a:pPr>
            <a:endParaRPr lang="en-GB" altLang="en-US" sz="1600" b="1" u="sng">
              <a:solidFill>
                <a:srgbClr val="000000"/>
              </a:solidFill>
              <a:latin typeface="Calibri" panose="020F0502020204030204" pitchFamily="34" charset="0"/>
              <a:cs typeface="Calibri"/>
            </a:endParaRPr>
          </a:p>
          <a:p>
            <a:pPr algn="ctr" defTabSz="914400">
              <a:spcBef>
                <a:spcPct val="0"/>
              </a:spcBef>
              <a:spcAft>
                <a:spcPct val="0"/>
              </a:spcAft>
            </a:pPr>
            <a:endParaRPr lang="en-GB" altLang="en-US" sz="1600" b="1" u="sng">
              <a:solidFill>
                <a:srgbClr val="000000"/>
              </a:solidFill>
              <a:latin typeface="Calibri" panose="020F0502020204030204" pitchFamily="34" charset="0"/>
              <a:ea typeface="Calibri" panose="020F0502020204030204" pitchFamily="34" charset="0"/>
              <a:cs typeface="Calibri"/>
            </a:endParaRPr>
          </a:p>
        </p:txBody>
      </p:sp>
      <p:sp>
        <p:nvSpPr>
          <p:cNvPr id="9" name="Text Box 7"/>
          <p:cNvSpPr txBox="1">
            <a:spLocks noChangeArrowheads="1"/>
          </p:cNvSpPr>
          <p:nvPr/>
        </p:nvSpPr>
        <p:spPr bwMode="auto">
          <a:xfrm>
            <a:off x="3556207" y="7320936"/>
            <a:ext cx="2973111" cy="2291555"/>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kumimoji="0" lang="en-GB" altLang="en-US" sz="1600" b="1" i="0" u="sng" strike="noStrike" cap="none" normalizeH="0" baseline="0" dirty="0">
                <a:ln>
                  <a:noFill/>
                </a:ln>
                <a:solidFill>
                  <a:srgbClr val="000000"/>
                </a:solidFill>
                <a:effectLst/>
              </a:rPr>
              <a:t>Suggested books for reading</a:t>
            </a:r>
            <a:endParaRPr lang="en-US" altLang="en-US" sz="1600" b="1" u="sng" dirty="0">
              <a:solidFill>
                <a:srgbClr val="000000"/>
              </a:solidFill>
            </a:endParaRPr>
          </a:p>
          <a:p>
            <a:pPr algn="ctr" defTabSz="914400">
              <a:spcBef>
                <a:spcPct val="0"/>
              </a:spcBef>
              <a:spcAft>
                <a:spcPct val="0"/>
              </a:spcAft>
            </a:pPr>
            <a:endParaRPr lang="en-US" altLang="en-US" sz="1600" b="1" u="sng">
              <a:ea typeface="Calibri"/>
              <a:cs typeface="Calibri"/>
            </a:endParaRPr>
          </a:p>
          <a:p>
            <a:pPr algn="ctr" defTabSz="914400">
              <a:spcBef>
                <a:spcPct val="0"/>
              </a:spcBef>
              <a:spcAft>
                <a:spcPct val="0"/>
              </a:spcAft>
            </a:pPr>
            <a:endParaRPr lang="en-US" altLang="en-US" sz="1600" b="1" u="sng">
              <a:ea typeface="Calibri"/>
              <a:cs typeface="Calibri"/>
            </a:endParaRPr>
          </a:p>
          <a:p>
            <a:pPr algn="ctr" defTabSz="914400">
              <a:spcBef>
                <a:spcPct val="0"/>
              </a:spcBef>
              <a:spcAft>
                <a:spcPct val="0"/>
              </a:spcAft>
            </a:pPr>
            <a:endParaRPr lang="en-US" altLang="en-US" sz="1600" b="1" u="sng">
              <a:ea typeface="Calibri"/>
              <a:cs typeface="Calibri"/>
            </a:endParaRPr>
          </a:p>
          <a:p>
            <a:pPr algn="ctr" defTabSz="914400">
              <a:spcBef>
                <a:spcPct val="0"/>
              </a:spcBef>
              <a:spcAft>
                <a:spcPct val="0"/>
              </a:spcAft>
            </a:pPr>
            <a:endParaRPr lang="en-US" altLang="en-US" sz="1600" b="1" u="sng">
              <a:ea typeface="Calibri"/>
              <a:cs typeface="Calibri"/>
            </a:endParaRPr>
          </a:p>
          <a:p>
            <a:pPr algn="ctr" defTabSz="914400">
              <a:spcBef>
                <a:spcPct val="0"/>
              </a:spcBef>
              <a:spcAft>
                <a:spcPct val="0"/>
              </a:spcAft>
            </a:pPr>
            <a:endParaRPr lang="en-US" altLang="en-US" sz="1600" b="1" u="sng">
              <a:ea typeface="Calibri"/>
              <a:cs typeface="Calibri"/>
            </a:endParaRPr>
          </a:p>
          <a:p>
            <a:pPr algn="ctr" defTabSz="914400">
              <a:spcBef>
                <a:spcPct val="0"/>
              </a:spcBef>
              <a:spcAft>
                <a:spcPct val="0"/>
              </a:spcAft>
            </a:pPr>
            <a:endParaRPr lang="en-US" altLang="en-US" sz="1600" b="1" u="sng">
              <a:ea typeface="Calibri"/>
              <a:cs typeface="Calibri"/>
            </a:endParaRPr>
          </a:p>
          <a:p>
            <a:pPr algn="ctr" defTabSz="914400">
              <a:spcBef>
                <a:spcPct val="0"/>
              </a:spcBef>
              <a:spcAft>
                <a:spcPct val="0"/>
              </a:spcAft>
            </a:pPr>
            <a:endParaRPr lang="en-US" altLang="en-US" sz="1200" dirty="0">
              <a:ea typeface="Calibri" panose="020F0502020204030204"/>
              <a:cs typeface="Calibri"/>
            </a:endParaRPr>
          </a:p>
          <a:p>
            <a:pPr algn="ctr" defTabSz="914400">
              <a:spcBef>
                <a:spcPct val="0"/>
              </a:spcBef>
              <a:spcAft>
                <a:spcPct val="0"/>
              </a:spcAft>
            </a:pPr>
            <a:endParaRPr lang="en-US" altLang="en-US" sz="1600" b="1" u="sng">
              <a:ea typeface="Calibri" panose="020F0502020204030204"/>
              <a:cs typeface="Calibri"/>
            </a:endParaRPr>
          </a:p>
          <a:p>
            <a:pPr defTabSz="914400">
              <a:spcBef>
                <a:spcPct val="0"/>
              </a:spcBef>
              <a:spcAft>
                <a:spcPct val="0"/>
              </a:spcAft>
            </a:pPr>
            <a:endParaRPr lang="en-US">
              <a:ea typeface="Calibri" panose="020F0502020204030204"/>
              <a:cs typeface="Calibri"/>
            </a:endParaRPr>
          </a:p>
        </p:txBody>
      </p:sp>
      <p:sp>
        <p:nvSpPr>
          <p:cNvPr id="10" name="Text Box 8"/>
          <p:cNvSpPr txBox="1">
            <a:spLocks noChangeArrowheads="1"/>
          </p:cNvSpPr>
          <p:nvPr/>
        </p:nvSpPr>
        <p:spPr bwMode="auto">
          <a:xfrm>
            <a:off x="311357" y="4900919"/>
            <a:ext cx="3094451" cy="2240755"/>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rgbClr val="000000"/>
                </a:solidFill>
                <a:effectLst/>
                <a:latin typeface="Calibri"/>
                <a:cs typeface="Calibri"/>
              </a:rPr>
              <a:t>DT</a:t>
            </a:r>
          </a:p>
          <a:p>
            <a:pPr algn="just" defTabSz="914400">
              <a:spcBef>
                <a:spcPct val="0"/>
              </a:spcBef>
              <a:spcAft>
                <a:spcPct val="0"/>
              </a:spcAft>
            </a:pPr>
            <a:r>
              <a:rPr lang="en-US" altLang="en-US" sz="1200" dirty="0">
                <a:solidFill>
                  <a:srgbClr val="000000"/>
                </a:solidFill>
                <a:latin typeface="Calibri"/>
                <a:ea typeface="Calibri"/>
                <a:cs typeface="Calibri"/>
              </a:rPr>
              <a:t>This half term, the children will be focusing on food technology.  They will be learning about where our food comes from.  The children will start by making fruit skewers before moving on to make either </a:t>
            </a:r>
            <a:r>
              <a:rPr lang="en-US" altLang="en-US" sz="1200" dirty="0" err="1">
                <a:solidFill>
                  <a:srgbClr val="000000"/>
                </a:solidFill>
                <a:latin typeface="Calibri"/>
                <a:ea typeface="Calibri"/>
                <a:cs typeface="Calibri"/>
              </a:rPr>
              <a:t>savoury</a:t>
            </a:r>
            <a:r>
              <a:rPr lang="en-US" altLang="en-US" sz="1200" dirty="0">
                <a:solidFill>
                  <a:srgbClr val="000000"/>
                </a:solidFill>
                <a:latin typeface="Calibri"/>
                <a:ea typeface="Calibri"/>
                <a:cs typeface="Calibri"/>
              </a:rPr>
              <a:t> or fruit tarts.  Where possible, they will be using local and seasonal produce to do this.  </a:t>
            </a:r>
          </a:p>
          <a:p>
            <a:pPr algn="just" defTabSz="914400">
              <a:spcBef>
                <a:spcPct val="0"/>
              </a:spcBef>
              <a:spcAft>
                <a:spcPct val="0"/>
              </a:spcAft>
            </a:pPr>
            <a:endParaRPr lang="en-US" altLang="en-US" sz="1600" dirty="0">
              <a:solidFill>
                <a:srgbClr val="000000"/>
              </a:solidFill>
              <a:latin typeface="Calibri"/>
              <a:ea typeface="Calibri"/>
              <a:cs typeface="Calibri"/>
            </a:endParaRPr>
          </a:p>
        </p:txBody>
      </p:sp>
      <p:sp>
        <p:nvSpPr>
          <p:cNvPr id="11" name="Text Box 9"/>
          <p:cNvSpPr txBox="1">
            <a:spLocks noChangeArrowheads="1"/>
          </p:cNvSpPr>
          <p:nvPr/>
        </p:nvSpPr>
        <p:spPr bwMode="auto">
          <a:xfrm>
            <a:off x="3556207" y="2566501"/>
            <a:ext cx="2973111" cy="2166935"/>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dirty="0">
                <a:solidFill>
                  <a:srgbClr val="000000"/>
                </a:solidFill>
                <a:latin typeface="Calibri"/>
                <a:cs typeface="Calibri"/>
              </a:rPr>
              <a:t>PE</a:t>
            </a:r>
          </a:p>
          <a:p>
            <a:pPr algn="just" defTabSz="914400">
              <a:spcBef>
                <a:spcPct val="0"/>
              </a:spcBef>
              <a:spcAft>
                <a:spcPct val="0"/>
              </a:spcAft>
            </a:pPr>
            <a:r>
              <a:rPr lang="en-GB" altLang="en-US" sz="1200" dirty="0">
                <a:ea typeface="Calibri"/>
                <a:cs typeface="Calibri"/>
              </a:rPr>
              <a:t>This half term, the children will be </a:t>
            </a:r>
          </a:p>
          <a:p>
            <a:pPr algn="just" defTabSz="914400">
              <a:spcBef>
                <a:spcPct val="0"/>
              </a:spcBef>
              <a:spcAft>
                <a:spcPct val="0"/>
              </a:spcAft>
            </a:pPr>
            <a:r>
              <a:rPr lang="en-GB" altLang="en-US" sz="1200" dirty="0">
                <a:ea typeface="Calibri"/>
                <a:cs typeface="Calibri"/>
              </a:rPr>
              <a:t>developing their strength and flexibility in athletics. This includes a focus on the differences between running and sprinting. They will then apply these techniques through relays. Towards the end of term, the children will learn different throwing techniques and jumps. They will also learn which techniques are best suited to different tasks.</a:t>
            </a:r>
            <a:endParaRPr lang="en-GB" dirty="0"/>
          </a:p>
        </p:txBody>
      </p:sp>
      <p:sp>
        <p:nvSpPr>
          <p:cNvPr id="12" name="Text Box 10"/>
          <p:cNvSpPr txBox="1">
            <a:spLocks noChangeArrowheads="1"/>
          </p:cNvSpPr>
          <p:nvPr/>
        </p:nvSpPr>
        <p:spPr bwMode="auto">
          <a:xfrm>
            <a:off x="325645" y="2566502"/>
            <a:ext cx="3080163" cy="2166934"/>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US" altLang="en-US" sz="1600" b="1" u="sng" dirty="0">
                <a:solidFill>
                  <a:srgbClr val="000000"/>
                </a:solidFill>
                <a:latin typeface="Calibri"/>
                <a:cs typeface="Calibri"/>
              </a:rPr>
              <a:t>Art</a:t>
            </a:r>
          </a:p>
          <a:p>
            <a:pPr algn="just" defTabSz="914400">
              <a:spcBef>
                <a:spcPct val="0"/>
              </a:spcBef>
              <a:spcAft>
                <a:spcPct val="0"/>
              </a:spcAft>
            </a:pPr>
            <a:r>
              <a:rPr lang="en-US" sz="1200" dirty="0">
                <a:latin typeface="Calibri"/>
                <a:ea typeface="Calibri"/>
                <a:cs typeface="Calibri"/>
              </a:rPr>
              <a:t>This half term, the children will be learning about the English sculpture artist Henry Moore. They will experiment </a:t>
            </a:r>
            <a:r>
              <a:rPr lang="en-US" sz="1200" dirty="0" err="1">
                <a:latin typeface="Calibri"/>
                <a:ea typeface="Calibri"/>
                <a:cs typeface="Calibri"/>
              </a:rPr>
              <a:t>moulding</a:t>
            </a:r>
            <a:r>
              <a:rPr lang="en-US" sz="1200" dirty="0">
                <a:latin typeface="Calibri"/>
                <a:ea typeface="Calibri"/>
                <a:cs typeface="Calibri"/>
              </a:rPr>
              <a:t> and joining pieces of clay before planning, creating and painting a clay sculpture using</a:t>
            </a:r>
          </a:p>
          <a:p>
            <a:pPr algn="just" defTabSz="914400">
              <a:spcBef>
                <a:spcPct val="0"/>
              </a:spcBef>
              <a:spcAft>
                <a:spcPct val="0"/>
              </a:spcAft>
            </a:pPr>
            <a:r>
              <a:rPr lang="en-US" sz="1200" dirty="0">
                <a:latin typeface="Calibri"/>
                <a:ea typeface="Calibri"/>
                <a:cs typeface="Calibri"/>
              </a:rPr>
              <a:t>Moore's owl as a model. </a:t>
            </a:r>
          </a:p>
          <a:p>
            <a:pPr algn="just" defTabSz="914400">
              <a:spcBef>
                <a:spcPct val="0"/>
              </a:spcBef>
              <a:spcAft>
                <a:spcPct val="0"/>
              </a:spcAft>
            </a:pPr>
            <a:r>
              <a:rPr lang="en-US" sz="1200" dirty="0">
                <a:latin typeface="Calibri"/>
                <a:ea typeface="Calibri"/>
                <a:cs typeface="Calibri"/>
              </a:rPr>
              <a:t>They will then evaluate their </a:t>
            </a:r>
          </a:p>
          <a:p>
            <a:pPr algn="just" defTabSz="914400">
              <a:spcBef>
                <a:spcPct val="0"/>
              </a:spcBef>
              <a:spcAft>
                <a:spcPct val="0"/>
              </a:spcAft>
            </a:pPr>
            <a:r>
              <a:rPr lang="en-US" sz="1200" dirty="0">
                <a:latin typeface="Calibri"/>
                <a:ea typeface="Calibri"/>
                <a:cs typeface="Calibri"/>
              </a:rPr>
              <a:t>artwork in comparison to </a:t>
            </a:r>
          </a:p>
          <a:p>
            <a:pPr algn="just" defTabSz="914400">
              <a:spcBef>
                <a:spcPct val="0"/>
              </a:spcBef>
              <a:spcAft>
                <a:spcPct val="0"/>
              </a:spcAft>
            </a:pPr>
            <a:r>
              <a:rPr lang="en-US" sz="1200" dirty="0">
                <a:latin typeface="Calibri"/>
                <a:ea typeface="Calibri"/>
                <a:cs typeface="Calibri"/>
              </a:rPr>
              <a:t>Moore's owl.</a:t>
            </a:r>
            <a:endParaRPr lang="en-US" dirty="0"/>
          </a:p>
        </p:txBody>
      </p:sp>
      <p:pic>
        <p:nvPicPr>
          <p:cNvPr id="2" name="Picture 1" descr="A stone owl with two holes&#10;&#10;Description automatically generated">
            <a:extLst>
              <a:ext uri="{FF2B5EF4-FFF2-40B4-BE49-F238E27FC236}">
                <a16:creationId xmlns:a16="http://schemas.microsoft.com/office/drawing/2014/main" id="{C152B35C-74C5-218B-AC9D-19EA2143A49F}"/>
              </a:ext>
            </a:extLst>
          </p:cNvPr>
          <p:cNvPicPr>
            <a:picLocks noChangeAspect="1"/>
          </p:cNvPicPr>
          <p:nvPr/>
        </p:nvPicPr>
        <p:blipFill>
          <a:blip r:embed="rId2"/>
          <a:stretch>
            <a:fillRect/>
          </a:stretch>
        </p:blipFill>
        <p:spPr>
          <a:xfrm>
            <a:off x="2442693" y="3641296"/>
            <a:ext cx="938319" cy="1065861"/>
          </a:xfrm>
          <a:prstGeom prst="rect">
            <a:avLst/>
          </a:prstGeom>
        </p:spPr>
      </p:pic>
      <p:pic>
        <p:nvPicPr>
          <p:cNvPr id="3" name="Picture 2" descr="Matilda By Roald Dahl | World of Books GB">
            <a:extLst>
              <a:ext uri="{FF2B5EF4-FFF2-40B4-BE49-F238E27FC236}">
                <a16:creationId xmlns:a16="http://schemas.microsoft.com/office/drawing/2014/main" id="{2AAC4610-3E46-9556-9138-7AED0050DFBD}"/>
              </a:ext>
            </a:extLst>
          </p:cNvPr>
          <p:cNvPicPr>
            <a:picLocks noChangeAspect="1"/>
          </p:cNvPicPr>
          <p:nvPr/>
        </p:nvPicPr>
        <p:blipFill>
          <a:blip r:embed="rId3"/>
          <a:stretch>
            <a:fillRect/>
          </a:stretch>
        </p:blipFill>
        <p:spPr>
          <a:xfrm>
            <a:off x="3746456" y="7777720"/>
            <a:ext cx="1072128" cy="1468161"/>
          </a:xfrm>
          <a:prstGeom prst="rect">
            <a:avLst/>
          </a:prstGeom>
        </p:spPr>
      </p:pic>
      <p:pic>
        <p:nvPicPr>
          <p:cNvPr id="4" name="Picture 3" descr="An elephant eating leaves&#10;&#10;Description automatically generated">
            <a:extLst>
              <a:ext uri="{FF2B5EF4-FFF2-40B4-BE49-F238E27FC236}">
                <a16:creationId xmlns:a16="http://schemas.microsoft.com/office/drawing/2014/main" id="{83793996-0715-CDEC-38C7-10E16A01319E}"/>
              </a:ext>
            </a:extLst>
          </p:cNvPr>
          <p:cNvPicPr>
            <a:picLocks noChangeAspect="1"/>
          </p:cNvPicPr>
          <p:nvPr/>
        </p:nvPicPr>
        <p:blipFill>
          <a:blip r:embed="rId4"/>
          <a:stretch>
            <a:fillRect/>
          </a:stretch>
        </p:blipFill>
        <p:spPr>
          <a:xfrm>
            <a:off x="5262355" y="7783514"/>
            <a:ext cx="1071906" cy="1474203"/>
          </a:xfrm>
          <a:prstGeom prst="rect">
            <a:avLst/>
          </a:prstGeom>
        </p:spPr>
      </p:pic>
      <p:pic>
        <p:nvPicPr>
          <p:cNvPr id="14" name="Picture 13" descr="A pastry with fruit on top&#10;&#10;AI-generated content may be incorrect.">
            <a:extLst>
              <a:ext uri="{FF2B5EF4-FFF2-40B4-BE49-F238E27FC236}">
                <a16:creationId xmlns:a16="http://schemas.microsoft.com/office/drawing/2014/main" id="{689B3682-C45C-3431-AD56-A4346594730F}"/>
              </a:ext>
            </a:extLst>
          </p:cNvPr>
          <p:cNvPicPr>
            <a:picLocks noChangeAspect="1"/>
          </p:cNvPicPr>
          <p:nvPr/>
        </p:nvPicPr>
        <p:blipFill>
          <a:blip r:embed="rId5"/>
          <a:stretch>
            <a:fillRect/>
          </a:stretch>
        </p:blipFill>
        <p:spPr>
          <a:xfrm>
            <a:off x="2450906" y="6281416"/>
            <a:ext cx="855026" cy="804997"/>
          </a:xfrm>
          <a:prstGeom prst="rect">
            <a:avLst/>
          </a:prstGeom>
        </p:spPr>
      </p:pic>
      <p:pic>
        <p:nvPicPr>
          <p:cNvPr id="15" name="Picture 14" descr="Fruit on a stick&#10;&#10;AI-generated content may be incorrect.">
            <a:extLst>
              <a:ext uri="{FF2B5EF4-FFF2-40B4-BE49-F238E27FC236}">
                <a16:creationId xmlns:a16="http://schemas.microsoft.com/office/drawing/2014/main" id="{BF9764FD-3D4B-E50D-8293-9DFE87ACE988}"/>
              </a:ext>
            </a:extLst>
          </p:cNvPr>
          <p:cNvPicPr>
            <a:picLocks noChangeAspect="1"/>
          </p:cNvPicPr>
          <p:nvPr/>
        </p:nvPicPr>
        <p:blipFill>
          <a:blip r:embed="rId6"/>
          <a:stretch>
            <a:fillRect/>
          </a:stretch>
        </p:blipFill>
        <p:spPr>
          <a:xfrm>
            <a:off x="1594225" y="6407164"/>
            <a:ext cx="781481" cy="592287"/>
          </a:xfrm>
          <a:prstGeom prst="rect">
            <a:avLst/>
          </a:prstGeom>
        </p:spPr>
      </p:pic>
      <p:pic>
        <p:nvPicPr>
          <p:cNvPr id="13" name="Picture 12" descr="English Schools' AA and Awards - England Athletics">
            <a:extLst>
              <a:ext uri="{FF2B5EF4-FFF2-40B4-BE49-F238E27FC236}">
                <a16:creationId xmlns:a16="http://schemas.microsoft.com/office/drawing/2014/main" id="{AF8D161F-2481-ADEA-1B69-1D9F9C250167}"/>
              </a:ext>
            </a:extLst>
          </p:cNvPr>
          <p:cNvPicPr>
            <a:picLocks noChangeAspect="1"/>
          </p:cNvPicPr>
          <p:nvPr/>
        </p:nvPicPr>
        <p:blipFill>
          <a:blip r:embed="rId7"/>
          <a:stretch>
            <a:fillRect/>
          </a:stretch>
        </p:blipFill>
        <p:spPr>
          <a:xfrm>
            <a:off x="5855172" y="2642836"/>
            <a:ext cx="605582" cy="354978"/>
          </a:xfrm>
          <a:prstGeom prst="rect">
            <a:avLst/>
          </a:prstGeom>
        </p:spPr>
      </p:pic>
      <p:pic>
        <p:nvPicPr>
          <p:cNvPr id="16" name="Picture 15" descr="A cartoon of a bird on a fence&#10;&#10;Description automatically generated">
            <a:extLst>
              <a:ext uri="{FF2B5EF4-FFF2-40B4-BE49-F238E27FC236}">
                <a16:creationId xmlns:a16="http://schemas.microsoft.com/office/drawing/2014/main" id="{951195AC-444C-3B55-6BF9-CBDFEDB997A0}"/>
              </a:ext>
            </a:extLst>
          </p:cNvPr>
          <p:cNvPicPr>
            <a:picLocks noChangeAspect="1"/>
          </p:cNvPicPr>
          <p:nvPr/>
        </p:nvPicPr>
        <p:blipFill>
          <a:blip r:embed="rId8"/>
          <a:stretch>
            <a:fillRect/>
          </a:stretch>
        </p:blipFill>
        <p:spPr>
          <a:xfrm>
            <a:off x="409346" y="8963777"/>
            <a:ext cx="2878955" cy="581025"/>
          </a:xfrm>
          <a:prstGeom prst="rect">
            <a:avLst/>
          </a:prstGeom>
        </p:spPr>
      </p:pic>
      <p:pic>
        <p:nvPicPr>
          <p:cNvPr id="17" name="Picture 16" descr="Oral Hygiene Stock Illustrations – 70,607 Oral Hygiene Stock Illustrations,  Vectors &amp; Clipart - Dreamstime">
            <a:extLst>
              <a:ext uri="{FF2B5EF4-FFF2-40B4-BE49-F238E27FC236}">
                <a16:creationId xmlns:a16="http://schemas.microsoft.com/office/drawing/2014/main" id="{F0C9F78A-0BA4-878D-8A8F-5882AE6F3FF8}"/>
              </a:ext>
            </a:extLst>
          </p:cNvPr>
          <p:cNvPicPr>
            <a:picLocks noChangeAspect="1"/>
          </p:cNvPicPr>
          <p:nvPr/>
        </p:nvPicPr>
        <p:blipFill>
          <a:blip r:embed="rId9"/>
          <a:stretch>
            <a:fillRect/>
          </a:stretch>
        </p:blipFill>
        <p:spPr>
          <a:xfrm>
            <a:off x="5422070" y="6284208"/>
            <a:ext cx="753104" cy="838200"/>
          </a:xfrm>
          <a:prstGeom prst="rect">
            <a:avLst/>
          </a:prstGeom>
        </p:spPr>
      </p:pic>
      <p:pic>
        <p:nvPicPr>
          <p:cNvPr id="18" name="Picture 17" descr="Bayeux Tapestry | History, Story, &amp; Facts | Britannica">
            <a:extLst>
              <a:ext uri="{FF2B5EF4-FFF2-40B4-BE49-F238E27FC236}">
                <a16:creationId xmlns:a16="http://schemas.microsoft.com/office/drawing/2014/main" id="{57140C82-B95F-A54D-4E37-CAC1ADDC2AA9}"/>
              </a:ext>
            </a:extLst>
          </p:cNvPr>
          <p:cNvPicPr>
            <a:picLocks noChangeAspect="1"/>
          </p:cNvPicPr>
          <p:nvPr/>
        </p:nvPicPr>
        <p:blipFill>
          <a:blip r:embed="rId10"/>
          <a:stretch>
            <a:fillRect/>
          </a:stretch>
        </p:blipFill>
        <p:spPr>
          <a:xfrm>
            <a:off x="5795218" y="334151"/>
            <a:ext cx="732382" cy="547133"/>
          </a:xfrm>
          <a:prstGeom prst="rect">
            <a:avLst/>
          </a:prstGeom>
        </p:spPr>
      </p:pic>
      <p:pic>
        <p:nvPicPr>
          <p:cNvPr id="19" name="Picture 18" descr="A close up of a shell&#10;&#10;Description automatically generated">
            <a:extLst>
              <a:ext uri="{FF2B5EF4-FFF2-40B4-BE49-F238E27FC236}">
                <a16:creationId xmlns:a16="http://schemas.microsoft.com/office/drawing/2014/main" id="{8169803D-9C54-41BB-92C0-50309F7E6E8C}"/>
              </a:ext>
            </a:extLst>
          </p:cNvPr>
          <p:cNvPicPr>
            <a:picLocks noChangeAspect="1"/>
          </p:cNvPicPr>
          <p:nvPr/>
        </p:nvPicPr>
        <p:blipFill>
          <a:blip r:embed="rId11"/>
          <a:stretch>
            <a:fillRect/>
          </a:stretch>
        </p:blipFill>
        <p:spPr>
          <a:xfrm>
            <a:off x="2264749" y="1466580"/>
            <a:ext cx="900040" cy="720329"/>
          </a:xfrm>
          <a:prstGeom prst="rect">
            <a:avLst/>
          </a:prstGeom>
        </p:spPr>
      </p:pic>
    </p:spTree>
    <p:extLst>
      <p:ext uri="{BB962C8B-B14F-4D97-AF65-F5344CB8AC3E}">
        <p14:creationId xmlns:p14="http://schemas.microsoft.com/office/powerpoint/2010/main" val="24610379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970aca6-9cb8-4276-bc8b-bef9d910f2ee">
      <Terms xmlns="http://schemas.microsoft.com/office/infopath/2007/PartnerControls"/>
    </lcf76f155ced4ddcb4097134ff3c332f>
    <TaxCatchAll xmlns="cac48d98-c999-4eb6-b102-8f6f3bbb3bd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E15A925FC063488DE0B0E813BE9DF5" ma:contentTypeVersion="13" ma:contentTypeDescription="Create a new document." ma:contentTypeScope="" ma:versionID="584e68c67e7ae7c886636f2ebde1d150">
  <xsd:schema xmlns:xsd="http://www.w3.org/2001/XMLSchema" xmlns:xs="http://www.w3.org/2001/XMLSchema" xmlns:p="http://schemas.microsoft.com/office/2006/metadata/properties" xmlns:ns2="e970aca6-9cb8-4276-bc8b-bef9d910f2ee" xmlns:ns3="cac48d98-c999-4eb6-b102-8f6f3bbb3bd5" targetNamespace="http://schemas.microsoft.com/office/2006/metadata/properties" ma:root="true" ma:fieldsID="0bb9e5d4378c6dddb3f745836c8eae3e" ns2:_="" ns3:_="">
    <xsd:import namespace="e970aca6-9cb8-4276-bc8b-bef9d910f2ee"/>
    <xsd:import namespace="cac48d98-c999-4eb6-b102-8f6f3bbb3bd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70aca6-9cb8-4276-bc8b-bef9d910f2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3656f60-27ea-4f4c-865c-e98f0fe40ea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c48d98-c999-4eb6-b102-8f6f3bbb3bd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571e8da-db13-4c63-b429-106e3add7984}" ma:internalName="TaxCatchAll" ma:showField="CatchAllData" ma:web="cac48d98-c999-4eb6-b102-8f6f3bbb3b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88D3E1-DB36-46BC-946C-9EC15E59858E}">
  <ds:schemaRefs>
    <ds:schemaRef ds:uri="http://schemas.microsoft.com/sharepoint/v3/contenttype/forms"/>
  </ds:schemaRefs>
</ds:datastoreItem>
</file>

<file path=customXml/itemProps2.xml><?xml version="1.0" encoding="utf-8"?>
<ds:datastoreItem xmlns:ds="http://schemas.openxmlformats.org/officeDocument/2006/customXml" ds:itemID="{5F6D455D-052B-49D8-921E-8481E3F7D9CC}">
  <ds:schemaRefs>
    <ds:schemaRef ds:uri="http://www.w3.org/XML/1998/namespace"/>
    <ds:schemaRef ds:uri="http://schemas.openxmlformats.org/package/2006/metadata/core-properties"/>
    <ds:schemaRef ds:uri="http://purl.org/dc/elements/1.1/"/>
    <ds:schemaRef ds:uri="http://schemas.microsoft.com/office/2006/documentManagement/types"/>
    <ds:schemaRef ds:uri="cac48d98-c999-4eb6-b102-8f6f3bbb3bd5"/>
    <ds:schemaRef ds:uri="http://schemas.microsoft.com/office/2006/metadata/properties"/>
    <ds:schemaRef ds:uri="http://purl.org/dc/terms/"/>
    <ds:schemaRef ds:uri="http://schemas.microsoft.com/office/infopath/2007/PartnerControls"/>
    <ds:schemaRef ds:uri="e970aca6-9cb8-4276-bc8b-bef9d910f2ee"/>
    <ds:schemaRef ds:uri="http://purl.org/dc/dcmitype/"/>
  </ds:schemaRefs>
</ds:datastoreItem>
</file>

<file path=customXml/itemProps3.xml><?xml version="1.0" encoding="utf-8"?>
<ds:datastoreItem xmlns:ds="http://schemas.openxmlformats.org/officeDocument/2006/customXml" ds:itemID="{FCEC7176-3E91-4AF2-9774-B077DBAE38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70aca6-9cb8-4276-bc8b-bef9d910f2ee"/>
    <ds:schemaRef ds:uri="cac48d98-c999-4eb6-b102-8f6f3bbb3b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59</TotalTime>
  <Words>749</Words>
  <Application>Microsoft Office PowerPoint</Application>
  <PresentationFormat>A4 Paper (210x297 mm)</PresentationFormat>
  <Paragraphs>68</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Segoe UI</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Thomas</dc:creator>
  <cp:lastModifiedBy>Ellie Young</cp:lastModifiedBy>
  <cp:revision>140</cp:revision>
  <dcterms:created xsi:type="dcterms:W3CDTF">2023-03-07T15:16:37Z</dcterms:created>
  <dcterms:modified xsi:type="dcterms:W3CDTF">2025-05-06T07:55:06Z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0x0101003DE15A925FC063488DE0B0E813BE9DF5</vt:lpwstr>
  </property>
  <property fmtid="{D5CDD505-2E9C-101B-9397-08002B2CF9AE}" pid="3" name="MediaServiceImageTags">
    <vt:lpwstr/>
  </property>
</Properties>
</file>