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B7DED-5C10-9A1D-7322-34A06247DF0C}" v="1" dt="2024-12-19T10:43:49.512"/>
    <p1510:client id="{69ED0AFB-D46F-E3DF-0654-FEADC25EE3A2}" v="75" dt="2024-12-17T13:57:47.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8" d="100"/>
          <a:sy n="88" d="100"/>
        </p:scale>
        <p:origin x="1934" y="-7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20/12/2024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20/12/2024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20/12/2024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20/12/2024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a:ln>
                  <a:noFill/>
                </a:ln>
                <a:solidFill>
                  <a:srgbClr val="000000"/>
                </a:solidFill>
                <a:effectLst/>
                <a:latin typeface="Calibri"/>
                <a:cs typeface="Calibri"/>
              </a:rPr>
              <a:t> Year 3</a:t>
            </a:r>
            <a:r>
              <a:rPr lang="en-GB" altLang="en-US" sz="4000" b="1">
                <a:solidFill>
                  <a:srgbClr val="000000"/>
                </a:solidFill>
                <a:latin typeface="Calibri"/>
                <a:cs typeface="Calibri"/>
              </a:rPr>
              <a:t> </a:t>
            </a:r>
            <a:r>
              <a:rPr kumimoji="0" lang="en-GB" altLang="en-US" sz="4000" b="1" i="0" u="none" strike="noStrike" cap="none" normalizeH="0" baseline="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0000"/>
                </a:solidFill>
                <a:effectLst/>
                <a:latin typeface="Calibri" panose="020F0502020204030204" pitchFamily="34" charset="0"/>
              </a:rPr>
              <a:t>  </a:t>
            </a:r>
            <a:r>
              <a:rPr lang="en-GB" altLang="en-US" sz="3200" b="1">
                <a:solidFill>
                  <a:srgbClr val="000000"/>
                </a:solidFill>
                <a:latin typeface="Calibri" panose="020F0502020204030204" pitchFamily="34" charset="0"/>
              </a:rPr>
              <a:t>Spring 1</a:t>
            </a:r>
            <a:r>
              <a:rPr kumimoji="0" lang="en-GB" altLang="en-US" sz="3200" b="1" i="0" u="none" strike="noStrike" cap="none" normalizeH="0" baseline="0">
                <a:ln>
                  <a:noFill/>
                </a:ln>
                <a:solidFill>
                  <a:srgbClr val="000000"/>
                </a:solidFill>
                <a:effectLst/>
                <a:latin typeface="Calibri" panose="020F0502020204030204" pitchFamily="34" charset="0"/>
              </a:rPr>
              <a:t>—2024/2025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21366"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PE remains on Wednesday for this term.</a:t>
            </a:r>
          </a:p>
          <a:p>
            <a:pPr algn="ctr" defTabSz="914400" eaLnBrk="0" fontAlgn="base" hangingPunct="0">
              <a:spcBef>
                <a:spcPct val="0"/>
              </a:spcBef>
              <a:spcAft>
                <a:spcPct val="0"/>
              </a:spcAft>
            </a:pPr>
            <a:endParaRPr lang="en-GB" altLang="en-US" sz="1200"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Homework </a:t>
            </a: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Reading 5 x a week </a:t>
            </a: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TTRS 5 x a week </a:t>
            </a: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Optional will tasks will be sent home throughout the term. </a:t>
            </a:r>
          </a:p>
          <a:p>
            <a:pPr algn="ctr" defTabSz="914400" eaLnBrk="0" fontAlgn="base" hangingPunct="0">
              <a:spcBef>
                <a:spcPct val="0"/>
              </a:spcBef>
              <a:spcAft>
                <a:spcPct val="0"/>
              </a:spcAft>
            </a:pPr>
            <a:endParaRPr lang="en-GB" altLang="en-US" sz="1200"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Please make sure children bring coats, reading books and water bottles to school each day. </a:t>
            </a:r>
          </a:p>
          <a:p>
            <a:pPr algn="ctr" defTabSz="914400" eaLnBrk="0" fontAlgn="base" hangingPunct="0">
              <a:spcBef>
                <a:spcPct val="0"/>
              </a:spcBef>
              <a:spcAft>
                <a:spcPct val="0"/>
              </a:spcAft>
            </a:pPr>
            <a:endParaRPr lang="en-GB" altLang="en-US" dirty="0"/>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ea typeface="Calibri"/>
                <a:cs typeface="Calibri"/>
              </a:rPr>
              <a:t>Reading</a:t>
            </a:r>
          </a:p>
          <a:p>
            <a:pPr algn="just" defTabSz="914400">
              <a:spcBef>
                <a:spcPts val="100"/>
              </a:spcBef>
              <a:spcAft>
                <a:spcPts val="100"/>
              </a:spcAft>
            </a:pPr>
            <a:r>
              <a:rPr lang="en-GB" sz="1200" dirty="0">
                <a:solidFill>
                  <a:srgbClr val="000000"/>
                </a:solidFill>
                <a:latin typeface="Calibri"/>
                <a:ea typeface="Calibri"/>
                <a:cs typeface="Calibri"/>
              </a:rPr>
              <a:t>This term's focus text is 'Stig of the Dump' by Clive King.  This children's novel explores how a young boy named Barney encounters Stig – a caveman and how they quickly become friends.  They learn to communicate without </a:t>
            </a:r>
          </a:p>
          <a:p>
            <a:pPr algn="just" defTabSz="914400">
              <a:spcBef>
                <a:spcPts val="100"/>
              </a:spcBef>
              <a:spcAft>
                <a:spcPts val="100"/>
              </a:spcAft>
            </a:pPr>
            <a:r>
              <a:rPr lang="en-GB" sz="1200" dirty="0">
                <a:solidFill>
                  <a:srgbClr val="000000"/>
                </a:solidFill>
                <a:latin typeface="Calibri"/>
                <a:ea typeface="Calibri"/>
                <a:cs typeface="Calibri"/>
              </a:rPr>
              <a:t>any language as Stig does not </a:t>
            </a:r>
            <a:endParaRPr lang="en-GB" dirty="0">
              <a:solidFill>
                <a:srgbClr val="000000"/>
              </a:solidFill>
              <a:latin typeface="Calibri"/>
              <a:ea typeface="Calibri"/>
              <a:cs typeface="Calibri"/>
            </a:endParaRPr>
          </a:p>
          <a:p>
            <a:pPr algn="just" defTabSz="914400">
              <a:spcBef>
                <a:spcPts val="100"/>
              </a:spcBef>
              <a:spcAft>
                <a:spcPts val="100"/>
              </a:spcAft>
            </a:pPr>
            <a:r>
              <a:rPr lang="en-GB" sz="1200" dirty="0">
                <a:solidFill>
                  <a:srgbClr val="000000"/>
                </a:solidFill>
                <a:latin typeface="Calibri"/>
                <a:ea typeface="Calibri"/>
                <a:cs typeface="Calibri"/>
              </a:rPr>
              <a:t>speak any English. The children </a:t>
            </a:r>
            <a:endParaRPr lang="en-GB" dirty="0">
              <a:solidFill>
                <a:srgbClr val="000000"/>
              </a:solidFill>
              <a:latin typeface="Calibri"/>
              <a:ea typeface="Calibri"/>
              <a:cs typeface="Calibri"/>
            </a:endParaRPr>
          </a:p>
          <a:p>
            <a:pPr algn="just" defTabSz="914400">
              <a:spcBef>
                <a:spcPts val="100"/>
              </a:spcBef>
              <a:spcAft>
                <a:spcPts val="100"/>
              </a:spcAft>
            </a:pPr>
            <a:r>
              <a:rPr lang="en-GB" sz="1200" dirty="0">
                <a:solidFill>
                  <a:srgbClr val="000000"/>
                </a:solidFill>
                <a:latin typeface="Calibri"/>
                <a:ea typeface="Calibri"/>
                <a:cs typeface="Calibri"/>
              </a:rPr>
              <a:t>will explore the new vocabulary they </a:t>
            </a:r>
            <a:endParaRPr lang="en-GB" dirty="0">
              <a:solidFill>
                <a:srgbClr val="000000"/>
              </a:solidFill>
              <a:latin typeface="Calibri"/>
              <a:ea typeface="Calibri"/>
              <a:cs typeface="Calibri"/>
            </a:endParaRPr>
          </a:p>
          <a:p>
            <a:pPr algn="just" defTabSz="914400">
              <a:spcBef>
                <a:spcPts val="100"/>
              </a:spcBef>
              <a:spcAft>
                <a:spcPts val="100"/>
              </a:spcAft>
            </a:pPr>
            <a:r>
              <a:rPr lang="en-GB" sz="1200" dirty="0">
                <a:solidFill>
                  <a:srgbClr val="000000"/>
                </a:solidFill>
                <a:latin typeface="Calibri"/>
                <a:ea typeface="Calibri"/>
                <a:cs typeface="Calibri"/>
              </a:rPr>
              <a:t>come across and continue to answer </a:t>
            </a:r>
            <a:endParaRPr lang="en-GB" sz="1200" dirty="0">
              <a:solidFill>
                <a:srgbClr val="000000"/>
              </a:solidFill>
              <a:latin typeface="Calibri" panose="020F0502020204030204" pitchFamily="34" charset="0"/>
              <a:ea typeface="Calibri"/>
              <a:cs typeface="Calibri"/>
            </a:endParaRPr>
          </a:p>
          <a:p>
            <a:pPr algn="just" defTabSz="914400">
              <a:spcBef>
                <a:spcPts val="100"/>
              </a:spcBef>
              <a:spcAft>
                <a:spcPts val="100"/>
              </a:spcAft>
            </a:pPr>
            <a:r>
              <a:rPr lang="en-GB" sz="1200" dirty="0">
                <a:solidFill>
                  <a:srgbClr val="000000"/>
                </a:solidFill>
                <a:latin typeface="Calibri"/>
                <a:ea typeface="Calibri"/>
                <a:cs typeface="Calibri"/>
              </a:rPr>
              <a:t>a range of comprehension questions.</a:t>
            </a:r>
            <a:endParaRPr lang="en-GB" sz="1200" dirty="0">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p>
          <a:p>
            <a:pPr algn="just" defTabSz="914400">
              <a:spcBef>
                <a:spcPct val="0"/>
              </a:spcBef>
              <a:spcAft>
                <a:spcPct val="0"/>
              </a:spcAft>
            </a:pPr>
            <a:r>
              <a:rPr lang="en-US" altLang="en-US" sz="1200" dirty="0">
                <a:latin typeface="Calibri"/>
                <a:ea typeface="Calibri"/>
                <a:cs typeface="Arial"/>
              </a:rPr>
              <a:t>This term's focus in language is starting with learning to choose appropriate determiners as well as learning about different prepositions that express time, place or cause. </a:t>
            </a:r>
          </a:p>
          <a:p>
            <a:pPr algn="just" defTabSz="914400">
              <a:spcBef>
                <a:spcPct val="0"/>
              </a:spcBef>
              <a:spcAft>
                <a:spcPct val="0"/>
              </a:spcAft>
            </a:pPr>
            <a:endParaRPr lang="en-US" altLang="en-US" sz="1200" dirty="0">
              <a:latin typeface="Calibri"/>
              <a:ea typeface="Calibri"/>
              <a:cs typeface="Arial"/>
            </a:endParaRPr>
          </a:p>
          <a:p>
            <a:pPr algn="just" defTabSz="914400">
              <a:spcBef>
                <a:spcPct val="0"/>
              </a:spcBef>
              <a:spcAft>
                <a:spcPct val="0"/>
              </a:spcAft>
            </a:pPr>
            <a:r>
              <a:rPr lang="en-US" altLang="en-US" sz="1200" dirty="0">
                <a:latin typeface="Calibri"/>
                <a:ea typeface="Calibri"/>
                <a:cs typeface="Arial"/>
              </a:rPr>
              <a:t>During composition lessons the children will be learning, planning and writing a meeting tale based on the Aesop's </a:t>
            </a:r>
          </a:p>
          <a:p>
            <a:pPr algn="just" defTabSz="914400">
              <a:spcBef>
                <a:spcPct val="0"/>
              </a:spcBef>
              <a:spcAft>
                <a:spcPct val="0"/>
              </a:spcAft>
            </a:pPr>
            <a:r>
              <a:rPr lang="en-US" altLang="en-US" sz="1200" dirty="0">
                <a:latin typeface="Calibri"/>
                <a:ea typeface="Calibri"/>
                <a:cs typeface="Arial"/>
              </a:rPr>
              <a:t>fable The Lion and the </a:t>
            </a:r>
            <a:endParaRPr lang="en-US" dirty="0">
              <a:latin typeface="Calibri"/>
              <a:ea typeface="Calibri"/>
              <a:cs typeface="Calibri" panose="020F0502020204030204"/>
            </a:endParaRPr>
          </a:p>
          <a:p>
            <a:pPr algn="just" defTabSz="914400">
              <a:spcBef>
                <a:spcPct val="0"/>
              </a:spcBef>
              <a:spcAft>
                <a:spcPct val="0"/>
              </a:spcAft>
            </a:pPr>
            <a:r>
              <a:rPr lang="en-US" altLang="en-US" sz="1200" dirty="0">
                <a:latin typeface="Calibri"/>
                <a:ea typeface="Calibri"/>
                <a:cs typeface="Arial"/>
              </a:rPr>
              <a:t>Mouse. They will then be </a:t>
            </a:r>
            <a:endParaRPr lang="en-US" dirty="0">
              <a:latin typeface="Calibri"/>
              <a:ea typeface="Calibri"/>
              <a:cs typeface="Calibri"/>
            </a:endParaRPr>
          </a:p>
          <a:p>
            <a:pPr algn="just" defTabSz="914400">
              <a:spcBef>
                <a:spcPct val="0"/>
              </a:spcBef>
              <a:spcAft>
                <a:spcPct val="0"/>
              </a:spcAft>
            </a:pPr>
            <a:r>
              <a:rPr lang="en-US" altLang="en-US" sz="1200" dirty="0">
                <a:latin typeface="Calibri"/>
                <a:ea typeface="Calibri"/>
                <a:cs typeface="Arial"/>
              </a:rPr>
              <a:t>writing a persuasive text</a:t>
            </a:r>
            <a:endParaRPr lang="en-US" dirty="0">
              <a:latin typeface="Calibri"/>
              <a:ea typeface="Calibri"/>
              <a:cs typeface="Calibri"/>
            </a:endParaRPr>
          </a:p>
          <a:p>
            <a:pPr algn="just" defTabSz="914400">
              <a:spcBef>
                <a:spcPct val="0"/>
              </a:spcBef>
              <a:spcAft>
                <a:spcPct val="0"/>
              </a:spcAft>
            </a:pPr>
            <a:r>
              <a:rPr lang="en-US" altLang="en-US" sz="1200" dirty="0">
                <a:latin typeface="Calibri"/>
                <a:ea typeface="Calibri"/>
                <a:cs typeface="Arial"/>
              </a:rPr>
              <a:t>about why dogs are great! </a:t>
            </a:r>
            <a:endParaRPr lang="en-US" dirty="0">
              <a:ea typeface="Calibri"/>
              <a:cs typeface="Calibri"/>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Maths</a:t>
            </a:r>
          </a:p>
          <a:p>
            <a:pPr algn="just" defTabSz="914400">
              <a:spcBef>
                <a:spcPct val="0"/>
              </a:spcBef>
              <a:spcAft>
                <a:spcPct val="0"/>
              </a:spcAft>
            </a:pPr>
            <a:r>
              <a:rPr lang="en-GB" altLang="en-US" sz="1200" dirty="0">
                <a:ea typeface="Calibri"/>
                <a:cs typeface="Calibri"/>
              </a:rPr>
              <a:t>In maths this half term, the children will continue to improve their understanding of multiplication.  The children will continue to practise their multiplication tables focusing on the 2, 4 and 8 times tables.  They will also learn how to multiply and divide a 2-digit number by a 1-digit number. </a:t>
            </a:r>
          </a:p>
          <a:p>
            <a:pPr algn="just" defTabSz="914400">
              <a:spcBef>
                <a:spcPct val="0"/>
              </a:spcBef>
              <a:spcAft>
                <a:spcPct val="0"/>
              </a:spcAft>
            </a:pPr>
            <a:r>
              <a:rPr lang="en-GB" altLang="en-US" sz="1200" dirty="0">
                <a:ea typeface="Calibri"/>
                <a:cs typeface="Calibri"/>
              </a:rPr>
              <a:t>The children will then move on to learn about length and perimeter.  They will learn how to measure accurately in cm, m and mm.  Then they will use this knowledge to help them work out the perimeter of shapes and objects.  </a:t>
            </a:r>
          </a:p>
          <a:p>
            <a:pPr defTabSz="914400">
              <a:spcBef>
                <a:spcPct val="0"/>
              </a:spcBef>
              <a:spcAft>
                <a:spcPct val="0"/>
              </a:spcAft>
            </a:pPr>
            <a:endParaRPr lang="en-GB" altLang="en-US" sz="1200" dirty="0">
              <a:ea typeface="Calibri"/>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dirty="0">
                <a:latin typeface="Calibri" panose="020F0502020204030204" pitchFamily="34" charset="0"/>
              </a:rPr>
              <a:t>Monday 6</a:t>
            </a:r>
            <a:r>
              <a:rPr lang="en-GB" altLang="en-US" sz="1600" baseline="30000" dirty="0">
                <a:latin typeface="Calibri" panose="020F0502020204030204" pitchFamily="34" charset="0"/>
              </a:rPr>
              <a:t>th</a:t>
            </a:r>
            <a:r>
              <a:rPr lang="en-GB" altLang="en-US" sz="1600" dirty="0">
                <a:latin typeface="Calibri" panose="020F0502020204030204" pitchFamily="34" charset="0"/>
              </a:rPr>
              <a:t> January – Term begins.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i="0"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dirty="0">
                <a:latin typeface="Calibri" panose="020F0502020204030204" pitchFamily="34" charset="0"/>
              </a:rPr>
              <a:t>Friday 17</a:t>
            </a:r>
            <a:r>
              <a:rPr lang="en-GB" altLang="en-US" sz="1600" baseline="30000" dirty="0">
                <a:latin typeface="Calibri" panose="020F0502020204030204" pitchFamily="34" charset="0"/>
              </a:rPr>
              <a:t>th</a:t>
            </a:r>
            <a:r>
              <a:rPr lang="en-GB" altLang="en-US" sz="1600" dirty="0">
                <a:latin typeface="Calibri" panose="020F0502020204030204" pitchFamily="34" charset="0"/>
              </a:rPr>
              <a:t> January  - INSET day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i="0"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600" dirty="0">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dirty="0">
                <a:latin typeface="Calibri" panose="020F0502020204030204" pitchFamily="34" charset="0"/>
              </a:rPr>
              <a:t>Half term </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dirty="0">
                <a:latin typeface="Calibri" panose="020F0502020204030204" pitchFamily="34" charset="0"/>
              </a:rPr>
              <a:t> 17</a:t>
            </a:r>
            <a:r>
              <a:rPr lang="en-GB" altLang="en-US" sz="1600" baseline="30000" dirty="0">
                <a:latin typeface="Calibri" panose="020F0502020204030204" pitchFamily="34" charset="0"/>
              </a:rPr>
              <a:t>th</a:t>
            </a:r>
            <a:r>
              <a:rPr lang="en-GB" altLang="en-US" sz="1600" dirty="0">
                <a:latin typeface="Calibri" panose="020F0502020204030204" pitchFamily="34" charset="0"/>
              </a:rPr>
              <a:t> – 21</a:t>
            </a:r>
            <a:r>
              <a:rPr lang="en-GB" altLang="en-US" sz="1600" baseline="30000" dirty="0">
                <a:latin typeface="Calibri" panose="020F0502020204030204" pitchFamily="34" charset="0"/>
              </a:rPr>
              <a:t>st</a:t>
            </a:r>
            <a:r>
              <a:rPr lang="en-GB" altLang="en-US" sz="1600" dirty="0">
                <a:latin typeface="Calibri" panose="020F0502020204030204" pitchFamily="34" charset="0"/>
              </a:rPr>
              <a:t> February </a:t>
            </a:r>
            <a:endParaRPr kumimoji="0" lang="en-GB" altLang="en-US" sz="1600" i="0" strike="noStrike" cap="none" normalizeH="0" baseline="0" dirty="0">
              <a:ln>
                <a:noFill/>
              </a:ln>
              <a:effectLst/>
              <a:latin typeface="Calibri" panose="020F0502020204030204" pitchFamily="34" charset="0"/>
            </a:endParaRPr>
          </a:p>
          <a:p>
            <a:pPr marL="0" marR="0" lvl="0" indent="0" algn="r" defTabSz="914400" eaLnBrk="0" fontAlgn="base" hangingPunct="0">
              <a:lnSpc>
                <a:spcPct val="100000"/>
              </a:lnSpc>
              <a:spcBef>
                <a:spcPct val="0"/>
              </a:spcBef>
              <a:spcAft>
                <a:spcPct val="0"/>
              </a:spcAft>
              <a:buClrTx/>
              <a:buSzTx/>
              <a:buFontTx/>
              <a:buNone/>
              <a:tabLst/>
            </a:pPr>
            <a:endParaRPr lang="en-GB" altLang="en-US" sz="1100" i="1"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algn="ctr" defTabSz="914400" eaLnBrk="0" fontAlgn="base" hangingPunct="0">
              <a:spcBef>
                <a:spcPct val="0"/>
              </a:spcBef>
              <a:spcAft>
                <a:spcPct val="0"/>
              </a:spcAft>
            </a:pPr>
            <a:r>
              <a:rPr lang="en-GB" altLang="en-US" sz="1600" dirty="0">
                <a:latin typeface="Calibri" panose="020F0502020204030204" pitchFamily="34" charset="0"/>
              </a:rPr>
              <a:t>Please look at Headlines for future dates.</a:t>
            </a: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ook cover of a children&amp;#39;s book&#10;&#10;Description automatically generated">
            <a:extLst>
              <a:ext uri="{FF2B5EF4-FFF2-40B4-BE49-F238E27FC236}">
                <a16:creationId xmlns:a16="http://schemas.microsoft.com/office/drawing/2014/main" id="{0C820E43-EB78-B8B9-85F2-2A27C3F94302}"/>
              </a:ext>
            </a:extLst>
          </p:cNvPr>
          <p:cNvPicPr>
            <a:picLocks noChangeAspect="1"/>
          </p:cNvPicPr>
          <p:nvPr/>
        </p:nvPicPr>
        <p:blipFill>
          <a:blip r:embed="rId3"/>
          <a:stretch>
            <a:fillRect/>
          </a:stretch>
        </p:blipFill>
        <p:spPr>
          <a:xfrm>
            <a:off x="2623473" y="5627218"/>
            <a:ext cx="805358" cy="1247476"/>
          </a:xfrm>
          <a:prstGeom prst="rect">
            <a:avLst/>
          </a:prstGeom>
        </p:spPr>
      </p:pic>
      <p:pic>
        <p:nvPicPr>
          <p:cNvPr id="3" name="Picture 2" descr="17. THE LION AND THE MOUSE (Aesop for Children, 1919)">
            <a:extLst>
              <a:ext uri="{FF2B5EF4-FFF2-40B4-BE49-F238E27FC236}">
                <a16:creationId xmlns:a16="http://schemas.microsoft.com/office/drawing/2014/main" id="{5D736D70-EC15-8555-CE29-DCC1A82C9F6B}"/>
              </a:ext>
            </a:extLst>
          </p:cNvPr>
          <p:cNvPicPr>
            <a:picLocks noChangeAspect="1"/>
          </p:cNvPicPr>
          <p:nvPr/>
        </p:nvPicPr>
        <p:blipFill>
          <a:blip r:embed="rId4"/>
          <a:stretch>
            <a:fillRect/>
          </a:stretch>
        </p:blipFill>
        <p:spPr>
          <a:xfrm>
            <a:off x="2098963" y="8667831"/>
            <a:ext cx="1302328" cy="841502"/>
          </a:xfrm>
          <a:prstGeom prst="rect">
            <a:avLst/>
          </a:prstGeom>
        </p:spPr>
      </p:pic>
      <p:pic>
        <p:nvPicPr>
          <p:cNvPr id="13" name="Picture 12">
            <a:extLst>
              <a:ext uri="{FF2B5EF4-FFF2-40B4-BE49-F238E27FC236}">
                <a16:creationId xmlns:a16="http://schemas.microsoft.com/office/drawing/2014/main" id="{37BC37AA-39D7-43D1-996B-0C37BF821C82}"/>
              </a:ext>
            </a:extLst>
          </p:cNvPr>
          <p:cNvPicPr/>
          <p:nvPr/>
        </p:nvPicPr>
        <p:blipFill rotWithShape="1">
          <a:blip r:embed="rId5">
            <a:extLst>
              <a:ext uri="{28A0092B-C50C-407E-A947-70E740481C1C}">
                <a14:useLocalDpi xmlns:a14="http://schemas.microsoft.com/office/drawing/2010/main" val="0"/>
              </a:ext>
            </a:extLst>
          </a:blip>
          <a:srcRect r="8035" b="5540"/>
          <a:stretch/>
        </p:blipFill>
        <p:spPr bwMode="auto">
          <a:xfrm>
            <a:off x="379573" y="364152"/>
            <a:ext cx="1175679" cy="10903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5645"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p>
          <a:p>
            <a:pPr algn="just" defTabSz="914400"/>
            <a:r>
              <a:rPr lang="en-GB" sz="1200" dirty="0">
                <a:ea typeface="Calibri"/>
                <a:cs typeface="Calibri"/>
              </a:rPr>
              <a:t>In science this half term, the children will focus on forces and magnets. They will investigate how friction affects the way that objects move on different surfaces. After learning the properties of magnetism, the children will research which materials are</a:t>
            </a:r>
          </a:p>
          <a:p>
            <a:pPr algn="just" defTabSz="914400"/>
            <a:r>
              <a:rPr lang="en-GB" sz="1200" dirty="0">
                <a:ea typeface="Calibri"/>
                <a:cs typeface="Calibri"/>
              </a:rPr>
              <a:t>magnetic and which are not, </a:t>
            </a:r>
          </a:p>
          <a:p>
            <a:pPr algn="just" defTabSz="914400"/>
            <a:r>
              <a:rPr lang="en-GB" sz="1200" dirty="0">
                <a:ea typeface="Calibri"/>
                <a:cs typeface="Calibri"/>
              </a:rPr>
              <a:t>through identification and </a:t>
            </a:r>
            <a:endParaRPr lang="en-GB" dirty="0">
              <a:ea typeface="Calibri"/>
              <a:cs typeface="Calibri"/>
            </a:endParaRPr>
          </a:p>
          <a:p>
            <a:pPr algn="just" defTabSz="914400"/>
            <a:r>
              <a:rPr lang="en-GB" sz="1200" dirty="0">
                <a:ea typeface="Calibri"/>
                <a:cs typeface="Calibri"/>
              </a:rPr>
              <a:t>classification. </a:t>
            </a:r>
            <a:endParaRPr lang="en-GB" dirty="0">
              <a:ea typeface="Calibri"/>
              <a:cs typeface="Calibri"/>
            </a:endParaRPr>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Geography</a:t>
            </a:r>
            <a:endParaRPr kumimoji="0" lang="en-GB" altLang="en-US" sz="1600" b="1" i="0" u="sng" strike="noStrike" cap="none" normalizeH="0" baseline="0" dirty="0">
              <a:ln>
                <a:noFill/>
              </a:ln>
              <a:solidFill>
                <a:srgbClr val="000000"/>
              </a:solidFill>
              <a:effectLst/>
              <a:latin typeface="Calibri"/>
              <a:cs typeface="Calibri"/>
            </a:endParaRPr>
          </a:p>
          <a:p>
            <a:pPr algn="just" defTabSz="914400">
              <a:spcBef>
                <a:spcPct val="0"/>
              </a:spcBef>
              <a:spcAft>
                <a:spcPct val="0"/>
              </a:spcAft>
            </a:pPr>
            <a:r>
              <a:rPr lang="en-US" sz="1200" dirty="0">
                <a:ea typeface="Calibri"/>
                <a:cs typeface="Calibri"/>
              </a:rPr>
              <a:t>In geography this term, the children will begin by exploring the continents and oceans of the world  before learning about the differences in their climate. They will then go on to focus on Africa. After understanding Africa's location, the children will  identify its physical and human features. Finally, they </a:t>
            </a:r>
          </a:p>
          <a:p>
            <a:pPr algn="just" defTabSz="914400">
              <a:spcBef>
                <a:spcPct val="0"/>
              </a:spcBef>
              <a:spcAft>
                <a:spcPct val="0"/>
              </a:spcAft>
            </a:pPr>
            <a:r>
              <a:rPr lang="en-US" sz="1200" dirty="0">
                <a:ea typeface="Calibri"/>
                <a:cs typeface="Calibri"/>
              </a:rPr>
              <a:t>will look at Ethiopia in close detail</a:t>
            </a:r>
          </a:p>
          <a:p>
            <a:pPr algn="just" defTabSz="914400">
              <a:spcBef>
                <a:spcPct val="0"/>
              </a:spcBef>
              <a:spcAft>
                <a:spcPct val="0"/>
              </a:spcAft>
            </a:pPr>
            <a:r>
              <a:rPr lang="en-US" sz="1200" dirty="0">
                <a:ea typeface="Calibri"/>
                <a:cs typeface="Calibri"/>
              </a:rPr>
              <a:t>- a country that they had </a:t>
            </a:r>
            <a:endParaRPr lang="en-US" sz="1200" dirty="0"/>
          </a:p>
          <a:p>
            <a:pPr algn="just" defTabSz="914400">
              <a:spcBef>
                <a:spcPct val="0"/>
              </a:spcBef>
              <a:spcAft>
                <a:spcPct val="0"/>
              </a:spcAft>
            </a:pPr>
            <a:r>
              <a:rPr lang="en-US" sz="1200" dirty="0">
                <a:ea typeface="Calibri"/>
                <a:cs typeface="Calibri"/>
              </a:rPr>
              <a:t>discussed last half term in reading.</a:t>
            </a:r>
            <a:endParaRPr lang="en-US" sz="1200" dirty="0"/>
          </a:p>
          <a:p>
            <a:pPr algn="just" defTabSz="914400">
              <a:spcBef>
                <a:spcPct val="0"/>
              </a:spcBef>
              <a:spcAft>
                <a:spcPct val="0"/>
              </a:spcAft>
            </a:pPr>
            <a:endParaRPr lang="en-US" altLang="en-US" sz="1200" dirty="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just"/>
            <a:r>
              <a:rPr lang="en-GB" sz="1200" i="1" dirty="0">
                <a:solidFill>
                  <a:srgbClr val="000000"/>
                </a:solidFill>
                <a:latin typeface="Calibri"/>
                <a:ea typeface="Segoe UI"/>
                <a:cs typeface="Segoe UI"/>
              </a:rPr>
              <a:t>                               </a:t>
            </a:r>
            <a:r>
              <a:rPr lang="en-GB" sz="1600" b="1" u="sng" dirty="0">
                <a:solidFill>
                  <a:srgbClr val="000000"/>
                </a:solidFill>
                <a:latin typeface="Calibri"/>
                <a:ea typeface="Segoe UI"/>
                <a:cs typeface="Segoe UI"/>
              </a:rPr>
              <a:t> PSHE</a:t>
            </a:r>
          </a:p>
          <a:p>
            <a:pPr algn="just"/>
            <a:r>
              <a:rPr lang="en-GB" sz="1200" dirty="0">
                <a:latin typeface="Calibri"/>
                <a:ea typeface="Calibri"/>
                <a:cs typeface="Calibri"/>
              </a:rPr>
              <a:t>In PSHE this half term, the children will be looking at what makes a community. To do this, they will learn about diversity, equality and equity. Towards the end of the half term, the children will learn what a stereotype is and will learn to challenge them.</a:t>
            </a:r>
          </a:p>
          <a:p>
            <a:pPr algn="just"/>
            <a:endParaRPr lang="en-GB" sz="1200" dirty="0">
              <a:ea typeface="Calibri"/>
              <a:cs typeface="Calibri"/>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u="sng" dirty="0">
                <a:solidFill>
                  <a:srgbClr val="000000"/>
                </a:solidFill>
                <a:latin typeface="Calibri"/>
                <a:cs typeface="Calibri"/>
              </a:rPr>
              <a:t>F</a:t>
            </a:r>
            <a:r>
              <a:rPr lang="en-GB" altLang="en-US" sz="1600" b="1" u="sng" dirty="0" err="1">
                <a:solidFill>
                  <a:srgbClr val="000000"/>
                </a:solidFill>
                <a:latin typeface="Calibri"/>
                <a:cs typeface="Calibri"/>
              </a:rPr>
              <a:t>rench</a:t>
            </a:r>
            <a:endParaRPr lang="en-GB" altLang="en-US" sz="1600" b="1" i="0" u="sng" strike="noStrike" cap="none" normalizeH="0" baseline="0" dirty="0" err="1">
              <a:ln>
                <a:noFill/>
              </a:ln>
              <a:solidFill>
                <a:srgbClr val="000000"/>
              </a:solidFill>
              <a:effectLst/>
              <a:latin typeface="Calibri"/>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In French this half term, the children will be focussing on phonics and pronunciation. They will learn a selection of phonemes which will help them to pronounce French words accurately. Through the unit, the children will practice hearing and saying the sounds individually, then in a word and finally in a piece of text. </a:t>
            </a:r>
          </a:p>
          <a:p>
            <a:pPr algn="just" defTabSz="914400">
              <a:spcBef>
                <a:spcPct val="0"/>
              </a:spcBef>
              <a:spcAft>
                <a:spcPct val="0"/>
              </a:spcAft>
            </a:pPr>
            <a:endParaRPr lang="en-GB" altLang="en-US" sz="1200">
              <a:solidFill>
                <a:srgbClr val="000000"/>
              </a:solidFill>
              <a:latin typeface="Calibri" panose="020F0502020204030204" pitchFamily="34" charset="0"/>
              <a:ea typeface="Calibri"/>
              <a:cs typeface="Calibri"/>
            </a:endParaRPr>
          </a:p>
          <a:p>
            <a:pPr algn="ctr" defTabSz="914400">
              <a:spcBef>
                <a:spcPct val="0"/>
              </a:spcBef>
              <a:spcAft>
                <a:spcPct val="0"/>
              </a:spcAft>
            </a:pPr>
            <a:endParaRPr lang="en-GB" altLang="en-US" sz="1600" b="1" u="sng">
              <a:latin typeface="Calibri" panose="020F0502020204030204" pitchFamily="34" charset="0"/>
              <a:ea typeface="Calibri" panose="020F0502020204030204" pitchFamily="34" charset="0"/>
              <a:cs typeface="Calibri"/>
            </a:endParaRPr>
          </a:p>
          <a:p>
            <a:pPr algn="ctr" defTabSz="914400"/>
            <a:endParaRPr lang="en-GB">
              <a:solidFill>
                <a:srgbClr val="000000"/>
              </a:solidFill>
              <a:latin typeface="Calibri" panose="020F0502020204030204" pitchFamily="34" charset="0"/>
              <a:ea typeface="Calibri" panose="020F0502020204030204"/>
              <a:cs typeface="Calibri"/>
            </a:endParaRPr>
          </a:p>
          <a:p>
            <a:pPr algn="ctr" defTabSz="914400">
              <a:spcBef>
                <a:spcPct val="0"/>
              </a:spcBef>
              <a:spcAft>
                <a:spcPct val="0"/>
              </a:spcAft>
            </a:pPr>
            <a:endParaRPr lang="en-GB" altLang="en-US" sz="1600" b="1" u="sng">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a:solidFill>
                <a:srgbClr val="000000"/>
              </a:solidFill>
              <a:latin typeface="Calibri" panose="020F0502020204030204" pitchFamily="34" charset="0"/>
              <a:ea typeface="Calibri" panose="020F0502020204030204" pitchFamily="34" charset="0"/>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dirty="0">
                <a:ln>
                  <a:noFill/>
                </a:ln>
                <a:solidFill>
                  <a:srgbClr val="000000"/>
                </a:solidFill>
                <a:effectLst/>
              </a:rPr>
              <a:t>Suggested books for reading </a:t>
            </a:r>
            <a:endParaRPr lang="en-GB" altLang="en-US" sz="1600" b="1" u="sng">
              <a:solidFill>
                <a:srgbClr val="000000"/>
              </a:solidFill>
              <a:ea typeface="Calibri"/>
              <a:cs typeface="Calibri"/>
            </a:endParaRPr>
          </a:p>
          <a:p>
            <a:pPr algn="ctr" defTabSz="914400">
              <a:spcBef>
                <a:spcPct val="0"/>
              </a:spcBef>
              <a:spcAft>
                <a:spcPct val="0"/>
              </a:spcAft>
            </a:pPr>
            <a:endParaRPr lang="en-GB" altLang="en-US" sz="1600" b="1" u="sng">
              <a:ea typeface="Calibri"/>
              <a:cs typeface="Calibri"/>
            </a:endParaRPr>
          </a:p>
          <a:p>
            <a:pPr algn="ctr" defTabSz="914400">
              <a:spcBef>
                <a:spcPct val="0"/>
              </a:spcBef>
              <a:spcAft>
                <a:spcPct val="0"/>
              </a:spcAft>
            </a:pPr>
            <a:endParaRPr lang="en-GB" altLang="en-US" sz="1600" b="1" u="sng">
              <a:ea typeface="Calibri"/>
              <a:cs typeface="Calibri"/>
            </a:endParaRPr>
          </a:p>
          <a:p>
            <a:pPr algn="ctr" defTabSz="914400">
              <a:spcBef>
                <a:spcPct val="0"/>
              </a:spcBef>
              <a:spcAft>
                <a:spcPct val="0"/>
              </a:spcAft>
            </a:pPr>
            <a:endParaRPr lang="en-US" altLang="en-US" sz="1600" b="1" u="sng">
              <a:ea typeface="Calibri" panose="020F0502020204030204"/>
              <a:cs typeface="Calibri"/>
            </a:endParaRPr>
          </a:p>
          <a:p>
            <a:pPr algn="ctr" defTabSz="914400">
              <a:spcBef>
                <a:spcPct val="0"/>
              </a:spcBef>
              <a:spcAft>
                <a:spcPct val="0"/>
              </a:spcAft>
            </a:pPr>
            <a:endParaRPr lang="en-US" altLang="en-US" sz="1600" b="1" u="sng">
              <a:ea typeface="Calibri" panose="020F0502020204030204"/>
              <a:cs typeface="Calibri"/>
            </a:endParaRPr>
          </a:p>
          <a:p>
            <a:pPr algn="ctr" defTabSz="914400">
              <a:spcBef>
                <a:spcPct val="0"/>
              </a:spcBef>
              <a:spcAft>
                <a:spcPct val="0"/>
              </a:spcAft>
            </a:pPr>
            <a:endParaRPr lang="en-US" sz="1200" dirty="0">
              <a:ea typeface="Calibri" panose="020F0502020204030204"/>
              <a:cs typeface="Calibri"/>
            </a:endParaRPr>
          </a:p>
          <a:p>
            <a:pPr algn="ctr" defTabSz="914400">
              <a:spcBef>
                <a:spcPct val="0"/>
              </a:spcBef>
              <a:spcAft>
                <a:spcPct val="0"/>
              </a:spcAft>
            </a:pPr>
            <a:endParaRPr lang="en-US" altLang="en-US" sz="1600" b="1" u="sng">
              <a:ea typeface="Calibri" panose="020F0502020204030204"/>
              <a:cs typeface="Calibri"/>
            </a:endParaRPr>
          </a:p>
          <a:p>
            <a:pPr algn="ctr" defTabSz="914400">
              <a:spcBef>
                <a:spcPct val="0"/>
              </a:spcBef>
              <a:spcAft>
                <a:spcPct val="0"/>
              </a:spcAft>
            </a:pPr>
            <a:r>
              <a:rPr lang="en-US" sz="1200" dirty="0">
                <a:ea typeface="Calibri" panose="020F0502020204030204"/>
                <a:cs typeface="Calibri"/>
              </a:rPr>
              <a:t>The Firework Maker's Daughter by Phillip Pullman,</a:t>
            </a:r>
            <a:endParaRPr lang="en-US" dirty="0">
              <a:ea typeface="Calibri" panose="020F0502020204030204"/>
              <a:cs typeface="Calibri"/>
            </a:endParaRPr>
          </a:p>
          <a:p>
            <a:pPr algn="ctr" defTabSz="914400">
              <a:spcBef>
                <a:spcPct val="0"/>
              </a:spcBef>
              <a:spcAft>
                <a:spcPct val="0"/>
              </a:spcAft>
            </a:pPr>
            <a:r>
              <a:rPr lang="en-US" sz="1200" dirty="0">
                <a:ea typeface="Calibri" panose="020F0502020204030204"/>
                <a:cs typeface="Calibri"/>
              </a:rPr>
              <a:t>The Boy Who Grew Dragons by Andy Shepherd</a:t>
            </a:r>
            <a:endParaRPr lang="en-US">
              <a:ea typeface="Calibri"/>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u="sng" dirty="0">
                <a:solidFill>
                  <a:srgbClr val="000000"/>
                </a:solidFill>
                <a:latin typeface="Calibri"/>
                <a:cs typeface="Calibri"/>
              </a:rPr>
              <a:t>Music</a:t>
            </a:r>
          </a:p>
          <a:p>
            <a:pPr algn="just" defTabSz="914400" eaLnBrk="0" fontAlgn="base" hangingPunct="0">
              <a:spcBef>
                <a:spcPct val="0"/>
              </a:spcBef>
              <a:spcAft>
                <a:spcPct val="0"/>
              </a:spcAft>
            </a:pPr>
            <a:r>
              <a:rPr lang="en-US" sz="1200" dirty="0">
                <a:cs typeface="Segoe UI"/>
              </a:rPr>
              <a:t>In music this half term, the children are going to be using glockenspiels to practise recreating pieces of music. They will have opportunities to focus on the key notes used within each genre and improvise their own melody. </a:t>
            </a:r>
            <a:r>
              <a:rPr lang="en-US" sz="1200" dirty="0">
                <a:solidFill>
                  <a:srgbClr val="000000"/>
                </a:solidFill>
                <a:cs typeface="Calibri"/>
              </a:rPr>
              <a:t>T</a:t>
            </a:r>
            <a:r>
              <a:rPr lang="en-US" altLang="en-US" sz="1200" dirty="0">
                <a:solidFill>
                  <a:srgbClr val="000000"/>
                </a:solidFill>
                <a:cs typeface="Calibri"/>
              </a:rPr>
              <a:t>he children will also be learning how long and short (rhythm) and high and low (pitch) sounds can be represented by musical symbols. </a:t>
            </a:r>
            <a:endParaRPr kumimoji="0" lang="en-GB" altLang="en-US" sz="1200" b="1" i="0" u="sng" strike="noStrike" cap="none" normalizeH="0" baseline="0" dirty="0">
              <a:ln>
                <a:noFill/>
              </a:ln>
              <a:solidFill>
                <a:srgbClr val="000000"/>
              </a:solidFill>
              <a:effectLst/>
              <a:latin typeface="Calibri"/>
              <a:cs typeface="Calibri"/>
            </a:endParaRPr>
          </a:p>
        </p:txBody>
      </p:sp>
      <p:sp>
        <p:nvSpPr>
          <p:cNvPr id="11" name="Text Box 9"/>
          <p:cNvSpPr txBox="1">
            <a:spLocks noChangeArrowheads="1"/>
          </p:cNvSpPr>
          <p:nvPr/>
        </p:nvSpPr>
        <p:spPr bwMode="auto">
          <a:xfrm>
            <a:off x="3556207" y="2566501"/>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PE</a:t>
            </a:r>
          </a:p>
          <a:p>
            <a:pPr algn="just" defTabSz="914400">
              <a:spcBef>
                <a:spcPct val="0"/>
              </a:spcBef>
              <a:spcAft>
                <a:spcPct val="0"/>
              </a:spcAft>
            </a:pPr>
            <a:r>
              <a:rPr lang="en-GB" sz="1200" dirty="0">
                <a:solidFill>
                  <a:srgbClr val="000000"/>
                </a:solidFill>
                <a:latin typeface="Calibri"/>
                <a:ea typeface="Calibri"/>
                <a:cs typeface="Calibri"/>
              </a:rPr>
              <a:t>In PE this half term, the children are going to be improving their flexibility, strength and balance in gymnastics! They will recap forward rolls before moving on to learning backward rolls and  teddy bear rolls. They will then learn how to sequence these into a short routine with smooth transitions. The children will also </a:t>
            </a:r>
            <a:endParaRPr lang="en-US" sz="1200" dirty="0">
              <a:solidFill>
                <a:srgbClr val="000000"/>
              </a:solidFill>
              <a:latin typeface="Calibri"/>
              <a:ea typeface="Calibri"/>
              <a:cs typeface="Calibri"/>
            </a:endParaRPr>
          </a:p>
          <a:p>
            <a:pPr algn="just" defTabSz="914400">
              <a:spcBef>
                <a:spcPct val="0"/>
              </a:spcBef>
              <a:spcAft>
                <a:spcPct val="0"/>
              </a:spcAft>
            </a:pPr>
            <a:r>
              <a:rPr lang="en-GB" sz="1200" dirty="0">
                <a:solidFill>
                  <a:srgbClr val="000000"/>
                </a:solidFill>
                <a:latin typeface="Calibri"/>
                <a:ea typeface="Calibri"/>
                <a:cs typeface="Calibri"/>
              </a:rPr>
              <a:t>learn about Beth Tweddle, a successful British gymnast.</a:t>
            </a:r>
            <a:endParaRPr lang="en-GB" dirty="0"/>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u="sng" dirty="0">
                <a:solidFill>
                  <a:srgbClr val="000000"/>
                </a:solidFill>
                <a:latin typeface="Calibri"/>
                <a:cs typeface="Calibri"/>
              </a:rPr>
              <a:t>Art</a:t>
            </a:r>
          </a:p>
          <a:p>
            <a:pPr algn="just" defTabSz="914400"/>
            <a:r>
              <a:rPr lang="en-US" sz="1200" dirty="0">
                <a:latin typeface="Calibri"/>
                <a:ea typeface="Calibri"/>
                <a:cs typeface="Calibri"/>
              </a:rPr>
              <a:t>In art this half term, the children are going to explore the artist Henri Matisse, focusing on his still life paintings. They will explore the use of </a:t>
            </a:r>
            <a:r>
              <a:rPr lang="en-US" sz="1200" dirty="0" err="1">
                <a:latin typeface="Calibri"/>
                <a:ea typeface="Calibri"/>
                <a:cs typeface="Calibri"/>
              </a:rPr>
              <a:t>watercolour</a:t>
            </a:r>
            <a:r>
              <a:rPr lang="en-US" sz="1200" dirty="0">
                <a:latin typeface="Calibri"/>
                <a:ea typeface="Calibri"/>
                <a:cs typeface="Calibri"/>
              </a:rPr>
              <a:t> paints and create their own backwash, before creating their own still life arrangements with different objects. They will consider how the</a:t>
            </a:r>
            <a:endParaRPr lang="en-US" dirty="0">
              <a:latin typeface="Calibri"/>
              <a:ea typeface="Calibri"/>
              <a:cs typeface="Calibri"/>
            </a:endParaRPr>
          </a:p>
          <a:p>
            <a:pPr algn="just" defTabSz="914400"/>
            <a:r>
              <a:rPr lang="en-US" sz="1200" dirty="0">
                <a:latin typeface="Calibri"/>
                <a:ea typeface="Calibri"/>
                <a:cs typeface="Calibri"/>
              </a:rPr>
              <a:t>arrangement of objects can</a:t>
            </a:r>
            <a:endParaRPr lang="en-US" dirty="0">
              <a:latin typeface="Calibri"/>
              <a:ea typeface="Calibri"/>
              <a:cs typeface="Calibri"/>
            </a:endParaRPr>
          </a:p>
          <a:p>
            <a:pPr algn="just" defTabSz="914400"/>
            <a:r>
              <a:rPr lang="en-US" sz="1200" dirty="0">
                <a:latin typeface="Calibri"/>
                <a:ea typeface="Calibri"/>
                <a:cs typeface="Calibri"/>
              </a:rPr>
              <a:t>impact how a painting looks.</a:t>
            </a:r>
            <a:endParaRPr lang="en-US" dirty="0">
              <a:ea typeface="Calibri"/>
              <a:cs typeface="Calibri"/>
            </a:endParaRPr>
          </a:p>
        </p:txBody>
      </p:sp>
      <p:pic>
        <p:nvPicPr>
          <p:cNvPr id="2" name="Picture 1">
            <a:extLst>
              <a:ext uri="{FF2B5EF4-FFF2-40B4-BE49-F238E27FC236}">
                <a16:creationId xmlns:a16="http://schemas.microsoft.com/office/drawing/2014/main" id="{02185646-B9E9-FD0F-10D4-4E3D253825FC}"/>
              </a:ext>
            </a:extLst>
          </p:cNvPr>
          <p:cNvPicPr>
            <a:picLocks noChangeAspect="1"/>
          </p:cNvPicPr>
          <p:nvPr/>
        </p:nvPicPr>
        <p:blipFill>
          <a:blip r:embed="rId2"/>
          <a:stretch>
            <a:fillRect/>
          </a:stretch>
        </p:blipFill>
        <p:spPr>
          <a:xfrm>
            <a:off x="403168" y="9173355"/>
            <a:ext cx="2869422" cy="276225"/>
          </a:xfrm>
          <a:prstGeom prst="rect">
            <a:avLst/>
          </a:prstGeom>
        </p:spPr>
      </p:pic>
      <p:pic>
        <p:nvPicPr>
          <p:cNvPr id="13" name="Picture 12" descr="The Firework-Maker's Daughter ([New] edition)">
            <a:extLst>
              <a:ext uri="{FF2B5EF4-FFF2-40B4-BE49-F238E27FC236}">
                <a16:creationId xmlns:a16="http://schemas.microsoft.com/office/drawing/2014/main" id="{7329CA43-A03F-BF27-8F88-C59FBBE43C78}"/>
              </a:ext>
            </a:extLst>
          </p:cNvPr>
          <p:cNvPicPr>
            <a:picLocks noChangeAspect="1"/>
          </p:cNvPicPr>
          <p:nvPr/>
        </p:nvPicPr>
        <p:blipFill>
          <a:blip r:embed="rId3"/>
          <a:stretch>
            <a:fillRect/>
          </a:stretch>
        </p:blipFill>
        <p:spPr>
          <a:xfrm>
            <a:off x="3956066" y="7686416"/>
            <a:ext cx="899809" cy="1155819"/>
          </a:xfrm>
          <a:prstGeom prst="rect">
            <a:avLst/>
          </a:prstGeom>
        </p:spPr>
      </p:pic>
      <p:pic>
        <p:nvPicPr>
          <p:cNvPr id="14" name="Picture 13" descr="A blue cover with a cartoon of a child and a dragon&#10;&#10;Description automatically generated">
            <a:extLst>
              <a:ext uri="{FF2B5EF4-FFF2-40B4-BE49-F238E27FC236}">
                <a16:creationId xmlns:a16="http://schemas.microsoft.com/office/drawing/2014/main" id="{4F2C72CC-9006-5690-31F7-79D2E29B6D0F}"/>
              </a:ext>
            </a:extLst>
          </p:cNvPr>
          <p:cNvPicPr>
            <a:picLocks noChangeAspect="1"/>
          </p:cNvPicPr>
          <p:nvPr/>
        </p:nvPicPr>
        <p:blipFill>
          <a:blip r:embed="rId4"/>
          <a:stretch>
            <a:fillRect/>
          </a:stretch>
        </p:blipFill>
        <p:spPr>
          <a:xfrm>
            <a:off x="5056208" y="7677709"/>
            <a:ext cx="853409" cy="1185382"/>
          </a:xfrm>
          <a:prstGeom prst="rect">
            <a:avLst/>
          </a:prstGeom>
        </p:spPr>
      </p:pic>
      <p:pic>
        <p:nvPicPr>
          <p:cNvPr id="3" name="Picture 2" descr="Community Clipart Cartoon and other clipart images on Cliparts pub™ |  Parents as teachers, Parent teacher association, Parenting">
            <a:extLst>
              <a:ext uri="{FF2B5EF4-FFF2-40B4-BE49-F238E27FC236}">
                <a16:creationId xmlns:a16="http://schemas.microsoft.com/office/drawing/2014/main" id="{C4996D98-BF1A-1911-C92F-4D0C66975B2A}"/>
              </a:ext>
            </a:extLst>
          </p:cNvPr>
          <p:cNvPicPr>
            <a:picLocks noChangeAspect="1"/>
          </p:cNvPicPr>
          <p:nvPr/>
        </p:nvPicPr>
        <p:blipFill>
          <a:blip r:embed="rId5"/>
          <a:stretch>
            <a:fillRect/>
          </a:stretch>
        </p:blipFill>
        <p:spPr>
          <a:xfrm>
            <a:off x="3955698" y="6387913"/>
            <a:ext cx="1913587" cy="742950"/>
          </a:xfrm>
          <a:prstGeom prst="rect">
            <a:avLst/>
          </a:prstGeom>
        </p:spPr>
      </p:pic>
      <p:pic>
        <p:nvPicPr>
          <p:cNvPr id="15" name="Picture 14" descr="A magnet with paper clips&#10;&#10;Description automatically generated">
            <a:extLst>
              <a:ext uri="{FF2B5EF4-FFF2-40B4-BE49-F238E27FC236}">
                <a16:creationId xmlns:a16="http://schemas.microsoft.com/office/drawing/2014/main" id="{3D97972D-6810-4AA2-8E41-6D6022C3906F}"/>
              </a:ext>
            </a:extLst>
          </p:cNvPr>
          <p:cNvPicPr>
            <a:picLocks noChangeAspect="1"/>
          </p:cNvPicPr>
          <p:nvPr/>
        </p:nvPicPr>
        <p:blipFill>
          <a:blip r:embed="rId6"/>
          <a:stretch>
            <a:fillRect/>
          </a:stretch>
        </p:blipFill>
        <p:spPr>
          <a:xfrm>
            <a:off x="2326829" y="1534815"/>
            <a:ext cx="934123" cy="803296"/>
          </a:xfrm>
          <a:prstGeom prst="rect">
            <a:avLst/>
          </a:prstGeom>
        </p:spPr>
      </p:pic>
      <p:pic>
        <p:nvPicPr>
          <p:cNvPr id="16" name="Picture 15" descr="Still Life With Oranges by Henri Matisse - art print from King &amp; McGaw">
            <a:extLst>
              <a:ext uri="{FF2B5EF4-FFF2-40B4-BE49-F238E27FC236}">
                <a16:creationId xmlns:a16="http://schemas.microsoft.com/office/drawing/2014/main" id="{DD75A83A-33A6-DDB1-5278-C46789DF6248}"/>
              </a:ext>
            </a:extLst>
          </p:cNvPr>
          <p:cNvPicPr>
            <a:picLocks noChangeAspect="1"/>
          </p:cNvPicPr>
          <p:nvPr/>
        </p:nvPicPr>
        <p:blipFill>
          <a:blip r:embed="rId7"/>
          <a:stretch>
            <a:fillRect/>
          </a:stretch>
        </p:blipFill>
        <p:spPr>
          <a:xfrm>
            <a:off x="2502725" y="3964460"/>
            <a:ext cx="768927" cy="595885"/>
          </a:xfrm>
          <a:prstGeom prst="rect">
            <a:avLst/>
          </a:prstGeom>
        </p:spPr>
      </p:pic>
      <p:pic>
        <p:nvPicPr>
          <p:cNvPr id="17" name="Picture 16" descr="A map of africa with different colored squares&#10;&#10;Description automatically generated">
            <a:extLst>
              <a:ext uri="{FF2B5EF4-FFF2-40B4-BE49-F238E27FC236}">
                <a16:creationId xmlns:a16="http://schemas.microsoft.com/office/drawing/2014/main" id="{C32A6817-78AF-4673-A34B-036B04B3EDB3}"/>
              </a:ext>
            </a:extLst>
          </p:cNvPr>
          <p:cNvPicPr>
            <a:picLocks noChangeAspect="1"/>
          </p:cNvPicPr>
          <p:nvPr/>
        </p:nvPicPr>
        <p:blipFill>
          <a:blip r:embed="rId8"/>
          <a:stretch>
            <a:fillRect/>
          </a:stretch>
        </p:blipFill>
        <p:spPr>
          <a:xfrm>
            <a:off x="5687073" y="1566373"/>
            <a:ext cx="866342" cy="800100"/>
          </a:xfrm>
          <a:prstGeom prst="rect">
            <a:avLst/>
          </a:prstGeom>
        </p:spPr>
      </p:pic>
      <p:pic>
        <p:nvPicPr>
          <p:cNvPr id="18" name="Picture 17" descr="Sonor Primary AGP Diatonic Alto Glockenspiel">
            <a:extLst>
              <a:ext uri="{FF2B5EF4-FFF2-40B4-BE49-F238E27FC236}">
                <a16:creationId xmlns:a16="http://schemas.microsoft.com/office/drawing/2014/main" id="{585F28FD-8286-4874-8B81-2876AFCA075A}"/>
              </a:ext>
            </a:extLst>
          </p:cNvPr>
          <p:cNvPicPr>
            <a:picLocks noChangeAspect="1"/>
          </p:cNvPicPr>
          <p:nvPr/>
        </p:nvPicPr>
        <p:blipFill>
          <a:blip r:embed="rId9"/>
          <a:stretch>
            <a:fillRect/>
          </a:stretch>
        </p:blipFill>
        <p:spPr>
          <a:xfrm>
            <a:off x="2728404" y="6471952"/>
            <a:ext cx="501736" cy="574871"/>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2" ma:contentTypeDescription="Create a new document." ma:contentTypeScope="" ma:versionID="722c6558ae6c219cefade9c55dc6c7f8">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fb411601e25b81d28b1f3887ed513cc3"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6D455D-052B-49D8-921E-8481E3F7D9CC}">
  <ds:schemaRefs>
    <ds:schemaRef ds:uri="http://purl.org/dc/elements/1.1/"/>
    <ds:schemaRef ds:uri="cac48d98-c999-4eb6-b102-8f6f3bbb3bd5"/>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e970aca6-9cb8-4276-bc8b-bef9d910f2ee"/>
  </ds:schemaRefs>
</ds:datastoreItem>
</file>

<file path=customXml/itemProps2.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3.xml><?xml version="1.0" encoding="utf-8"?>
<ds:datastoreItem xmlns:ds="http://schemas.openxmlformats.org/officeDocument/2006/customXml" ds:itemID="{41D6EED6-C227-4344-BB54-1DC4C1497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0aca6-9cb8-4276-bc8b-bef9d910f2ee"/>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TotalTime>
  <Words>832</Words>
  <Application>Microsoft Office PowerPoint</Application>
  <PresentationFormat>A4 Paper (210x297 mm)</PresentationFormat>
  <Paragraphs>77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Segoe UI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Helen Griffiths</cp:lastModifiedBy>
  <cp:revision>214</cp:revision>
  <dcterms:created xsi:type="dcterms:W3CDTF">2023-03-07T15:16:37Z</dcterms:created>
  <dcterms:modified xsi:type="dcterms:W3CDTF">2024-12-20T12:42:53Z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