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15187F-7ACA-991D-3E58-22561948D1DF}" v="88" dt="2025-04-01T13:42:51.6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260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9C7529-C55A-4FFA-AF54-23A3D92AE5B3}" type="datetimeFigureOut">
              <a:rPr lang="en-GB" smtClean="0"/>
              <a:t>06/05/2025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48455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06/05/2025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06/05/2025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89120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06/05/2025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4669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9C7529-C55A-4FFA-AF54-23A3D92AE5B3}" type="datetimeFigureOut">
              <a:rPr lang="en-GB" smtClean="0"/>
              <a:t>06/05/2025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97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9C7529-C55A-4FFA-AF54-23A3D92AE5B3}" type="datetimeFigureOut">
              <a:rPr lang="en-GB" smtClean="0"/>
              <a:t>06/05/2025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77057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9C7529-C55A-4FFA-AF54-23A3D92AE5B3}" type="datetimeFigureOut">
              <a:rPr lang="en-GB" smtClean="0"/>
              <a:t>06/05/2025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5785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9C7529-C55A-4FFA-AF54-23A3D92AE5B3}" type="datetimeFigureOut">
              <a:rPr lang="en-GB" smtClean="0"/>
              <a:t>06/05/2025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08716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C7529-C55A-4FFA-AF54-23A3D92AE5B3}" type="datetimeFigureOut">
              <a:rPr lang="en-GB" smtClean="0"/>
              <a:t>06/05/2025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11810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06/05/2025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31135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06/05/2025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40808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9C7529-C55A-4FFA-AF54-23A3D92AE5B3}" type="datetimeFigureOut">
              <a:rPr lang="en-GB" smtClean="0"/>
              <a:t>06/05/2025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E462980-EB95-4570-8D78-956AE42C4A2B}" type="slidenum">
              <a:rPr lang="en-GB" smtClean="0"/>
              <a:t>‹#›</a:t>
            </a:fld>
            <a:endParaRPr lang="en-GB"/>
          </a:p>
        </p:txBody>
      </p:sp>
    </p:spTree>
    <p:extLst>
      <p:ext uri="{BB962C8B-B14F-4D97-AF65-F5344CB8AC3E}">
        <p14:creationId xmlns:p14="http://schemas.microsoft.com/office/powerpoint/2010/main" val="42433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17.png"/><Relationship Id="rId3" Type="http://schemas.openxmlformats.org/officeDocument/2006/relationships/image" Target="../media/image7.jpeg"/><Relationship Id="rId7" Type="http://schemas.openxmlformats.org/officeDocument/2006/relationships/image" Target="../media/image11.jpeg"/><Relationship Id="rId12" Type="http://schemas.openxmlformats.org/officeDocument/2006/relationships/image" Target="../media/image16.png"/><Relationship Id="rId2" Type="http://schemas.openxmlformats.org/officeDocument/2006/relationships/image" Target="../media/image6.jpeg"/><Relationship Id="rId16" Type="http://schemas.openxmlformats.org/officeDocument/2006/relationships/image" Target="../media/image20.jpeg"/><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jpeg"/><Relationship Id="rId10" Type="http://schemas.openxmlformats.org/officeDocument/2006/relationships/image" Target="../media/image14.png"/><Relationship Id="rId4" Type="http://schemas.openxmlformats.org/officeDocument/2006/relationships/image" Target="../media/image8.jpeg"/><Relationship Id="rId9" Type="http://schemas.openxmlformats.org/officeDocument/2006/relationships/image" Target="../media/image13.png"/><Relationship Id="rId1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331305" y="228391"/>
            <a:ext cx="6246882" cy="1507644"/>
          </a:xfrm>
          <a:prstGeom prst="rect">
            <a:avLst/>
          </a:prstGeom>
          <a:solidFill>
            <a:srgbClr val="FFFFFF"/>
          </a:solidFill>
          <a:ln w="28575" algn="ctr">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ts val="100"/>
              </a:spcAft>
            </a:pPr>
            <a:r>
              <a:rPr kumimoji="0" lang="en-GB" altLang="en-US" sz="4000" b="1" i="0" u="none" strike="noStrike" cap="none" normalizeH="0" baseline="0">
                <a:ln>
                  <a:noFill/>
                </a:ln>
                <a:solidFill>
                  <a:srgbClr val="000000"/>
                </a:solidFill>
                <a:effectLst/>
                <a:latin typeface="Calibri"/>
                <a:cs typeface="Calibri"/>
              </a:rPr>
              <a:t>EYFS Newsletter</a:t>
            </a:r>
          </a:p>
          <a:p>
            <a:pPr algn="ctr" defTabSz="914400" eaLnBrk="0" fontAlgn="base" hangingPunct="0">
              <a:spcBef>
                <a:spcPct val="0"/>
              </a:spcBef>
              <a:spcAft>
                <a:spcPts val="100"/>
              </a:spcAft>
            </a:pPr>
            <a:endParaRPr kumimoji="0" lang="en-GB" altLang="en-US" sz="800" b="1" i="0" u="none" strike="noStrike" cap="none" normalizeH="0" baseline="0">
              <a:ln>
                <a:noFill/>
              </a:ln>
              <a:solidFill>
                <a:srgbClr val="000000"/>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a:ln>
                  <a:noFill/>
                </a:ln>
                <a:solidFill>
                  <a:srgbClr val="000000"/>
                </a:solidFill>
                <a:effectLst/>
                <a:latin typeface="Calibri" panose="020F0502020204030204" pitchFamily="34" charset="0"/>
              </a:rPr>
              <a:t>  Summer 1– 2024/25</a:t>
            </a:r>
            <a:endParaRPr kumimoji="0" lang="en-US" altLang="en-US" sz="3200" b="0" i="0" u="none" strike="noStrike" cap="none" normalizeH="0" baseline="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331305" y="1953177"/>
            <a:ext cx="3097695" cy="227937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Notices and Reminders</a:t>
            </a:r>
          </a:p>
          <a:p>
            <a:pPr algn="ctr" defTabSz="914400" eaLnBrk="0" fontAlgn="base" hangingPunct="0">
              <a:spcBef>
                <a:spcPct val="0"/>
              </a:spcBef>
              <a:spcAft>
                <a:spcPct val="0"/>
              </a:spcAft>
            </a:pPr>
            <a:r>
              <a:rPr lang="en-GB" sz="1400" dirty="0">
                <a:solidFill>
                  <a:srgbClr val="000000"/>
                </a:solidFill>
                <a:ea typeface="Calibri"/>
                <a:cs typeface="Calibri"/>
              </a:rPr>
              <a:t>PE DAY</a:t>
            </a: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cs typeface="Calibri"/>
              </a:rPr>
              <a:t>Unicorns – Wednesday</a:t>
            </a: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cs typeface="Calibri"/>
              </a:rPr>
              <a:t>Dragons – Friday</a:t>
            </a:r>
          </a:p>
          <a:p>
            <a:pPr algn="ctr" defTabSz="914400" eaLnBrk="0" fontAlgn="base" hangingPunct="0">
              <a:spcBef>
                <a:spcPct val="0"/>
              </a:spcBef>
              <a:spcAft>
                <a:spcPct val="0"/>
              </a:spcAft>
            </a:pPr>
            <a:endParaRPr lang="en-GB" altLang="en-US" sz="1400" dirty="0">
              <a:solidFill>
                <a:srgbClr val="000000"/>
              </a:solidFill>
              <a:latin typeface="Calibri" panose="020F0502020204030204" pitchFamily="34" charset="0"/>
              <a:cs typeface="Calibri"/>
            </a:endParaRP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cs typeface="Calibri"/>
              </a:rPr>
              <a:t>Please come into school in </a:t>
            </a: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cs typeface="Calibri"/>
              </a:rPr>
              <a:t>PE kit on these days.</a:t>
            </a:r>
          </a:p>
          <a:p>
            <a:pPr algn="ctr" defTabSz="914400" eaLnBrk="0" fontAlgn="base" hangingPunct="0">
              <a:spcBef>
                <a:spcPct val="0"/>
              </a:spcBef>
              <a:spcAft>
                <a:spcPct val="0"/>
              </a:spcAft>
            </a:pPr>
            <a:endParaRPr lang="en-GB" altLang="en-US" sz="1400" dirty="0">
              <a:solidFill>
                <a:srgbClr val="000000"/>
              </a:solidFill>
              <a:latin typeface="Calibri" panose="020F0502020204030204" pitchFamily="34" charset="0"/>
              <a:cs typeface="Calibri"/>
            </a:endParaRPr>
          </a:p>
          <a:p>
            <a:pPr algn="ctr" defTabSz="914400" eaLnBrk="0" fontAlgn="base" hangingPunct="0">
              <a:spcBef>
                <a:spcPct val="0"/>
              </a:spcBef>
              <a:spcAft>
                <a:spcPct val="0"/>
              </a:spcAft>
            </a:pPr>
            <a:r>
              <a:rPr lang="en-GB" altLang="en-US" sz="1400" dirty="0">
                <a:solidFill>
                  <a:srgbClr val="000000"/>
                </a:solidFill>
                <a:latin typeface="Calibri" panose="020F0502020204030204" pitchFamily="34" charset="0"/>
                <a:cs typeface="Calibri"/>
              </a:rPr>
              <a:t>Books will be changed on a FRIDAY.</a:t>
            </a:r>
            <a:endParaRPr lang="en-GB" altLang="en-US" sz="1400" dirty="0">
              <a:solidFill>
                <a:srgbClr val="000000"/>
              </a:solidFill>
              <a:latin typeface="Calibri" panose="020F0502020204030204" pitchFamily="34" charset="0"/>
            </a:endParaRPr>
          </a:p>
        </p:txBody>
      </p:sp>
      <p:sp>
        <p:nvSpPr>
          <p:cNvPr id="8" name="Text Box 5"/>
          <p:cNvSpPr txBox="1">
            <a:spLocks noChangeArrowheads="1"/>
          </p:cNvSpPr>
          <p:nvPr/>
        </p:nvSpPr>
        <p:spPr bwMode="auto">
          <a:xfrm>
            <a:off x="331305" y="4399723"/>
            <a:ext cx="3087756" cy="2479542"/>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a:ea typeface="Calibri"/>
                <a:cs typeface="Calibri"/>
              </a:rPr>
              <a:t>Communication and Language</a:t>
            </a:r>
            <a:endParaRPr lang="en-GB" altLang="en-US" sz="1600" b="1" u="sng"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defTabSz="914400">
              <a:spcBef>
                <a:spcPct val="0"/>
              </a:spcBef>
              <a:spcAft>
                <a:spcPct val="0"/>
              </a:spcAft>
            </a:pPr>
            <a:r>
              <a:rPr lang="en-GB" sz="1200" dirty="0">
                <a:solidFill>
                  <a:srgbClr val="000000"/>
                </a:solidFill>
                <a:latin typeface="Calibri"/>
                <a:ea typeface="Calibri"/>
                <a:cs typeface="Calibri"/>
              </a:rPr>
              <a:t>In this half term, the children will be learning how to ask a question using who, what, where, why, when and how as a starting point. Through Talk for Writing, the children will be learning to use connectives to link their ideas together. The children will also continue to learn a range of rhymes and songs to support their learning.</a:t>
            </a:r>
            <a:endParaRPr lang="en-GB" dirty="0">
              <a:solidFill>
                <a:srgbClr val="000000"/>
              </a:solidFill>
              <a:latin typeface="Calibri"/>
              <a:ea typeface="Calibri"/>
              <a:cs typeface="Calibri"/>
            </a:endParaRPr>
          </a:p>
          <a:p>
            <a:pPr algn="just" defTabSz="914400">
              <a:spcBef>
                <a:spcPct val="0"/>
              </a:spcBef>
              <a:spcAft>
                <a:spcPct val="0"/>
              </a:spcAft>
            </a:pPr>
            <a:endParaRPr lang="en-GB" sz="1200" dirty="0">
              <a:solidFill>
                <a:srgbClr val="000000"/>
              </a:solidFill>
              <a:latin typeface="Calibri"/>
              <a:ea typeface="Calibri"/>
              <a:cs typeface="Calibri"/>
            </a:endParaRPr>
          </a:p>
        </p:txBody>
      </p:sp>
      <p:sp>
        <p:nvSpPr>
          <p:cNvPr id="9" name="Text Box 6"/>
          <p:cNvSpPr txBox="1">
            <a:spLocks noChangeArrowheads="1"/>
          </p:cNvSpPr>
          <p:nvPr/>
        </p:nvSpPr>
        <p:spPr bwMode="auto">
          <a:xfrm>
            <a:off x="331305" y="7046434"/>
            <a:ext cx="3087756" cy="2564773"/>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Physical Development</a:t>
            </a:r>
          </a:p>
          <a:p>
            <a:pPr algn="just" defTabSz="914400">
              <a:spcBef>
                <a:spcPct val="0"/>
              </a:spcBef>
              <a:spcAft>
                <a:spcPct val="0"/>
              </a:spcAft>
            </a:pPr>
            <a:r>
              <a:rPr lang="en-US" sz="1200" dirty="0">
                <a:ea typeface="+mn-lt"/>
                <a:cs typeface="+mn-lt"/>
              </a:rPr>
              <a:t>This half term, the children will focus on developing their balancing skills on various apparatus, ensuring they can do so safely. They will also practice traveling around, over and through different pieces of apparatus to build their coordination and confidence. The children will have the opportunity to create short sequences that incorporate shapes, balances and traveling actions to encourage creativity and physical expression. Additionally, they will learn how to jump safely from a height by focusing on technique and safety.</a:t>
            </a:r>
            <a:endParaRPr lang="en-US">
              <a:ea typeface="Calibri" panose="020F0502020204030204"/>
              <a:cs typeface="Calibri" panose="020F0502020204030204"/>
            </a:endParaRPr>
          </a:p>
        </p:txBody>
      </p:sp>
      <p:sp>
        <p:nvSpPr>
          <p:cNvPr id="11" name="Text Box 8"/>
          <p:cNvSpPr txBox="1">
            <a:spLocks noChangeArrowheads="1"/>
          </p:cNvSpPr>
          <p:nvPr/>
        </p:nvSpPr>
        <p:spPr bwMode="auto">
          <a:xfrm>
            <a:off x="3629508" y="1953177"/>
            <a:ext cx="2948679" cy="4926087"/>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Key dates </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600" b="1" i="0" u="sng" strike="noStrike" cap="none" normalizeH="0" baseline="0" dirty="0">
              <a:ln>
                <a:noFill/>
              </a:ln>
              <a:solidFill>
                <a:srgbClr val="FF0000"/>
              </a:solidFill>
              <a:effectLst/>
              <a:latin typeface="Calibri" panose="020F0502020204030204" pitchFamily="34" charset="0"/>
            </a:endParaRPr>
          </a:p>
          <a:p>
            <a:pPr defTabSz="914400" eaLnBrk="0" fontAlgn="base" hangingPunct="0">
              <a:spcBef>
                <a:spcPct val="0"/>
              </a:spcBef>
              <a:spcAft>
                <a:spcPct val="0"/>
              </a:spcAft>
            </a:pPr>
            <a:r>
              <a:rPr lang="en-GB" altLang="en-US" sz="1400" dirty="0">
                <a:latin typeface="Calibri" panose="020F0502020204030204" pitchFamily="34" charset="0"/>
              </a:rPr>
              <a:t>Wednesday 30 April – class photo</a:t>
            </a: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latin typeface="Calibri" panose="020F0502020204030204" pitchFamily="34" charset="0"/>
              </a:rPr>
              <a:t>Wednesday 30 April – Fire Service visit</a:t>
            </a: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latin typeface="Calibri" panose="020F0502020204030204" pitchFamily="34" charset="0"/>
              </a:rPr>
              <a:t>Thursday 1 May – The Look Out school trip</a:t>
            </a:r>
          </a:p>
          <a:p>
            <a:pPr marL="0" marR="0" lvl="0" indent="0" defTabSz="914400" rtl="0" eaLnBrk="0" fontAlgn="base" latinLnBrk="0" hangingPunct="0">
              <a:lnSpc>
                <a:spcPct val="100000"/>
              </a:lnSpc>
              <a:spcBef>
                <a:spcPct val="0"/>
              </a:spcBef>
              <a:spcAft>
                <a:spcPct val="0"/>
              </a:spcAft>
              <a:buClrTx/>
              <a:buSzTx/>
              <a:buFontTx/>
              <a:buNone/>
              <a:tabLst/>
            </a:pPr>
            <a:endParaRPr lang="en-GB" altLang="en-US" sz="1400" dirty="0">
              <a:latin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latin typeface="Calibri" panose="020F0502020204030204" pitchFamily="34" charset="0"/>
              </a:rPr>
              <a:t>Monday 5 May – bank holiday</a:t>
            </a: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latin typeface="Calibri" panose="020F0502020204030204" pitchFamily="34" charset="0"/>
              </a:rPr>
              <a:t>Tuesday 6 May – Chicken eggs arriving (life cycles)</a:t>
            </a:r>
          </a:p>
          <a:p>
            <a:pPr marL="0" marR="0" lvl="0" indent="0" defTabSz="914400" rtl="0" eaLnBrk="0" fontAlgn="base" latinLnBrk="0" hangingPunct="0">
              <a:lnSpc>
                <a:spcPct val="100000"/>
              </a:lnSpc>
              <a:spcBef>
                <a:spcPct val="0"/>
              </a:spcBef>
              <a:spcAft>
                <a:spcPct val="0"/>
              </a:spcAft>
              <a:buClrTx/>
              <a:buSzTx/>
              <a:buFontTx/>
              <a:buNone/>
              <a:tabLst/>
            </a:pPr>
            <a:endParaRPr lang="en-GB" altLang="en-US" sz="1400" dirty="0">
              <a:latin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latin typeface="Calibri" panose="020F0502020204030204" pitchFamily="34" charset="0"/>
              </a:rPr>
              <a:t>TBC May – caterpillars arriving (life cycles)</a:t>
            </a:r>
          </a:p>
          <a:p>
            <a:pPr marL="0" marR="0" lvl="0" indent="0" defTabSz="914400" rtl="0" eaLnBrk="0" fontAlgn="base" latinLnBrk="0" hangingPunct="0">
              <a:lnSpc>
                <a:spcPct val="100000"/>
              </a:lnSpc>
              <a:spcBef>
                <a:spcPct val="0"/>
              </a:spcBef>
              <a:spcAft>
                <a:spcPct val="0"/>
              </a:spcAft>
              <a:buClrTx/>
              <a:buSzTx/>
              <a:buFontTx/>
              <a:buNone/>
              <a:tabLst/>
            </a:pPr>
            <a:endParaRPr lang="en-GB" altLang="en-US" sz="1400" dirty="0">
              <a:latin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latin typeface="Calibri" panose="020F0502020204030204" pitchFamily="34" charset="0"/>
              </a:rPr>
              <a:t>Friday 23 May – last day</a:t>
            </a: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latin typeface="Calibri" panose="020F0502020204030204" pitchFamily="34" charset="0"/>
              </a:rPr>
              <a:t>Monday 26 May – half term</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600" b="1" i="0" u="sng" strike="noStrike" cap="none" normalizeH="0" baseline="0" dirty="0">
              <a:ln>
                <a:noFill/>
              </a:ln>
              <a:solidFill>
                <a:srgbClr val="FF0000"/>
              </a:solidFill>
              <a:effectLst/>
              <a:latin typeface="Calibri" panose="020F0502020204030204" pitchFamily="34" charset="0"/>
            </a:endParaRPr>
          </a:p>
          <a:p>
            <a:pPr marL="0" marR="0" lvl="0" indent="0" algn="r" defTabSz="914400" eaLnBrk="0" fontAlgn="base" hangingPunct="0">
              <a:lnSpc>
                <a:spcPct val="100000"/>
              </a:lnSpc>
              <a:spcBef>
                <a:spcPct val="0"/>
              </a:spcBef>
              <a:spcAft>
                <a:spcPct val="0"/>
              </a:spcAft>
              <a:buClrTx/>
              <a:buSzTx/>
              <a:buFontTx/>
              <a:buNone/>
              <a:tabLst/>
            </a:pPr>
            <a:endParaRPr lang="en-GB" altLang="en-US" sz="1100" i="1"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228600" marR="0" lvl="0" indent="-228600" algn="r" defTabSz="914400" rtl="0" eaLnBrk="0" fontAlgn="base" latinLnBrk="0" hangingPunct="0">
              <a:lnSpc>
                <a:spcPct val="100000"/>
              </a:lnSpc>
              <a:spcBef>
                <a:spcPct val="0"/>
              </a:spcBef>
              <a:spcAft>
                <a:spcPct val="0"/>
              </a:spcAft>
              <a:buClrTx/>
              <a:buSzTx/>
              <a:buAutoNum type="arabicPeriod"/>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R="0" lvl="0" algn="r" defTabSz="914400" rtl="0" eaLnBrk="0" fontAlgn="base" latinLnBrk="0" hangingPunct="0">
              <a:lnSpc>
                <a:spcPct val="100000"/>
              </a:lnSpc>
              <a:spcBef>
                <a:spcPct val="0"/>
              </a:spcBef>
              <a:spcAft>
                <a:spcPct val="0"/>
              </a:spcAft>
              <a:buClrTx/>
              <a:buSzTx/>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b="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pic>
        <p:nvPicPr>
          <p:cNvPr id="1028" name="Picture 4" descr="Home">
            <a:extLst>
              <a:ext uri="{FF2B5EF4-FFF2-40B4-BE49-F238E27FC236}">
                <a16:creationId xmlns:a16="http://schemas.microsoft.com/office/drawing/2014/main" id="{F616EA83-3BE1-404A-9046-B53CDA07DA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t="-2484" r="-2324" b="842"/>
          <a:stretch/>
        </p:blipFill>
        <p:spPr bwMode="auto">
          <a:xfrm>
            <a:off x="5658010" y="283389"/>
            <a:ext cx="883235" cy="787781"/>
          </a:xfrm>
          <a:prstGeom prst="rect">
            <a:avLst/>
          </a:prstGeom>
          <a:noFill/>
          <a:extLst>
            <a:ext uri="{909E8E84-426E-40DD-AFC4-6F175D3DCCD1}">
              <a14:hiddenFill xmlns:a14="http://schemas.microsoft.com/office/drawing/2010/main">
                <a:solidFill>
                  <a:srgbClr val="FFFFFF"/>
                </a:solidFill>
              </a14:hiddenFill>
            </a:ext>
          </a:extLst>
        </p:spPr>
      </p:pic>
      <p:sp>
        <p:nvSpPr>
          <p:cNvPr id="18" name="Text Box 6">
            <a:extLst>
              <a:ext uri="{FF2B5EF4-FFF2-40B4-BE49-F238E27FC236}">
                <a16:creationId xmlns:a16="http://schemas.microsoft.com/office/drawing/2014/main" id="{42312879-B70A-4232-A0EA-86BA7D473627}"/>
              </a:ext>
            </a:extLst>
          </p:cNvPr>
          <p:cNvSpPr txBox="1">
            <a:spLocks noChangeArrowheads="1"/>
          </p:cNvSpPr>
          <p:nvPr/>
        </p:nvSpPr>
        <p:spPr bwMode="auto">
          <a:xfrm>
            <a:off x="3629508" y="7046434"/>
            <a:ext cx="2948679" cy="2564773"/>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ct val="0"/>
              </a:spcAft>
            </a:pPr>
            <a:r>
              <a:rPr lang="en-US" altLang="en-US" sz="1600" b="1" u="sng" dirty="0">
                <a:solidFill>
                  <a:srgbClr val="000000"/>
                </a:solidFill>
                <a:cs typeface="Calibri"/>
              </a:rPr>
              <a:t>Personal, Social and Emotional Development</a:t>
            </a:r>
          </a:p>
          <a:p>
            <a:pPr algn="just" defTabSz="914400"/>
            <a:r>
              <a:rPr lang="en-US" sz="1200" dirty="0">
                <a:ea typeface="+mn-lt"/>
                <a:cs typeface="+mn-lt"/>
              </a:rPr>
              <a:t>This half term, the children will be learning all about keeping healthy. They will be thinking about which foods we should be eating more or less of and the importance of sleep.  The children will learn why exercise and hygiene including brushing their teeth is important.  The children will learn about how to show respect for each other and how they can work as a team.</a:t>
            </a:r>
            <a:endParaRPr lang="en-US" dirty="0">
              <a:ea typeface="Calibri" panose="020F0502020204030204"/>
              <a:cs typeface="Calibri" panose="020F0502020204030204"/>
            </a:endParaRPr>
          </a:p>
          <a:p>
            <a:pPr defTabSz="914400">
              <a:spcBef>
                <a:spcPct val="0"/>
              </a:spcBef>
              <a:spcAft>
                <a:spcPct val="0"/>
              </a:spcAft>
            </a:pPr>
            <a:endParaRPr lang="en-US" altLang="en-US" sz="1200" b="0" i="0" u="none" strike="noStrike" cap="none" normalizeH="0" baseline="0">
              <a:ln>
                <a:noFill/>
              </a:ln>
              <a:effectLst/>
              <a:latin typeface="Calibri"/>
              <a:ea typeface="Calibri"/>
              <a:cs typeface="Arial"/>
            </a:endParaRPr>
          </a:p>
        </p:txBody>
      </p:sp>
      <p:pic>
        <p:nvPicPr>
          <p:cNvPr id="2" name="Picture 1" descr="A lunch box with sandwiches and vegetables&#10;&#10;AI-generated content may be incorrect.">
            <a:extLst>
              <a:ext uri="{FF2B5EF4-FFF2-40B4-BE49-F238E27FC236}">
                <a16:creationId xmlns:a16="http://schemas.microsoft.com/office/drawing/2014/main" id="{6B937CFB-C86B-CDAC-CC59-6F53CDC24934}"/>
              </a:ext>
            </a:extLst>
          </p:cNvPr>
          <p:cNvPicPr>
            <a:picLocks noChangeAspect="1"/>
          </p:cNvPicPr>
          <p:nvPr/>
        </p:nvPicPr>
        <p:blipFill>
          <a:blip r:embed="rId3"/>
          <a:stretch>
            <a:fillRect/>
          </a:stretch>
        </p:blipFill>
        <p:spPr>
          <a:xfrm>
            <a:off x="5496443" y="9012615"/>
            <a:ext cx="866874" cy="595640"/>
          </a:xfrm>
          <a:prstGeom prst="rect">
            <a:avLst/>
          </a:prstGeom>
        </p:spPr>
      </p:pic>
      <p:pic>
        <p:nvPicPr>
          <p:cNvPr id="3" name="Picture 2" descr="A group of children running&#10;&#10;AI-generated content may be incorrect.">
            <a:extLst>
              <a:ext uri="{FF2B5EF4-FFF2-40B4-BE49-F238E27FC236}">
                <a16:creationId xmlns:a16="http://schemas.microsoft.com/office/drawing/2014/main" id="{7DE75194-086C-E992-8879-09B1638B93F7}"/>
              </a:ext>
            </a:extLst>
          </p:cNvPr>
          <p:cNvPicPr>
            <a:picLocks noChangeAspect="1"/>
          </p:cNvPicPr>
          <p:nvPr/>
        </p:nvPicPr>
        <p:blipFill>
          <a:blip r:embed="rId4"/>
          <a:stretch>
            <a:fillRect/>
          </a:stretch>
        </p:blipFill>
        <p:spPr>
          <a:xfrm>
            <a:off x="4372221" y="9014834"/>
            <a:ext cx="1122118" cy="591201"/>
          </a:xfrm>
          <a:prstGeom prst="rect">
            <a:avLst/>
          </a:prstGeom>
        </p:spPr>
      </p:pic>
      <p:pic>
        <p:nvPicPr>
          <p:cNvPr id="4" name="Picture 3" descr="A group of kids playing a game&#10;&#10;Description automatically generated">
            <a:extLst>
              <a:ext uri="{FF2B5EF4-FFF2-40B4-BE49-F238E27FC236}">
                <a16:creationId xmlns:a16="http://schemas.microsoft.com/office/drawing/2014/main" id="{327B2104-9DCE-0E14-150E-903E0D9DE70C}"/>
              </a:ext>
            </a:extLst>
          </p:cNvPr>
          <p:cNvPicPr>
            <a:picLocks noChangeAspect="1"/>
          </p:cNvPicPr>
          <p:nvPr/>
        </p:nvPicPr>
        <p:blipFill>
          <a:blip r:embed="rId5"/>
          <a:stretch>
            <a:fillRect/>
          </a:stretch>
        </p:blipFill>
        <p:spPr>
          <a:xfrm>
            <a:off x="1019950" y="6093810"/>
            <a:ext cx="1696275" cy="523875"/>
          </a:xfrm>
          <a:prstGeom prst="rect">
            <a:avLst/>
          </a:prstGeom>
        </p:spPr>
      </p:pic>
      <p:pic>
        <p:nvPicPr>
          <p:cNvPr id="14" name="Picture 13">
            <a:extLst>
              <a:ext uri="{FF2B5EF4-FFF2-40B4-BE49-F238E27FC236}">
                <a16:creationId xmlns:a16="http://schemas.microsoft.com/office/drawing/2014/main" id="{122DBF05-B2A5-4093-B815-33710947F171}"/>
              </a:ext>
            </a:extLst>
          </p:cNvPr>
          <p:cNvPicPr>
            <a:picLocks noChangeAspect="1"/>
          </p:cNvPicPr>
          <p:nvPr/>
        </p:nvPicPr>
        <p:blipFill>
          <a:blip r:embed="rId6"/>
          <a:stretch>
            <a:fillRect/>
          </a:stretch>
        </p:blipFill>
        <p:spPr>
          <a:xfrm>
            <a:off x="483254" y="446817"/>
            <a:ext cx="1000335" cy="1005465"/>
          </a:xfrm>
          <a:prstGeom prst="rect">
            <a:avLst/>
          </a:prstGeom>
        </p:spPr>
      </p:pic>
    </p:spTree>
    <p:extLst>
      <p:ext uri="{BB962C8B-B14F-4D97-AF65-F5344CB8AC3E}">
        <p14:creationId xmlns:p14="http://schemas.microsoft.com/office/powerpoint/2010/main" val="348622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556205" y="3508256"/>
            <a:ext cx="2973111" cy="2889487"/>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Expressive Arts and Design</a:t>
            </a:r>
            <a:endParaRPr lang="en-US" dirty="0">
              <a:cs typeface="Calibri" panose="020F0502020204030204"/>
            </a:endParaRPr>
          </a:p>
          <a:p>
            <a:pPr algn="just" defTabSz="914400">
              <a:spcBef>
                <a:spcPct val="0"/>
              </a:spcBef>
              <a:spcAft>
                <a:spcPct val="0"/>
              </a:spcAft>
            </a:pPr>
            <a:r>
              <a:rPr lang="en-GB" altLang="en-US" sz="1200" u="sng" dirty="0">
                <a:latin typeface="Calibri"/>
                <a:ea typeface="Calibri"/>
                <a:cs typeface="Calibri"/>
              </a:rPr>
              <a:t>T</a:t>
            </a:r>
            <a:r>
              <a:rPr lang="en-GB" altLang="en-US" sz="1200" dirty="0">
                <a:latin typeface="Calibri"/>
                <a:ea typeface="Calibri"/>
                <a:cs typeface="Calibri"/>
              </a:rPr>
              <a:t>he children will be learning how to draw more detailed pictures of people and things they observe in  the environment.  The children will be taught how to make a moving mechanism using a range materials. </a:t>
            </a:r>
            <a:r>
              <a:rPr lang="en-US" altLang="en-US" sz="1200" dirty="0">
                <a:latin typeface="Calibri"/>
                <a:ea typeface="Calibri"/>
                <a:cs typeface="Arial"/>
              </a:rPr>
              <a:t>They will continue to explore different movements in dance and  will learn and rehearse a poem ready for a performance!</a:t>
            </a:r>
          </a:p>
        </p:txBody>
      </p:sp>
      <p:sp>
        <p:nvSpPr>
          <p:cNvPr id="8" name="Text Box 6"/>
          <p:cNvSpPr txBox="1">
            <a:spLocks noChangeArrowheads="1"/>
          </p:cNvSpPr>
          <p:nvPr/>
        </p:nvSpPr>
        <p:spPr bwMode="auto">
          <a:xfrm>
            <a:off x="297069" y="6743770"/>
            <a:ext cx="3080163" cy="288948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Homework</a:t>
            </a:r>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a:p>
            <a:pPr algn="ctr" defTabSz="914400"/>
            <a:r>
              <a:rPr lang="en-GB" sz="1200" dirty="0">
                <a:solidFill>
                  <a:srgbClr val="000000"/>
                </a:solidFill>
                <a:ea typeface="+mn-lt"/>
                <a:cs typeface="+mn-lt"/>
              </a:rPr>
              <a:t>Please continue to read with your child five times a week. To support the children’s developing comprehension, you can ask questions about the books they have read to you and the books you read together.</a:t>
            </a:r>
            <a:endParaRPr lang="en-GB" sz="1200" dirty="0"/>
          </a:p>
          <a:p>
            <a:pPr algn="ctr" defTabSz="914400"/>
            <a:endParaRPr lang="en-GB" dirty="0"/>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p:txBody>
      </p:sp>
      <p:sp>
        <p:nvSpPr>
          <p:cNvPr id="9" name="Text Box 7"/>
          <p:cNvSpPr txBox="1">
            <a:spLocks noChangeArrowheads="1"/>
          </p:cNvSpPr>
          <p:nvPr/>
        </p:nvSpPr>
        <p:spPr bwMode="auto">
          <a:xfrm>
            <a:off x="3556207" y="6743771"/>
            <a:ext cx="2973111" cy="288948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a:ln>
                  <a:noFill/>
                </a:ln>
                <a:solidFill>
                  <a:srgbClr val="000000"/>
                </a:solidFill>
                <a:effectLst/>
              </a:rPr>
              <a:t>Suggested books for reading</a:t>
            </a:r>
            <a:endParaRPr lang="en-US"/>
          </a:p>
          <a:p>
            <a:pPr algn="ctr" defTabSz="914400">
              <a:spcBef>
                <a:spcPct val="0"/>
              </a:spcBef>
              <a:spcAft>
                <a:spcPct val="0"/>
              </a:spcAft>
            </a:pPr>
            <a:endParaRPr lang="en-GB" altLang="en-US" sz="1600" b="1" u="sng">
              <a:ea typeface="Calibri"/>
              <a:cs typeface="Calibri"/>
            </a:endParaRPr>
          </a:p>
          <a:p>
            <a:pPr defTabSz="914400">
              <a:spcBef>
                <a:spcPct val="0"/>
              </a:spcBef>
              <a:spcAft>
                <a:spcPct val="0"/>
              </a:spcAft>
            </a:pPr>
            <a:endParaRPr lang="en-US">
              <a:ea typeface="Calibri" panose="020F0502020204030204"/>
              <a:cs typeface="Calibri"/>
            </a:endParaRPr>
          </a:p>
        </p:txBody>
      </p:sp>
      <p:sp>
        <p:nvSpPr>
          <p:cNvPr id="10" name="Text Box 8"/>
          <p:cNvSpPr txBox="1">
            <a:spLocks noChangeArrowheads="1"/>
          </p:cNvSpPr>
          <p:nvPr/>
        </p:nvSpPr>
        <p:spPr bwMode="auto">
          <a:xfrm>
            <a:off x="304212" y="3508256"/>
            <a:ext cx="3094451" cy="2889487"/>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Understanding the World</a:t>
            </a:r>
          </a:p>
          <a:p>
            <a:pPr algn="just" defTabSz="914400">
              <a:spcBef>
                <a:spcPct val="0"/>
              </a:spcBef>
              <a:spcAft>
                <a:spcPct val="0"/>
              </a:spcAft>
            </a:pPr>
            <a:r>
              <a:rPr lang="en-GB" altLang="en-US" sz="1200" dirty="0">
                <a:solidFill>
                  <a:srgbClr val="000000"/>
                </a:solidFill>
                <a:latin typeface="Calibri"/>
                <a:ea typeface="Calibri"/>
                <a:cs typeface="Calibri"/>
              </a:rPr>
              <a:t>The children will be learning what a plant needs to survive, parts of a plant and the life cycle of a plant. The children will go on to learn about the life cycle of caterpillars. The children will also be continuing to learn more about our world such as where we live and what is it like to live here. The children will then learn about other countries and beliefs from around  the world.</a:t>
            </a:r>
            <a:endParaRPr lang="en-GB">
              <a:ea typeface="Calibri"/>
              <a:cs typeface="Calibri"/>
            </a:endParaRPr>
          </a:p>
          <a:p>
            <a:pPr defTabSz="914400">
              <a:spcBef>
                <a:spcPct val="0"/>
              </a:spcBef>
              <a:spcAft>
                <a:spcPct val="0"/>
              </a:spcAft>
            </a:pPr>
            <a:endParaRPr lang="en-GB" altLang="en-US" sz="1600" b="1" u="sng">
              <a:solidFill>
                <a:srgbClr val="000000"/>
              </a:solidFill>
              <a:latin typeface="Calibri"/>
              <a:ea typeface="Calibri"/>
              <a:cs typeface="Calibri"/>
            </a:endParaRPr>
          </a:p>
        </p:txBody>
      </p:sp>
      <p:sp>
        <p:nvSpPr>
          <p:cNvPr id="11" name="Text Box 9"/>
          <p:cNvSpPr txBox="1">
            <a:spLocks noChangeArrowheads="1"/>
          </p:cNvSpPr>
          <p:nvPr/>
        </p:nvSpPr>
        <p:spPr bwMode="auto">
          <a:xfrm>
            <a:off x="3556204" y="272742"/>
            <a:ext cx="2973111" cy="288948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Mathematics</a:t>
            </a:r>
            <a:endParaRPr lang="en-US" dirty="0">
              <a:ea typeface="Calibri" panose="020F0502020204030204"/>
              <a:cs typeface="Calibri" panose="020F0502020204030204"/>
            </a:endParaRPr>
          </a:p>
          <a:p>
            <a:pPr algn="just" defTabSz="914400">
              <a:spcBef>
                <a:spcPct val="0"/>
              </a:spcBef>
              <a:spcAft>
                <a:spcPct val="0"/>
              </a:spcAft>
            </a:pPr>
            <a:r>
              <a:rPr lang="en-GB" altLang="en-US" sz="1200" dirty="0">
                <a:solidFill>
                  <a:srgbClr val="000000"/>
                </a:solidFill>
                <a:latin typeface="Calibri"/>
                <a:ea typeface="Calibri"/>
                <a:cs typeface="Calibri"/>
              </a:rPr>
              <a:t>In maths, the children will begin to build numbers beyond ten. They will use resources to support their understanding of the higher numbers. The children will explore increasing and decreasing amounts through addition and subtraction. As part of the unit on shape,  the children will explore turning and rotating shapes  to fill a space and how shapes can be combined or separated to make new shapes!</a:t>
            </a:r>
            <a:endParaRPr lang="en-GB" sz="1200">
              <a:ea typeface="Calibri"/>
              <a:cs typeface="Calibri"/>
            </a:endParaRPr>
          </a:p>
        </p:txBody>
      </p:sp>
      <p:sp>
        <p:nvSpPr>
          <p:cNvPr id="12" name="Text Box 10"/>
          <p:cNvSpPr txBox="1">
            <a:spLocks noChangeArrowheads="1"/>
          </p:cNvSpPr>
          <p:nvPr/>
        </p:nvSpPr>
        <p:spPr bwMode="auto">
          <a:xfrm>
            <a:off x="311357" y="272741"/>
            <a:ext cx="3080163" cy="288948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a:cs typeface="Calibri"/>
              </a:rPr>
              <a:t>Literacy</a:t>
            </a:r>
          </a:p>
          <a:p>
            <a:pPr algn="just" defTabSz="914400">
              <a:spcBef>
                <a:spcPct val="0"/>
              </a:spcBef>
              <a:spcAft>
                <a:spcPct val="0"/>
              </a:spcAft>
            </a:pPr>
            <a:r>
              <a:rPr lang="en-GB" sz="1200" dirty="0">
                <a:latin typeface="Calibri"/>
                <a:ea typeface="Calibri"/>
                <a:cs typeface="Calibri"/>
              </a:rPr>
              <a:t>In phonics, the children will be revising all the sounds taught so far and they will have many opportunities to apply them in different contexts. </a:t>
            </a:r>
            <a:endParaRPr lang="en-US" sz="1200" dirty="0">
              <a:latin typeface="Calibri"/>
              <a:ea typeface="Calibri"/>
              <a:cs typeface="Calibri"/>
            </a:endParaRPr>
          </a:p>
          <a:p>
            <a:pPr algn="just" defTabSz="914400">
              <a:spcBef>
                <a:spcPct val="0"/>
              </a:spcBef>
              <a:spcAft>
                <a:spcPct val="0"/>
              </a:spcAft>
            </a:pPr>
            <a:endParaRPr lang="en-GB" sz="1200" dirty="0">
              <a:latin typeface="Calibri"/>
              <a:ea typeface="Calibri"/>
              <a:cs typeface="Calibri"/>
            </a:endParaRPr>
          </a:p>
          <a:p>
            <a:pPr algn="just" defTabSz="914400">
              <a:spcBef>
                <a:spcPct val="0"/>
              </a:spcBef>
              <a:spcAft>
                <a:spcPct val="0"/>
              </a:spcAft>
            </a:pPr>
            <a:r>
              <a:rPr lang="en-GB" sz="1200" dirty="0">
                <a:latin typeface="Calibri"/>
                <a:ea typeface="Calibri"/>
                <a:cs typeface="Calibri"/>
              </a:rPr>
              <a:t>In Talk for Writing, the children will be learning 'The Tiny Seed', 'Ten Little Caterpillars' and 'Tree'. They will be continuing to access their writing toolkit to encourage them to self-correct for finger spaces, full stops and capital letters each time they write. </a:t>
            </a:r>
            <a:endParaRPr lang="en-GB" sz="1200">
              <a:ea typeface="Calibri"/>
              <a:cs typeface="Calibri"/>
            </a:endParaRPr>
          </a:p>
        </p:txBody>
      </p:sp>
      <p:pic>
        <p:nvPicPr>
          <p:cNvPr id="2" name="Picture 1" descr="Tree: Seasons Come, Seasons Go (Peek ...">
            <a:extLst>
              <a:ext uri="{FF2B5EF4-FFF2-40B4-BE49-F238E27FC236}">
                <a16:creationId xmlns:a16="http://schemas.microsoft.com/office/drawing/2014/main" id="{168DD9B6-482E-AC85-DBB3-85D588EFA8A4}"/>
              </a:ext>
            </a:extLst>
          </p:cNvPr>
          <p:cNvPicPr>
            <a:picLocks noChangeAspect="1"/>
          </p:cNvPicPr>
          <p:nvPr/>
        </p:nvPicPr>
        <p:blipFill>
          <a:blip r:embed="rId2"/>
          <a:stretch>
            <a:fillRect/>
          </a:stretch>
        </p:blipFill>
        <p:spPr>
          <a:xfrm>
            <a:off x="2535203" y="2388228"/>
            <a:ext cx="688486" cy="761983"/>
          </a:xfrm>
          <a:prstGeom prst="rect">
            <a:avLst/>
          </a:prstGeom>
        </p:spPr>
      </p:pic>
      <p:pic>
        <p:nvPicPr>
          <p:cNvPr id="3" name="Picture 2" descr="Ten Little Caterpillars eBook by Bill ...">
            <a:extLst>
              <a:ext uri="{FF2B5EF4-FFF2-40B4-BE49-F238E27FC236}">
                <a16:creationId xmlns:a16="http://schemas.microsoft.com/office/drawing/2014/main" id="{25099371-1842-FE63-A2F8-BAC87887544A}"/>
              </a:ext>
            </a:extLst>
          </p:cNvPr>
          <p:cNvPicPr>
            <a:picLocks noChangeAspect="1"/>
          </p:cNvPicPr>
          <p:nvPr/>
        </p:nvPicPr>
        <p:blipFill>
          <a:blip r:embed="rId3"/>
          <a:stretch>
            <a:fillRect/>
          </a:stretch>
        </p:blipFill>
        <p:spPr>
          <a:xfrm>
            <a:off x="1839653" y="2340630"/>
            <a:ext cx="643815" cy="771824"/>
          </a:xfrm>
          <a:prstGeom prst="rect">
            <a:avLst/>
          </a:prstGeom>
        </p:spPr>
      </p:pic>
      <p:pic>
        <p:nvPicPr>
          <p:cNvPr id="4" name="Picture 3" descr="Math Clip Art--Number Models--Ten Frame ...">
            <a:extLst>
              <a:ext uri="{FF2B5EF4-FFF2-40B4-BE49-F238E27FC236}">
                <a16:creationId xmlns:a16="http://schemas.microsoft.com/office/drawing/2014/main" id="{57D62D69-9494-1CF4-2354-40DF7C03E729}"/>
              </a:ext>
            </a:extLst>
          </p:cNvPr>
          <p:cNvPicPr>
            <a:picLocks noChangeAspect="1"/>
          </p:cNvPicPr>
          <p:nvPr/>
        </p:nvPicPr>
        <p:blipFill>
          <a:blip r:embed="rId4"/>
          <a:stretch>
            <a:fillRect/>
          </a:stretch>
        </p:blipFill>
        <p:spPr>
          <a:xfrm>
            <a:off x="3761483" y="2565352"/>
            <a:ext cx="707317" cy="443269"/>
          </a:xfrm>
          <a:prstGeom prst="rect">
            <a:avLst/>
          </a:prstGeom>
        </p:spPr>
      </p:pic>
      <p:pic>
        <p:nvPicPr>
          <p:cNvPr id="5" name="Picture 4" descr="What is a Tessellation? | Definition ...">
            <a:extLst>
              <a:ext uri="{FF2B5EF4-FFF2-40B4-BE49-F238E27FC236}">
                <a16:creationId xmlns:a16="http://schemas.microsoft.com/office/drawing/2014/main" id="{7AA0999B-9512-7F9C-FA68-FD7D48A5F3D6}"/>
              </a:ext>
            </a:extLst>
          </p:cNvPr>
          <p:cNvPicPr>
            <a:picLocks noChangeAspect="1"/>
          </p:cNvPicPr>
          <p:nvPr/>
        </p:nvPicPr>
        <p:blipFill>
          <a:blip r:embed="rId5"/>
          <a:stretch>
            <a:fillRect/>
          </a:stretch>
        </p:blipFill>
        <p:spPr>
          <a:xfrm rot="-1920000">
            <a:off x="5535031" y="2554618"/>
            <a:ext cx="810920" cy="376025"/>
          </a:xfrm>
          <a:prstGeom prst="rect">
            <a:avLst/>
          </a:prstGeom>
        </p:spPr>
      </p:pic>
      <p:pic>
        <p:nvPicPr>
          <p:cNvPr id="13" name="Picture 12" descr="Ground Cherries, Tomatillos, Husk Tomatoes">
            <a:extLst>
              <a:ext uri="{FF2B5EF4-FFF2-40B4-BE49-F238E27FC236}">
                <a16:creationId xmlns:a16="http://schemas.microsoft.com/office/drawing/2014/main" id="{795D712D-E2E2-83F0-60B2-F7856C2CB7D7}"/>
              </a:ext>
            </a:extLst>
          </p:cNvPr>
          <p:cNvPicPr>
            <a:picLocks noChangeAspect="1"/>
          </p:cNvPicPr>
          <p:nvPr/>
        </p:nvPicPr>
        <p:blipFill>
          <a:blip r:embed="rId6"/>
          <a:srcRect l="17439" t="5509" r="11611" b="-2526"/>
          <a:stretch/>
        </p:blipFill>
        <p:spPr>
          <a:xfrm>
            <a:off x="510552" y="5417973"/>
            <a:ext cx="563871" cy="951167"/>
          </a:xfrm>
          <a:prstGeom prst="rect">
            <a:avLst/>
          </a:prstGeom>
        </p:spPr>
      </p:pic>
      <p:pic>
        <p:nvPicPr>
          <p:cNvPr id="6" name="Picture 5" descr="MATHEMATICS!WITH! MULTILINK!CUBES ...">
            <a:extLst>
              <a:ext uri="{FF2B5EF4-FFF2-40B4-BE49-F238E27FC236}">
                <a16:creationId xmlns:a16="http://schemas.microsoft.com/office/drawing/2014/main" id="{9F1AA899-3A0E-72C4-D1C3-35DAC222FEFC}"/>
              </a:ext>
            </a:extLst>
          </p:cNvPr>
          <p:cNvPicPr>
            <a:picLocks noChangeAspect="1"/>
          </p:cNvPicPr>
          <p:nvPr/>
        </p:nvPicPr>
        <p:blipFill>
          <a:blip r:embed="rId7"/>
          <a:stretch>
            <a:fillRect/>
          </a:stretch>
        </p:blipFill>
        <p:spPr>
          <a:xfrm>
            <a:off x="4722194" y="2580136"/>
            <a:ext cx="648196" cy="428484"/>
          </a:xfrm>
          <a:prstGeom prst="rect">
            <a:avLst/>
          </a:prstGeom>
        </p:spPr>
      </p:pic>
      <p:pic>
        <p:nvPicPr>
          <p:cNvPr id="14" name="Picture 13" descr="Transparent Earth Images – Browse 227,116 Stock Photos, Vectors, and Video  | Adobe Stock">
            <a:extLst>
              <a:ext uri="{FF2B5EF4-FFF2-40B4-BE49-F238E27FC236}">
                <a16:creationId xmlns:a16="http://schemas.microsoft.com/office/drawing/2014/main" id="{1EEC918B-A4F0-4388-5351-228900D96671}"/>
              </a:ext>
            </a:extLst>
          </p:cNvPr>
          <p:cNvPicPr>
            <a:picLocks noChangeAspect="1"/>
          </p:cNvPicPr>
          <p:nvPr/>
        </p:nvPicPr>
        <p:blipFill>
          <a:blip r:embed="rId8"/>
          <a:srcRect l="16802" t="7692" r="26018" b="7866"/>
          <a:stretch/>
        </p:blipFill>
        <p:spPr>
          <a:xfrm>
            <a:off x="2203255" y="5409860"/>
            <a:ext cx="1025783" cy="968192"/>
          </a:xfrm>
          <a:prstGeom prst="rect">
            <a:avLst/>
          </a:prstGeom>
        </p:spPr>
      </p:pic>
      <p:pic>
        <p:nvPicPr>
          <p:cNvPr id="16" name="Picture 15" descr="Dance Clipart Images – Browse 71,136 ...">
            <a:extLst>
              <a:ext uri="{FF2B5EF4-FFF2-40B4-BE49-F238E27FC236}">
                <a16:creationId xmlns:a16="http://schemas.microsoft.com/office/drawing/2014/main" id="{BE90F638-7858-4DF2-9135-C17981CF8449}"/>
              </a:ext>
            </a:extLst>
          </p:cNvPr>
          <p:cNvPicPr>
            <a:picLocks noChangeAspect="1"/>
          </p:cNvPicPr>
          <p:nvPr/>
        </p:nvPicPr>
        <p:blipFill>
          <a:blip r:embed="rId9"/>
          <a:stretch>
            <a:fillRect/>
          </a:stretch>
        </p:blipFill>
        <p:spPr>
          <a:xfrm>
            <a:off x="4138275" y="5503172"/>
            <a:ext cx="1821356" cy="763756"/>
          </a:xfrm>
          <a:prstGeom prst="rect">
            <a:avLst/>
          </a:prstGeom>
        </p:spPr>
      </p:pic>
      <p:pic>
        <p:nvPicPr>
          <p:cNvPr id="17" name="Picture 16" descr="A book cover of a flower&#10;&#10;AI-generated content may be incorrect.">
            <a:extLst>
              <a:ext uri="{FF2B5EF4-FFF2-40B4-BE49-F238E27FC236}">
                <a16:creationId xmlns:a16="http://schemas.microsoft.com/office/drawing/2014/main" id="{51C9CCA5-F64D-4790-7668-F0D1DAE44755}"/>
              </a:ext>
            </a:extLst>
          </p:cNvPr>
          <p:cNvPicPr>
            <a:picLocks noChangeAspect="1"/>
          </p:cNvPicPr>
          <p:nvPr/>
        </p:nvPicPr>
        <p:blipFill>
          <a:blip r:embed="rId10"/>
          <a:stretch>
            <a:fillRect/>
          </a:stretch>
        </p:blipFill>
        <p:spPr>
          <a:xfrm>
            <a:off x="3776888" y="7096922"/>
            <a:ext cx="803016" cy="1289730"/>
          </a:xfrm>
          <a:prstGeom prst="rect">
            <a:avLst/>
          </a:prstGeom>
        </p:spPr>
      </p:pic>
      <p:pic>
        <p:nvPicPr>
          <p:cNvPr id="19" name="Picture 18" descr="A book cover of a heart shaped puzzle&#10;&#10;AI-generated content may be incorrect.">
            <a:extLst>
              <a:ext uri="{FF2B5EF4-FFF2-40B4-BE49-F238E27FC236}">
                <a16:creationId xmlns:a16="http://schemas.microsoft.com/office/drawing/2014/main" id="{6CCCBC47-1A29-FB79-CFBD-1096340917AB}"/>
              </a:ext>
            </a:extLst>
          </p:cNvPr>
          <p:cNvPicPr>
            <a:picLocks noChangeAspect="1"/>
          </p:cNvPicPr>
          <p:nvPr/>
        </p:nvPicPr>
        <p:blipFill>
          <a:blip r:embed="rId11"/>
          <a:stretch>
            <a:fillRect/>
          </a:stretch>
        </p:blipFill>
        <p:spPr>
          <a:xfrm>
            <a:off x="3779738" y="8569190"/>
            <a:ext cx="942612" cy="858005"/>
          </a:xfrm>
          <a:prstGeom prst="rect">
            <a:avLst/>
          </a:prstGeom>
        </p:spPr>
      </p:pic>
      <p:pic>
        <p:nvPicPr>
          <p:cNvPr id="21" name="Picture 20" descr="A book cover with a tree and fox&#10;&#10;AI-generated content may be incorrect.">
            <a:extLst>
              <a:ext uri="{FF2B5EF4-FFF2-40B4-BE49-F238E27FC236}">
                <a16:creationId xmlns:a16="http://schemas.microsoft.com/office/drawing/2014/main" id="{BBD5743D-1383-A0AD-5604-D9CFB149F394}"/>
              </a:ext>
            </a:extLst>
          </p:cNvPr>
          <p:cNvPicPr>
            <a:picLocks noChangeAspect="1"/>
          </p:cNvPicPr>
          <p:nvPr/>
        </p:nvPicPr>
        <p:blipFill>
          <a:blip r:embed="rId12"/>
          <a:stretch>
            <a:fillRect/>
          </a:stretch>
        </p:blipFill>
        <p:spPr>
          <a:xfrm>
            <a:off x="5191741" y="7046210"/>
            <a:ext cx="1068126" cy="1318529"/>
          </a:xfrm>
          <a:prstGeom prst="rect">
            <a:avLst/>
          </a:prstGeom>
        </p:spPr>
      </p:pic>
      <p:pic>
        <p:nvPicPr>
          <p:cNvPr id="23" name="Picture 22" descr="A blue and white book cover&#10;&#10;AI-generated content may be incorrect.">
            <a:extLst>
              <a:ext uri="{FF2B5EF4-FFF2-40B4-BE49-F238E27FC236}">
                <a16:creationId xmlns:a16="http://schemas.microsoft.com/office/drawing/2014/main" id="{1ECFA664-AC43-B31B-7EBD-6352EAC02081}"/>
              </a:ext>
            </a:extLst>
          </p:cNvPr>
          <p:cNvPicPr>
            <a:picLocks noChangeAspect="1"/>
          </p:cNvPicPr>
          <p:nvPr/>
        </p:nvPicPr>
        <p:blipFill>
          <a:blip r:embed="rId13"/>
          <a:stretch>
            <a:fillRect/>
          </a:stretch>
        </p:blipFill>
        <p:spPr>
          <a:xfrm>
            <a:off x="5339915" y="8566118"/>
            <a:ext cx="771776" cy="733425"/>
          </a:xfrm>
          <a:prstGeom prst="rect">
            <a:avLst/>
          </a:prstGeom>
        </p:spPr>
      </p:pic>
      <p:pic>
        <p:nvPicPr>
          <p:cNvPr id="1026" name="Picture 2" descr="Back to the Trees: Audio">
            <a:extLst>
              <a:ext uri="{FF2B5EF4-FFF2-40B4-BE49-F238E27FC236}">
                <a16:creationId xmlns:a16="http://schemas.microsoft.com/office/drawing/2014/main" id="{E09451D2-AFE5-4AC3-99EA-D351192F6C82}"/>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rot="20614728">
            <a:off x="513728" y="8366124"/>
            <a:ext cx="976530" cy="11080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xford Reading Tree Word Sparks: Level ...">
            <a:extLst>
              <a:ext uri="{FF2B5EF4-FFF2-40B4-BE49-F238E27FC236}">
                <a16:creationId xmlns:a16="http://schemas.microsoft.com/office/drawing/2014/main" id="{3A654867-C936-402D-BE8E-235E7B176C6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rot="1367266">
            <a:off x="2151334" y="8424748"/>
            <a:ext cx="908509" cy="102906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Oxford Reading Tree Word Sparks: Level ...">
            <a:extLst>
              <a:ext uri="{FF2B5EF4-FFF2-40B4-BE49-F238E27FC236}">
                <a16:creationId xmlns:a16="http://schemas.microsoft.com/office/drawing/2014/main" id="{8412059D-F4B1-4E41-85C3-FE623153160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10696" y="8542549"/>
            <a:ext cx="924381" cy="1047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0379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970aca6-9cb8-4276-bc8b-bef9d910f2ee">
      <Terms xmlns="http://schemas.microsoft.com/office/infopath/2007/PartnerControls"/>
    </lcf76f155ced4ddcb4097134ff3c332f>
    <TaxCatchAll xmlns="cac48d98-c999-4eb6-b102-8f6f3bbb3bd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E15A925FC063488DE0B0E813BE9DF5" ma:contentTypeVersion="13" ma:contentTypeDescription="Create a new document." ma:contentTypeScope="" ma:versionID="584e68c67e7ae7c886636f2ebde1d150">
  <xsd:schema xmlns:xsd="http://www.w3.org/2001/XMLSchema" xmlns:xs="http://www.w3.org/2001/XMLSchema" xmlns:p="http://schemas.microsoft.com/office/2006/metadata/properties" xmlns:ns2="e970aca6-9cb8-4276-bc8b-bef9d910f2ee" xmlns:ns3="cac48d98-c999-4eb6-b102-8f6f3bbb3bd5" targetNamespace="http://schemas.microsoft.com/office/2006/metadata/properties" ma:root="true" ma:fieldsID="0bb9e5d4378c6dddb3f745836c8eae3e" ns2:_="" ns3:_="">
    <xsd:import namespace="e970aca6-9cb8-4276-bc8b-bef9d910f2ee"/>
    <xsd:import namespace="cac48d98-c999-4eb6-b102-8f6f3bbb3b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70aca6-9cb8-4276-bc8b-bef9d910f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3656f60-27ea-4f4c-865c-e98f0fe40e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c48d98-c999-4eb6-b102-8f6f3bbb3b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571e8da-db13-4c63-b429-106e3add7984}" ma:internalName="TaxCatchAll" ma:showField="CatchAllData" ma:web="cac48d98-c999-4eb6-b102-8f6f3bbb3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88D3E1-DB36-46BC-946C-9EC15E59858E}">
  <ds:schemaRefs>
    <ds:schemaRef ds:uri="http://schemas.microsoft.com/sharepoint/v3/contenttype/forms"/>
  </ds:schemaRefs>
</ds:datastoreItem>
</file>

<file path=customXml/itemProps2.xml><?xml version="1.0" encoding="utf-8"?>
<ds:datastoreItem xmlns:ds="http://schemas.openxmlformats.org/officeDocument/2006/customXml" ds:itemID="{5F6D455D-052B-49D8-921E-8481E3F7D9CC}">
  <ds:schemaRefs>
    <ds:schemaRef ds:uri="cac48d98-c999-4eb6-b102-8f6f3bbb3bd5"/>
    <ds:schemaRef ds:uri="http://purl.org/dc/terms/"/>
    <ds:schemaRef ds:uri="e970aca6-9cb8-4276-bc8b-bef9d910f2e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D7A9FB35-D2EE-4F83-812F-A9C2EBA06440}">
  <ds:schemaRefs>
    <ds:schemaRef ds:uri="cac48d98-c999-4eb6-b102-8f6f3bbb3bd5"/>
    <ds:schemaRef ds:uri="e970aca6-9cb8-4276-bc8b-bef9d910f2e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696</Words>
  <Application>Microsoft Office PowerPoint</Application>
  <PresentationFormat>A4 Paper (210x297 mm)</PresentationFormat>
  <Paragraphs>49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Thomas</dc:creator>
  <cp:lastModifiedBy>Ellie Young</cp:lastModifiedBy>
  <cp:revision>154</cp:revision>
  <dcterms:created xsi:type="dcterms:W3CDTF">2023-03-07T15:16:37Z</dcterms:created>
  <dcterms:modified xsi:type="dcterms:W3CDTF">2025-05-06T07:50:20Z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0x0101003DE15A925FC063488DE0B0E813BE9DF5</vt:lpwstr>
  </property>
  <property fmtid="{D5CDD505-2E9C-101B-9397-08002B2CF9AE}" pid="3" name="MediaServiceImageTags">
    <vt:lpwstr/>
  </property>
</Properties>
</file>