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D0B8DD-8548-D5C9-C8E1-77EB314C4438}" v="3" dt="2024-09-03T18:24:06.8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66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05/09/2024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05/09/2024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05/09/2024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05/09/2024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File:Bundesarchiv_Bild_183-S33882,_Adolf_Hitler_(cropped).jpg" TargetMode="External"/><Relationship Id="rId13" Type="http://schemas.openxmlformats.org/officeDocument/2006/relationships/image" Target="../media/image17.jpeg"/><Relationship Id="rId3" Type="http://schemas.openxmlformats.org/officeDocument/2006/relationships/image" Target="../media/image8.png"/><Relationship Id="rId7" Type="http://schemas.openxmlformats.org/officeDocument/2006/relationships/image" Target="../media/image12.jpeg"/><Relationship Id="rId12" Type="http://schemas.openxmlformats.org/officeDocument/2006/relationships/image" Target="../media/image16.jpe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5.jpeg"/><Relationship Id="rId5" Type="http://schemas.openxmlformats.org/officeDocument/2006/relationships/image" Target="../media/image10.pn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lang="en-GB" altLang="en-US" sz="4000" b="1" dirty="0">
                <a:solidFill>
                  <a:srgbClr val="000000"/>
                </a:solidFill>
                <a:latin typeface="Calibri"/>
                <a:cs typeface="Calibri"/>
              </a:rPr>
              <a:t> </a:t>
            </a:r>
            <a:r>
              <a:rPr kumimoji="0" lang="en-GB" altLang="en-US" sz="4000" b="1" i="0" u="none" strike="noStrike" cap="none" normalizeH="0" baseline="0" dirty="0">
                <a:ln>
                  <a:noFill/>
                </a:ln>
                <a:solidFill>
                  <a:srgbClr val="000000"/>
                </a:solidFill>
                <a:effectLst/>
                <a:latin typeface="Calibri"/>
                <a:cs typeface="Calibri"/>
              </a:rPr>
              <a:t>Year</a:t>
            </a:r>
            <a:r>
              <a:rPr lang="en-GB" altLang="en-US" sz="4000" b="1" dirty="0">
                <a:solidFill>
                  <a:srgbClr val="000000"/>
                </a:solidFill>
                <a:latin typeface="Calibri"/>
                <a:cs typeface="Calibri"/>
              </a:rPr>
              <a:t> 6  </a:t>
            </a:r>
            <a:r>
              <a:rPr kumimoji="0" lang="en-GB" altLang="en-US" sz="4000" b="1" i="0" u="none" strike="noStrike" cap="none" normalizeH="0" baseline="0" dirty="0">
                <a:ln>
                  <a:noFill/>
                </a:ln>
                <a:solidFill>
                  <a:srgbClr val="000000"/>
                </a:solidFill>
                <a:effectLst/>
                <a:latin typeface="Calibri"/>
                <a:cs typeface="Calibri"/>
              </a:rPr>
              <a:t>Newsletter</a:t>
            </a:r>
          </a:p>
          <a:p>
            <a:pPr algn="ctr" defTabSz="914400" eaLnBrk="0" fontAlgn="base" hangingPunct="0">
              <a:spcBef>
                <a:spcPct val="0"/>
              </a:spcBef>
              <a:spcAft>
                <a:spcPts val="100"/>
              </a:spcAft>
            </a:pPr>
            <a:endParaRPr kumimoji="0" lang="en-GB" altLang="en-US" sz="800" b="1" i="0" u="none" strike="noStrike" cap="none" normalizeH="0" baseline="0" dirty="0">
              <a:ln>
                <a:noFill/>
              </a:ln>
              <a:solidFill>
                <a:srgbClr val="000000"/>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dirty="0">
                <a:ln>
                  <a:noFill/>
                </a:ln>
                <a:solidFill>
                  <a:srgbClr val="000000"/>
                </a:solidFill>
                <a:effectLst/>
                <a:latin typeface="Calibri" panose="020F0502020204030204" pitchFamily="34" charset="0"/>
              </a:rPr>
              <a:t>  Autumn</a:t>
            </a:r>
            <a:r>
              <a:rPr kumimoji="0" lang="en-GB" altLang="en-US" sz="3200" b="1" i="0" u="none" strike="noStrike" cap="none" normalizeH="0" dirty="0">
                <a:ln>
                  <a:noFill/>
                </a:ln>
                <a:solidFill>
                  <a:srgbClr val="000000"/>
                </a:solidFill>
                <a:effectLst/>
                <a:latin typeface="Calibri" panose="020F0502020204030204" pitchFamily="34" charset="0"/>
              </a:rPr>
              <a:t> 1</a:t>
            </a:r>
            <a:r>
              <a:rPr kumimoji="0" lang="en-GB" altLang="en-US" sz="3200" b="1" i="0" u="none" strike="noStrike" cap="none" normalizeH="0" baseline="0" dirty="0">
                <a:ln>
                  <a:noFill/>
                </a:ln>
                <a:solidFill>
                  <a:srgbClr val="000000"/>
                </a:solidFill>
                <a:effectLst/>
                <a:latin typeface="Calibri" panose="020F0502020204030204" pitchFamily="34" charset="0"/>
              </a:rPr>
              <a:t>—2024/2025</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331305" y="1953177"/>
            <a:ext cx="3097695" cy="227937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b="1" u="sng" dirty="0">
                <a:solidFill>
                  <a:srgbClr val="000000"/>
                </a:solidFill>
                <a:latin typeface="Calibri" panose="020F0502020204030204" pitchFamily="34" charset="0"/>
              </a:rPr>
              <a:t>Key dates </a:t>
            </a:r>
          </a:p>
          <a:p>
            <a:pPr lvl="0" defTabSz="914400" eaLnBrk="0" fontAlgn="base" hangingPunct="0">
              <a:spcBef>
                <a:spcPct val="0"/>
              </a:spcBef>
              <a:spcAft>
                <a:spcPct val="0"/>
              </a:spcAft>
            </a:pPr>
            <a:r>
              <a:rPr lang="en-US" altLang="en-US" sz="1100" b="1" dirty="0">
                <a:solidFill>
                  <a:prstClr val="black"/>
                </a:solidFill>
                <a:latin typeface="Calibri" panose="020F0502020204030204" pitchFamily="34" charset="0"/>
              </a:rPr>
              <a:t>16.9.24: </a:t>
            </a:r>
            <a:r>
              <a:rPr lang="en-US" altLang="en-US" sz="1100" dirty="0">
                <a:solidFill>
                  <a:prstClr val="black"/>
                </a:solidFill>
                <a:latin typeface="Calibri" panose="020F0502020204030204" pitchFamily="34" charset="0"/>
              </a:rPr>
              <a:t>Meet the teacher sessions in classrooms at 3:30pm</a:t>
            </a:r>
          </a:p>
          <a:p>
            <a:pPr lvl="0" defTabSz="914400" eaLnBrk="0" fontAlgn="base" hangingPunct="0">
              <a:spcBef>
                <a:spcPct val="0"/>
              </a:spcBef>
              <a:spcAft>
                <a:spcPct val="0"/>
              </a:spcAft>
            </a:pPr>
            <a:endParaRPr lang="en-US" altLang="en-US" sz="1100" dirty="0">
              <a:solidFill>
                <a:prstClr val="black"/>
              </a:solidFill>
              <a:latin typeface="Calibri" panose="020F0502020204030204" pitchFamily="34" charset="0"/>
            </a:endParaRPr>
          </a:p>
          <a:p>
            <a:pPr lvl="0" defTabSz="914400" eaLnBrk="0" fontAlgn="base" hangingPunct="0">
              <a:spcBef>
                <a:spcPct val="0"/>
              </a:spcBef>
              <a:spcAft>
                <a:spcPct val="0"/>
              </a:spcAft>
            </a:pPr>
            <a:r>
              <a:rPr lang="en-US" altLang="en-US" sz="1100" b="1" dirty="0">
                <a:solidFill>
                  <a:prstClr val="black"/>
                </a:solidFill>
                <a:latin typeface="Calibri" panose="020F0502020204030204" pitchFamily="34" charset="0"/>
              </a:rPr>
              <a:t>10.10.24:</a:t>
            </a:r>
            <a:r>
              <a:rPr lang="en-US" altLang="en-US" sz="1100" dirty="0">
                <a:solidFill>
                  <a:prstClr val="black"/>
                </a:solidFill>
                <a:latin typeface="Calibri" panose="020F0502020204030204" pitchFamily="34" charset="0"/>
              </a:rPr>
              <a:t> Year 6 </a:t>
            </a:r>
            <a:r>
              <a:rPr lang="en-US" altLang="en-US" sz="1100" dirty="0" err="1">
                <a:solidFill>
                  <a:prstClr val="black"/>
                </a:solidFill>
                <a:latin typeface="Calibri" panose="020F0502020204030204" pitchFamily="34" charset="0"/>
              </a:rPr>
              <a:t>Hindleap</a:t>
            </a:r>
            <a:r>
              <a:rPr lang="en-US" altLang="en-US" sz="1100" dirty="0">
                <a:solidFill>
                  <a:prstClr val="black"/>
                </a:solidFill>
                <a:latin typeface="Calibri" panose="020F0502020204030204" pitchFamily="34" charset="0"/>
              </a:rPr>
              <a:t> Warren Residential meeting school hall 6.00-6.30pm</a:t>
            </a:r>
          </a:p>
          <a:p>
            <a:pPr defTabSz="914400" eaLnBrk="0" fontAlgn="base" hangingPunct="0">
              <a:spcBef>
                <a:spcPct val="0"/>
              </a:spcBef>
              <a:spcAft>
                <a:spcPct val="0"/>
              </a:spcAft>
            </a:pPr>
            <a:endParaRPr lang="en-US" altLang="en-US" sz="1100" dirty="0">
              <a:solidFill>
                <a:prstClr val="black"/>
              </a:solidFill>
              <a:latin typeface="Calibri" panose="020F0502020204030204" pitchFamily="34" charset="0"/>
            </a:endParaRPr>
          </a:p>
          <a:p>
            <a:pPr defTabSz="914400" eaLnBrk="0" fontAlgn="base" hangingPunct="0">
              <a:spcBef>
                <a:spcPct val="0"/>
              </a:spcBef>
              <a:spcAft>
                <a:spcPct val="0"/>
              </a:spcAft>
            </a:pPr>
            <a:r>
              <a:rPr lang="en-US" altLang="en-US" sz="1100" b="1" dirty="0">
                <a:solidFill>
                  <a:prstClr val="black"/>
                </a:solidFill>
                <a:latin typeface="Calibri" panose="020F0502020204030204" pitchFamily="34" charset="0"/>
              </a:rPr>
              <a:t>28.10.24 – 3.11.24: </a:t>
            </a:r>
            <a:r>
              <a:rPr lang="en-US" altLang="en-US" sz="1100" dirty="0">
                <a:solidFill>
                  <a:prstClr val="black"/>
                </a:solidFill>
                <a:latin typeface="Calibri" panose="020F0502020204030204" pitchFamily="34" charset="0"/>
              </a:rPr>
              <a:t>Half-term </a:t>
            </a:r>
          </a:p>
          <a:p>
            <a:pPr defTabSz="914400" eaLnBrk="0" fontAlgn="base" hangingPunct="0">
              <a:spcBef>
                <a:spcPct val="0"/>
              </a:spcBef>
              <a:spcAft>
                <a:spcPct val="0"/>
              </a:spcAft>
            </a:pPr>
            <a:endParaRPr lang="en-US" altLang="en-US" sz="1100" dirty="0">
              <a:solidFill>
                <a:prstClr val="black"/>
              </a:solidFill>
              <a:latin typeface="Calibri" panose="020F0502020204030204" pitchFamily="34" charset="0"/>
            </a:endParaRPr>
          </a:p>
          <a:p>
            <a:pPr defTabSz="914400" eaLnBrk="0" fontAlgn="base" hangingPunct="0">
              <a:spcBef>
                <a:spcPct val="0"/>
              </a:spcBef>
              <a:spcAft>
                <a:spcPct val="0"/>
              </a:spcAft>
            </a:pPr>
            <a:r>
              <a:rPr lang="en-US" altLang="en-US" sz="1100" b="1" dirty="0">
                <a:solidFill>
                  <a:prstClr val="black"/>
                </a:solidFill>
                <a:latin typeface="Calibri" panose="020F0502020204030204" pitchFamily="34" charset="0"/>
              </a:rPr>
              <a:t>4.11.24 – 8.11.24: </a:t>
            </a:r>
            <a:r>
              <a:rPr lang="en-US" altLang="en-US" sz="1100" dirty="0" err="1">
                <a:solidFill>
                  <a:prstClr val="black"/>
                </a:solidFill>
                <a:latin typeface="Calibri" panose="020F0502020204030204" pitchFamily="34" charset="0"/>
              </a:rPr>
              <a:t>Hindleap</a:t>
            </a:r>
            <a:r>
              <a:rPr lang="en-US" altLang="en-US" sz="1100" dirty="0">
                <a:solidFill>
                  <a:prstClr val="black"/>
                </a:solidFill>
                <a:latin typeface="Calibri" panose="020F0502020204030204" pitchFamily="34" charset="0"/>
              </a:rPr>
              <a:t> Warren Residential</a:t>
            </a:r>
          </a:p>
          <a:p>
            <a:pPr defTabSz="914400" eaLnBrk="0" fontAlgn="base" hangingPunct="0">
              <a:spcBef>
                <a:spcPct val="0"/>
              </a:spcBef>
              <a:spcAft>
                <a:spcPct val="0"/>
              </a:spcAft>
            </a:pPr>
            <a:r>
              <a:rPr lang="en-US" altLang="en-US" sz="1100" dirty="0">
                <a:solidFill>
                  <a:prstClr val="black"/>
                </a:solidFill>
                <a:latin typeface="Calibri" panose="020F0502020204030204" pitchFamily="34" charset="0"/>
              </a:rPr>
              <a:t>(If your child is not going on the trip, they need to attend school as usual)</a:t>
            </a:r>
          </a:p>
          <a:p>
            <a:pPr defTabSz="914400" eaLnBrk="0" fontAlgn="base" hangingPunct="0">
              <a:spcBef>
                <a:spcPct val="0"/>
              </a:spcBef>
              <a:spcAft>
                <a:spcPct val="0"/>
              </a:spcAft>
            </a:pPr>
            <a:endParaRPr lang="en-GB" altLang="en-US" sz="1200" dirty="0">
              <a:solidFill>
                <a:srgbClr val="000000"/>
              </a:solidFill>
              <a:latin typeface="Calibri" panose="020F0502020204030204" pitchFamily="34" charset="0"/>
            </a:endParaRP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p:txBody>
      </p:sp>
      <p:sp>
        <p:nvSpPr>
          <p:cNvPr id="8" name="Text Box 5"/>
          <p:cNvSpPr txBox="1">
            <a:spLocks noChangeArrowheads="1"/>
          </p:cNvSpPr>
          <p:nvPr/>
        </p:nvSpPr>
        <p:spPr bwMode="auto">
          <a:xfrm>
            <a:off x="331305" y="4419319"/>
            <a:ext cx="3087756" cy="256772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ea typeface="Calibri"/>
                <a:cs typeface="Calibri"/>
              </a:rPr>
              <a:t>Reading</a:t>
            </a:r>
          </a:p>
          <a:p>
            <a:pPr defTabSz="914400">
              <a:spcBef>
                <a:spcPct val="0"/>
              </a:spcBef>
              <a:spcAft>
                <a:spcPct val="0"/>
              </a:spcAft>
            </a:pPr>
            <a:r>
              <a:rPr lang="en-GB" altLang="en-US" sz="1200" dirty="0">
                <a:solidFill>
                  <a:srgbClr val="000000"/>
                </a:solidFill>
                <a:latin typeface="Calibri"/>
                <a:ea typeface="Calibri"/>
                <a:cs typeface="Calibri"/>
              </a:rPr>
              <a:t>In Year 6, children take part in daily whole class reading lessons. This term, we are sharing a book called 'The Giver' by Lois Lowry. This book sets out with the intentions of describing a 'utopia' but throughout the novel, we find that the community could be described as a 'dystopia'. Throughout the lessons, </a:t>
            </a:r>
            <a:endParaRPr lang="en-GB" altLang="en-US" sz="1200" u="sng" dirty="0">
              <a:solidFill>
                <a:srgbClr val="000000"/>
              </a:solidFill>
              <a:latin typeface="Calibri" panose="020F0502020204030204" pitchFamily="34" charset="0"/>
              <a:ea typeface="Calibri"/>
              <a:cs typeface="Calibri"/>
            </a:endParaRPr>
          </a:p>
          <a:p>
            <a:pPr defTabSz="914400">
              <a:spcBef>
                <a:spcPct val="0"/>
              </a:spcBef>
              <a:spcAft>
                <a:spcPct val="0"/>
              </a:spcAft>
            </a:pPr>
            <a:r>
              <a:rPr lang="en-GB" altLang="en-US" sz="1200" dirty="0">
                <a:solidFill>
                  <a:srgbClr val="000000"/>
                </a:solidFill>
                <a:latin typeface="Calibri"/>
                <a:ea typeface="Calibri"/>
                <a:cs typeface="Calibri"/>
              </a:rPr>
              <a:t>the children will discuss key </a:t>
            </a:r>
            <a:endParaRPr lang="en-GB" altLang="en-US" sz="1200" u="sng" dirty="0">
              <a:solidFill>
                <a:srgbClr val="000000"/>
              </a:solidFill>
              <a:latin typeface="Calibri" panose="020F0502020204030204" pitchFamily="34" charset="0"/>
              <a:ea typeface="Calibri"/>
              <a:cs typeface="Calibri"/>
            </a:endParaRPr>
          </a:p>
          <a:p>
            <a:pPr defTabSz="914400">
              <a:spcBef>
                <a:spcPct val="0"/>
              </a:spcBef>
              <a:spcAft>
                <a:spcPct val="0"/>
              </a:spcAft>
            </a:pPr>
            <a:r>
              <a:rPr lang="en-GB" altLang="en-US" sz="1200" dirty="0">
                <a:solidFill>
                  <a:srgbClr val="000000"/>
                </a:solidFill>
                <a:latin typeface="Calibri"/>
                <a:ea typeface="Calibri"/>
                <a:cs typeface="Calibri"/>
              </a:rPr>
              <a:t>vocabulary and questions </a:t>
            </a:r>
            <a:endParaRPr lang="en-GB" altLang="en-US" sz="1200" u="sng" dirty="0">
              <a:solidFill>
                <a:srgbClr val="000000"/>
              </a:solidFill>
              <a:latin typeface="Calibri" panose="020F0502020204030204" pitchFamily="34" charset="0"/>
              <a:ea typeface="Calibri"/>
              <a:cs typeface="Calibri"/>
            </a:endParaRPr>
          </a:p>
          <a:p>
            <a:pPr defTabSz="914400">
              <a:spcBef>
                <a:spcPct val="0"/>
              </a:spcBef>
              <a:spcAft>
                <a:spcPct val="0"/>
              </a:spcAft>
            </a:pPr>
            <a:r>
              <a:rPr lang="en-GB" altLang="en-US" sz="1200" dirty="0">
                <a:solidFill>
                  <a:srgbClr val="000000"/>
                </a:solidFill>
                <a:latin typeface="Calibri"/>
                <a:ea typeface="Calibri"/>
                <a:cs typeface="Calibri"/>
              </a:rPr>
              <a:t>that improve their understanding </a:t>
            </a:r>
            <a:endParaRPr lang="en-GB" altLang="en-US" sz="1200" u="sng">
              <a:solidFill>
                <a:srgbClr val="000000"/>
              </a:solidFill>
              <a:latin typeface="Calibri" panose="020F0502020204030204" pitchFamily="34" charset="0"/>
              <a:ea typeface="Calibri"/>
              <a:cs typeface="Calibri"/>
            </a:endParaRPr>
          </a:p>
          <a:p>
            <a:pPr defTabSz="914400">
              <a:spcBef>
                <a:spcPct val="0"/>
              </a:spcBef>
              <a:spcAft>
                <a:spcPct val="0"/>
              </a:spcAft>
            </a:pPr>
            <a:r>
              <a:rPr lang="en-GB" altLang="en-US" sz="1200" dirty="0">
                <a:solidFill>
                  <a:srgbClr val="000000"/>
                </a:solidFill>
                <a:latin typeface="Calibri"/>
                <a:ea typeface="Calibri"/>
                <a:cs typeface="Calibri"/>
              </a:rPr>
              <a:t>of the text. </a:t>
            </a:r>
            <a:endParaRPr lang="en-GB" altLang="en-US" sz="1200" u="sng" dirty="0">
              <a:solidFill>
                <a:srgbClr val="000000"/>
              </a:solidFill>
              <a:latin typeface="Calibri" panose="020F0502020204030204" pitchFamily="34" charset="0"/>
              <a:ea typeface="Calibri"/>
              <a:cs typeface="Calibri"/>
            </a:endParaRPr>
          </a:p>
        </p:txBody>
      </p:sp>
      <p:sp>
        <p:nvSpPr>
          <p:cNvPr id="9" name="Text Box 6"/>
          <p:cNvSpPr txBox="1">
            <a:spLocks noChangeArrowheads="1"/>
          </p:cNvSpPr>
          <p:nvPr/>
        </p:nvSpPr>
        <p:spPr bwMode="auto">
          <a:xfrm>
            <a:off x="331305" y="7183609"/>
            <a:ext cx="3097553" cy="242759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Writing</a:t>
            </a:r>
          </a:p>
          <a:p>
            <a:pPr algn="just" defTabSz="914400"/>
            <a:r>
              <a:rPr lang="en-US" sz="1200" dirty="0">
                <a:ea typeface="+mn-lt"/>
                <a:cs typeface="+mn-lt"/>
              </a:rPr>
              <a:t>In writing this half term, the children are learning about different aspects of grammar. They will use these aspect of grammar to create exciting narratives in shared writes and in their own independent writing. </a:t>
            </a:r>
            <a:endParaRPr lang="en-US" dirty="0"/>
          </a:p>
          <a:p>
            <a:pPr defTabSz="914400"/>
            <a:endParaRPr lang="en-US" sz="1200" dirty="0">
              <a:ea typeface="Calibri"/>
              <a:cs typeface="Calibri"/>
            </a:endParaRPr>
          </a:p>
          <a:p>
            <a:pPr defTabSz="914400">
              <a:spcBef>
                <a:spcPct val="0"/>
              </a:spcBef>
              <a:spcAft>
                <a:spcPct val="0"/>
              </a:spcAft>
            </a:pPr>
            <a:endParaRPr lang="en-US" altLang="en-US" sz="1200" i="0" strike="noStrike" cap="none" normalizeH="0" baseline="0" dirty="0">
              <a:ln>
                <a:noFill/>
              </a:ln>
              <a:effectLst/>
              <a:latin typeface="Calibri"/>
              <a:cs typeface="Arial"/>
            </a:endParaRPr>
          </a:p>
        </p:txBody>
      </p:sp>
      <p:sp>
        <p:nvSpPr>
          <p:cNvPr id="10" name="Text Box 7"/>
          <p:cNvSpPr txBox="1">
            <a:spLocks noChangeArrowheads="1"/>
          </p:cNvSpPr>
          <p:nvPr/>
        </p:nvSpPr>
        <p:spPr bwMode="auto">
          <a:xfrm>
            <a:off x="3629508" y="7183609"/>
            <a:ext cx="2938883" cy="242759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Maths</a:t>
            </a:r>
          </a:p>
          <a:p>
            <a:pPr algn="just" defTabSz="914400">
              <a:spcBef>
                <a:spcPct val="0"/>
              </a:spcBef>
              <a:spcAft>
                <a:spcPct val="0"/>
              </a:spcAft>
            </a:pPr>
            <a:r>
              <a:rPr lang="en-US" sz="1200" dirty="0">
                <a:cs typeface="Calibri"/>
              </a:rPr>
              <a:t>In </a:t>
            </a:r>
            <a:r>
              <a:rPr lang="en-US" sz="1200" dirty="0" err="1">
                <a:cs typeface="Calibri"/>
              </a:rPr>
              <a:t>maths</a:t>
            </a:r>
            <a:r>
              <a:rPr lang="en-US" sz="1200" dirty="0">
                <a:cs typeface="Calibri"/>
              </a:rPr>
              <a:t> this half term, the children will begin by recapping place value, including comparing, ordering and rounding numbers up to 10,000,000. They will continue to develop their knowledge and reasoning skills with the four operations, including learning the method of long division, as well as the order of operations (BIDMAS).</a:t>
            </a:r>
            <a:endParaRPr lang="en-US" sz="1200" dirty="0">
              <a:ea typeface="Calibri"/>
              <a:cs typeface="Calibri"/>
            </a:endParaRPr>
          </a:p>
          <a:p>
            <a:pPr defTabSz="914400">
              <a:spcBef>
                <a:spcPct val="0"/>
              </a:spcBef>
              <a:spcAft>
                <a:spcPct val="0"/>
              </a:spcAft>
            </a:pPr>
            <a:endParaRPr lang="en-US" sz="1200" dirty="0">
              <a:cs typeface="Calibri"/>
            </a:endParaRPr>
          </a:p>
          <a:p>
            <a:pPr defTabSz="914400">
              <a:spcBef>
                <a:spcPct val="0"/>
              </a:spcBef>
              <a:spcAft>
                <a:spcPct val="0"/>
              </a:spcAft>
            </a:pPr>
            <a:endParaRPr lang="en-US" sz="1200" dirty="0">
              <a:cs typeface="Calibri"/>
            </a:endParaRPr>
          </a:p>
          <a:p>
            <a:pPr defTabSz="914400">
              <a:spcBef>
                <a:spcPct val="0"/>
              </a:spcBef>
              <a:spcAft>
                <a:spcPct val="0"/>
              </a:spcAft>
            </a:pPr>
            <a:endParaRPr lang="en-US" sz="1200" dirty="0">
              <a:cs typeface="Calibri"/>
            </a:endParaRPr>
          </a:p>
          <a:p>
            <a:pPr defTabSz="914400">
              <a:spcBef>
                <a:spcPct val="0"/>
              </a:spcBef>
              <a:spcAft>
                <a:spcPct val="0"/>
              </a:spcAft>
            </a:pPr>
            <a:endParaRPr lang="en-GB" altLang="en-US" sz="1200" dirty="0">
              <a:cs typeface="Calibri"/>
            </a:endParaRPr>
          </a:p>
        </p:txBody>
      </p:sp>
      <p:sp>
        <p:nvSpPr>
          <p:cNvPr id="11" name="Text Box 8"/>
          <p:cNvSpPr txBox="1">
            <a:spLocks noChangeArrowheads="1"/>
          </p:cNvSpPr>
          <p:nvPr/>
        </p:nvSpPr>
        <p:spPr bwMode="auto">
          <a:xfrm>
            <a:off x="3629508" y="1973943"/>
            <a:ext cx="2938883" cy="503386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400" b="1" u="sng" dirty="0">
                <a:solidFill>
                  <a:srgbClr val="000000"/>
                </a:solidFill>
                <a:latin typeface="Calibri" panose="020F0502020204030204" pitchFamily="34" charset="0"/>
              </a:rPr>
              <a:t>Notices and Reminders</a:t>
            </a:r>
          </a:p>
          <a:p>
            <a:pPr defTabSz="914400" eaLnBrk="0" fontAlgn="base" hangingPunct="0">
              <a:spcBef>
                <a:spcPct val="0"/>
              </a:spcBef>
              <a:spcAft>
                <a:spcPct val="0"/>
              </a:spcAft>
            </a:pPr>
            <a:endParaRPr lang="en-GB" altLang="en-US" sz="1100" dirty="0">
              <a:solidFill>
                <a:srgbClr val="000000"/>
              </a:solidFill>
              <a:latin typeface="Calibri" panose="020F0502020204030204" pitchFamily="34" charset="0"/>
            </a:endParaRPr>
          </a:p>
          <a:p>
            <a:pPr defTabSz="914400" eaLnBrk="0" fontAlgn="base" hangingPunct="0">
              <a:spcBef>
                <a:spcPct val="0"/>
              </a:spcBef>
              <a:spcAft>
                <a:spcPct val="0"/>
              </a:spcAft>
            </a:pPr>
            <a:endParaRPr lang="en-GB" altLang="en-US" sz="1100" dirty="0">
              <a:solidFill>
                <a:srgbClr val="000000"/>
              </a:solidFill>
              <a:latin typeface="Calibri" panose="020F0502020204030204" pitchFamily="34" charset="0"/>
            </a:endParaRPr>
          </a:p>
          <a:p>
            <a:pP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Year 6 PE day: Monday</a:t>
            </a:r>
          </a:p>
          <a:p>
            <a:pP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 </a:t>
            </a:r>
          </a:p>
          <a:p>
            <a:pPr defTabSz="914400" eaLnBrk="0" fontAlgn="base" hangingPunct="0">
              <a:spcBef>
                <a:spcPct val="0"/>
              </a:spcBef>
              <a:spcAft>
                <a:spcPct val="0"/>
              </a:spcAft>
            </a:pPr>
            <a:endParaRPr lang="en-GB" altLang="en-US" sz="1100" dirty="0">
              <a:solidFill>
                <a:srgbClr val="000000"/>
              </a:solidFill>
              <a:latin typeface="Calibri" panose="020F0502020204030204" pitchFamily="34" charset="0"/>
            </a:endParaRPr>
          </a:p>
          <a:p>
            <a:pP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Please make sure water bottles are in school everyday.</a:t>
            </a:r>
          </a:p>
          <a:p>
            <a:pPr defTabSz="914400" eaLnBrk="0" fontAlgn="base" hangingPunct="0">
              <a:spcBef>
                <a:spcPct val="0"/>
              </a:spcBef>
              <a:spcAft>
                <a:spcPct val="0"/>
              </a:spcAft>
            </a:pPr>
            <a:endParaRPr lang="en-GB" altLang="en-US" sz="1100" dirty="0">
              <a:solidFill>
                <a:srgbClr val="000000"/>
              </a:solidFill>
              <a:latin typeface="Calibri" panose="020F0502020204030204" pitchFamily="34" charset="0"/>
            </a:endParaRPr>
          </a:p>
          <a:p>
            <a:pPr defTabSz="914400" eaLnBrk="0" fontAlgn="base" hangingPunct="0">
              <a:spcBef>
                <a:spcPct val="0"/>
              </a:spcBef>
              <a:spcAft>
                <a:spcPct val="0"/>
              </a:spcAft>
            </a:pPr>
            <a:endParaRPr lang="en-GB" altLang="en-US" sz="1100" dirty="0">
              <a:solidFill>
                <a:srgbClr val="000000"/>
              </a:solidFill>
              <a:latin typeface="Calibri" panose="020F0502020204030204" pitchFamily="34" charset="0"/>
            </a:endParaRPr>
          </a:p>
          <a:p>
            <a:pP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Homework:</a:t>
            </a:r>
          </a:p>
          <a:p>
            <a:pP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Homework will be set on Fridays and due in the following Friday.</a:t>
            </a:r>
          </a:p>
          <a:p>
            <a:pPr marL="228600" indent="-228600" defTabSz="914400" eaLnBrk="0" fontAlgn="base" hangingPunct="0">
              <a:spcBef>
                <a:spcPct val="0"/>
              </a:spcBef>
              <a:spcAft>
                <a:spcPct val="0"/>
              </a:spcAft>
              <a:buFont typeface="+mj-lt"/>
              <a:buAutoNum type="arabicPeriod"/>
            </a:pPr>
            <a:r>
              <a:rPr lang="en-GB" altLang="en-US" sz="1100" dirty="0">
                <a:solidFill>
                  <a:srgbClr val="000000"/>
                </a:solidFill>
                <a:latin typeface="Calibri" panose="020F0502020204030204" pitchFamily="34" charset="0"/>
              </a:rPr>
              <a:t>Reading 5 times per week recorded by an adult in reading diaries</a:t>
            </a:r>
          </a:p>
          <a:p>
            <a:pPr marL="228600" indent="-228600" defTabSz="914400" eaLnBrk="0" fontAlgn="base" hangingPunct="0">
              <a:spcBef>
                <a:spcPct val="0"/>
              </a:spcBef>
              <a:spcAft>
                <a:spcPct val="0"/>
              </a:spcAft>
              <a:buFont typeface="+mj-lt"/>
              <a:buAutoNum type="arabicPeriod"/>
            </a:pPr>
            <a:r>
              <a:rPr lang="en-GB" altLang="en-US" sz="1100" dirty="0">
                <a:solidFill>
                  <a:srgbClr val="000000"/>
                </a:solidFill>
                <a:latin typeface="Calibri" panose="020F0502020204030204" pitchFamily="34" charset="0"/>
              </a:rPr>
              <a:t>TTRS 10 minutes on 3 days per week</a:t>
            </a:r>
          </a:p>
          <a:p>
            <a:pPr marL="228600" indent="-228600" defTabSz="914400" eaLnBrk="0" fontAlgn="base" hangingPunct="0">
              <a:spcBef>
                <a:spcPct val="0"/>
              </a:spcBef>
              <a:spcAft>
                <a:spcPct val="0"/>
              </a:spcAft>
              <a:buFont typeface="+mj-lt"/>
              <a:buAutoNum type="arabicPeriod"/>
            </a:pPr>
            <a:r>
              <a:rPr lang="en-GB" altLang="en-US" sz="1100" dirty="0">
                <a:solidFill>
                  <a:srgbClr val="000000"/>
                </a:solidFill>
                <a:latin typeface="Calibri" panose="020F0502020204030204" pitchFamily="34" charset="0"/>
              </a:rPr>
              <a:t>Maths and grammar worksheets</a:t>
            </a:r>
          </a:p>
          <a:p>
            <a:pPr marL="228600" indent="-228600" defTabSz="914400" eaLnBrk="0" fontAlgn="base" hangingPunct="0">
              <a:spcBef>
                <a:spcPct val="0"/>
              </a:spcBef>
              <a:spcAft>
                <a:spcPct val="0"/>
              </a:spcAft>
              <a:buFont typeface="+mj-lt"/>
              <a:buAutoNum type="arabicPeriod"/>
            </a:pPr>
            <a:endParaRPr lang="en-GB" altLang="en-US" sz="1100" dirty="0">
              <a:solidFill>
                <a:srgbClr val="000000"/>
              </a:solidFill>
              <a:latin typeface="Calibri" panose="020F0502020204030204" pitchFamily="34" charset="0"/>
            </a:endParaRPr>
          </a:p>
          <a:p>
            <a:pPr marL="228600" indent="-228600" defTabSz="914400" eaLnBrk="0" fontAlgn="base" hangingPunct="0">
              <a:spcBef>
                <a:spcPct val="0"/>
              </a:spcBef>
              <a:spcAft>
                <a:spcPct val="0"/>
              </a:spcAft>
              <a:buFont typeface="+mj-lt"/>
              <a:buAutoNum type="arabicPeriod"/>
            </a:pPr>
            <a:endParaRPr lang="en-GB" altLang="en-US" sz="1100" dirty="0">
              <a:solidFill>
                <a:srgbClr val="000000"/>
              </a:solidFill>
              <a:latin typeface="Calibri" panose="020F0502020204030204" pitchFamily="34" charset="0"/>
            </a:endParaRPr>
          </a:p>
          <a:p>
            <a:pP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Homework plays an important role in year 6 as we begin to prepare them for secondary school. </a:t>
            </a:r>
          </a:p>
          <a:p>
            <a:pPr defTabSz="914400" eaLnBrk="0" fontAlgn="base" hangingPunct="0">
              <a:spcBef>
                <a:spcPct val="0"/>
              </a:spcBef>
              <a:spcAft>
                <a:spcPct val="0"/>
              </a:spcAft>
            </a:pPr>
            <a:endParaRPr lang="en-GB" altLang="en-US" sz="1100" dirty="0">
              <a:solidFill>
                <a:srgbClr val="000000"/>
              </a:solidFill>
              <a:latin typeface="Calibri" panose="020F0502020204030204" pitchFamily="34" charset="0"/>
            </a:endParaRPr>
          </a:p>
          <a:p>
            <a:pPr defTabSz="914400" eaLnBrk="0" fontAlgn="base" hangingPunct="0">
              <a:spcBef>
                <a:spcPct val="0"/>
              </a:spcBef>
              <a:spcAft>
                <a:spcPct val="0"/>
              </a:spcAft>
            </a:pPr>
            <a:endParaRPr lang="en-GB" altLang="en-US" sz="1100" dirty="0">
              <a:solidFill>
                <a:srgbClr val="000000"/>
              </a:solidFill>
              <a:latin typeface="Calibri" panose="020F0502020204030204" pitchFamily="34" charset="0"/>
            </a:endParaRPr>
          </a:p>
          <a:p>
            <a:pPr marL="228600" marR="0" lvl="0" indent="-228600" algn="r" defTabSz="914400" rtl="0" eaLnBrk="0" fontAlgn="base" latinLnBrk="0" hangingPunct="0">
              <a:lnSpc>
                <a:spcPct val="100000"/>
              </a:lnSpc>
              <a:spcBef>
                <a:spcPct val="0"/>
              </a:spcBef>
              <a:spcAft>
                <a:spcPct val="0"/>
              </a:spcAft>
              <a:buClrTx/>
              <a:buSzTx/>
              <a:buAutoNum type="arabicPeriod"/>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R="0" lvl="0" algn="r" defTabSz="914400" rtl="0" eaLnBrk="0" fontAlgn="base" latinLnBrk="0" hangingPunct="0">
              <a:lnSpc>
                <a:spcPct val="100000"/>
              </a:lnSpc>
              <a:spcBef>
                <a:spcPct val="0"/>
              </a:spcBef>
              <a:spcAft>
                <a:spcPct val="0"/>
              </a:spcAft>
              <a:buClrTx/>
              <a:buSzTx/>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b="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3521" y="294791"/>
            <a:ext cx="863173" cy="775057"/>
          </a:xfrm>
          <a:prstGeom prst="rect">
            <a:avLst/>
          </a:prstGeom>
          <a:noFill/>
          <a:extLst>
            <a:ext uri="{909E8E84-426E-40DD-AFC4-6F175D3DCCD1}">
              <a14:hiddenFill xmlns:a14="http://schemas.microsoft.com/office/drawing/2010/main">
                <a:solidFill>
                  <a:srgbClr val="FFFFFF"/>
                </a:solidFill>
              </a14:hiddenFill>
            </a:ext>
          </a:extLst>
        </p:spPr>
      </p:pic>
      <p:pic>
        <p:nvPicPr>
          <p:cNvPr id="2" name="Graphic 1" descr="Scribble with solid fill">
            <a:extLst>
              <a:ext uri="{FF2B5EF4-FFF2-40B4-BE49-F238E27FC236}">
                <a16:creationId xmlns:a16="http://schemas.microsoft.com/office/drawing/2014/main" id="{F8E624E1-BE8C-9A8B-75B4-5AC8EC52A7A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91547" y="8397330"/>
            <a:ext cx="996531" cy="996742"/>
          </a:xfrm>
          <a:prstGeom prst="rect">
            <a:avLst/>
          </a:prstGeom>
        </p:spPr>
      </p:pic>
      <p:pic>
        <p:nvPicPr>
          <p:cNvPr id="3" name="Picture 2" descr="A set of colorful math symbols&#10;&#10;Description automatically generated">
            <a:extLst>
              <a:ext uri="{FF2B5EF4-FFF2-40B4-BE49-F238E27FC236}">
                <a16:creationId xmlns:a16="http://schemas.microsoft.com/office/drawing/2014/main" id="{6E62A6E9-D76B-3B25-C245-E2FBA2D3DF79}"/>
              </a:ext>
            </a:extLst>
          </p:cNvPr>
          <p:cNvPicPr>
            <a:picLocks noChangeAspect="1"/>
          </p:cNvPicPr>
          <p:nvPr/>
        </p:nvPicPr>
        <p:blipFill>
          <a:blip r:embed="rId5"/>
          <a:stretch>
            <a:fillRect/>
          </a:stretch>
        </p:blipFill>
        <p:spPr>
          <a:xfrm>
            <a:off x="5657133" y="8894260"/>
            <a:ext cx="891606" cy="718888"/>
          </a:xfrm>
          <a:prstGeom prst="rect">
            <a:avLst/>
          </a:prstGeom>
        </p:spPr>
      </p:pic>
      <p:pic>
        <p:nvPicPr>
          <p:cNvPr id="5" name="Picture 4" descr="A book cover with a child looking up at an apple&#10;&#10;Description automatically generated">
            <a:extLst>
              <a:ext uri="{FF2B5EF4-FFF2-40B4-BE49-F238E27FC236}">
                <a16:creationId xmlns:a16="http://schemas.microsoft.com/office/drawing/2014/main" id="{CF466D0A-AA20-C6A6-E78E-1182906892EB}"/>
              </a:ext>
            </a:extLst>
          </p:cNvPr>
          <p:cNvPicPr>
            <a:picLocks noChangeAspect="1"/>
          </p:cNvPicPr>
          <p:nvPr/>
        </p:nvPicPr>
        <p:blipFill>
          <a:blip r:embed="rId6"/>
          <a:stretch>
            <a:fillRect/>
          </a:stretch>
        </p:blipFill>
        <p:spPr>
          <a:xfrm>
            <a:off x="2595299" y="5853114"/>
            <a:ext cx="797777" cy="1121629"/>
          </a:xfrm>
          <a:prstGeom prst="rect">
            <a:avLst/>
          </a:prstGeom>
        </p:spPr>
      </p:pic>
      <p:pic>
        <p:nvPicPr>
          <p:cNvPr id="1026" name="Picture 2" descr="https://attachments.office.net/owa/Ellie.Young%40grove.kite.academy/service.svc/s/GetAttachmentThumbnail?id=AQMkADc5NjEwNDMxLWFlZDAtNDg2My05NjkwLTNjODliZmM4NzZkNABGAAADUAMULXadS0yTW32ntE8neAcA7UYspeVK6U6a3KRSC14fUgAAAgEMAAAA7UYspeVK6U6a3KRSC14fUgAD%2BsQ%2BLgAAAAESABAAlVw2Pt5C7EaoAAT3S0FU8Q%3D%3D&amp;thumbnailType=2&amp;token=eyJhbGciOiJSUzI1NiIsImtpZCI6IkU1RDJGMEY4REE5M0I2NzA5QzQzQTlFOEE2MTQzQzAzRDYyRjlBODAiLCJ0eXAiOiJKV1QiLCJ4NXQiOiI1ZEx3LU5xVHRuQ2NRNm5vcGhROEE5WXZtb0EifQ.eyJvcmlnaW4iOiJodHRwczovL291dGxvb2sub2ZmaWNlLmNvbSIsInVjIjoiNjIxYjY5YmJiOGZkNGQ3MDg5Y2JlNDVkZWRlMmJlNWIiLCJzaWduaW5fc3RhdGUiOiJpbmtub3dubnR3ayIsInZlciI6IkV4Y2hhbmdlLkNhbGxiYWNrLlYxIiwiYXBwY3R4c2VuZGVyIjoiT3dhRG93bmxvYWRAYjc5Nzc0MmYtZDY5NS00ZTY4LWI5YmItY2U5OTc2ZmI1MDhjIiwiaXNzcmluZyI6IldXIiwiYXBwY3R4Ijoie1wibXNleGNocHJvdFwiOlwib3dhXCIsXCJwdWlkXCI6XCIxMTUzODAxMTE2Njc2OTc0Mjc5XCIsXCJzY29wZVwiOlwiT3dhRG93bmxvYWRcIixcIm9pZFwiOlwiNTE2ODRiYWEtZmE1Ny00MTZlLWFhMTItYmNiZGQ0ZDI0Yzg2XCIsXCJwcmltYXJ5c2lkXCI6XCJTLTEtNS0yMS0zNTIxNTE0NzcyLTMwODg3NTk5MDEtMTMzOTc4NTg1OS05Mjk4OTA2XCJ9IiwibmJmIjoxNzI1NTUxNTgyLCJleHAiOjE3MjU1NTE4ODIsImlzcyI6IjAwMDAwMDAyLTAwMDAtMGZmMS1jZTAwLTAwMDAwMDAwMDAwMEBiNzk3NzQyZi1kNjk1LTRlNjgtYjliYi1jZTk5NzZmYjUwOGMiLCJhdWQiOiIwMDAwMDAwMi0wMDAwLTBmZjEtY2UwMC0wMDAwMDAwMDAwMDAvYXR0YWNobWVudHMub2ZmaWNlLm5ldEBiNzk3NzQyZi1kNjk1LTRlNjgtYjliYi1jZTk5NzZmYjUwOGMiLCJoYXBwIjoib3dhIn0.uE9PJOtWdZxvhtYuMwlnk0fqFEKcApVYTmcTbFW7gn7lzaEGYOqr-wae85nAvyG0KVvPvx526NGIK1D0e3ecSl9QkZNJP7sKFUN4kzvDKW4Bnozq3jkRiuyctxdM43OFweNNXP_zrMiF6F9rYLQUV8JjWUYbmywcTbtMwVTeDiQTwFctHq0fmLSgAZpGfRUBW_Nc8hDEKchxDOKuBW37TQaJWX9jRzzbwNB3Q0N2mWy9xAlHSTnmo0szDWXZmEoz653Wt6DYVDtAZIJ3SHJzXKjfqtxILQCecdiuqKoSjD9BsLvCNf-cL0LvquzYIRNf9BLIMnJOW4Ene_eGAS0Vfw&amp;X-OWA-CANARY=bdvoV92s25YAAAAAAAAAAOAo8EfDzdwYdIbsXDkepO2HqwJQ57Ol3rqsOXUQUKc_rfkN3wL9LXM.&amp;owa=outlook.office.com&amp;scriptVer=20240822057.13&amp;clientId=CBA1435712AE488F96607476ABE99130&amp;animation=true">
            <a:extLst>
              <a:ext uri="{FF2B5EF4-FFF2-40B4-BE49-F238E27FC236}">
                <a16:creationId xmlns:a16="http://schemas.microsoft.com/office/drawing/2014/main" id="{6DF6E9B5-98F3-4899-B479-6DFE629A8F7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7505" y="294791"/>
            <a:ext cx="863173" cy="867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25645" y="225628"/>
            <a:ext cx="3080163"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Science</a:t>
            </a:r>
          </a:p>
          <a:p>
            <a:pPr algn="just" defTabSz="914400" eaLnBrk="0" fontAlgn="base" hangingPunct="0">
              <a:spcBef>
                <a:spcPct val="0"/>
              </a:spcBef>
              <a:spcAft>
                <a:spcPct val="0"/>
              </a:spcAft>
            </a:pPr>
            <a:r>
              <a:rPr lang="en-GB" sz="1200" dirty="0">
                <a:solidFill>
                  <a:srgbClr val="000000"/>
                </a:solidFill>
                <a:latin typeface="Calibri"/>
                <a:cs typeface="Calibri"/>
              </a:rPr>
              <a:t>In science this half term, the children will learn about the similarities and differences among plants, animals and microorganisms.  They will learn about the scientific contributions </a:t>
            </a:r>
            <a:r>
              <a:rPr lang="en-GB" sz="1200" dirty="0">
                <a:solidFill>
                  <a:srgbClr val="000000"/>
                </a:solidFill>
                <a:cs typeface="Calibri"/>
              </a:rPr>
              <a:t>to the study of living things</a:t>
            </a:r>
            <a:r>
              <a:rPr lang="en-GB" sz="1200" dirty="0">
                <a:solidFill>
                  <a:srgbClr val="000000"/>
                </a:solidFill>
                <a:latin typeface="Calibri"/>
                <a:cs typeface="Calibri"/>
              </a:rPr>
              <a:t> of Carl Linnaeus, Louis Pasteur and </a:t>
            </a:r>
            <a:r>
              <a:rPr lang="en-GB" sz="1200" dirty="0" err="1">
                <a:solidFill>
                  <a:srgbClr val="000000"/>
                </a:solidFill>
                <a:latin typeface="Calibri"/>
                <a:cs typeface="Calibri"/>
              </a:rPr>
              <a:t>Kizzmekia</a:t>
            </a:r>
            <a:r>
              <a:rPr lang="en-GB" sz="1200" dirty="0">
                <a:solidFill>
                  <a:srgbClr val="000000"/>
                </a:solidFill>
                <a:latin typeface="Calibri"/>
                <a:cs typeface="Calibri"/>
              </a:rPr>
              <a:t> Corbett.</a:t>
            </a:r>
            <a:endParaRPr lang="en-US" sz="1200" dirty="0"/>
          </a:p>
        </p:txBody>
      </p:sp>
      <p:sp>
        <p:nvSpPr>
          <p:cNvPr id="6" name="Text Box 4"/>
          <p:cNvSpPr txBox="1">
            <a:spLocks noChangeArrowheads="1"/>
          </p:cNvSpPr>
          <p:nvPr/>
        </p:nvSpPr>
        <p:spPr bwMode="auto">
          <a:xfrm>
            <a:off x="3556207" y="225628"/>
            <a:ext cx="2973111"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History</a:t>
            </a:r>
            <a:endParaRPr kumimoji="0" lang="en-GB" altLang="en-US" sz="1600" b="1" i="0" u="sng" strike="noStrike" cap="none" normalizeH="0" baseline="0" dirty="0">
              <a:ln>
                <a:noFill/>
              </a:ln>
              <a:solidFill>
                <a:srgbClr val="000000"/>
              </a:solidFill>
              <a:effectLst/>
              <a:latin typeface="Calibri"/>
              <a:cs typeface="Calibri"/>
            </a:endParaRPr>
          </a:p>
          <a:p>
            <a:pPr defTabSz="914400">
              <a:spcBef>
                <a:spcPct val="0"/>
              </a:spcBef>
              <a:spcAft>
                <a:spcPct val="0"/>
              </a:spcAft>
            </a:pPr>
            <a:r>
              <a:rPr lang="en-US" altLang="en-US" sz="1200" dirty="0">
                <a:latin typeface="Calibri"/>
                <a:ea typeface="Calibri"/>
                <a:cs typeface="Arial"/>
              </a:rPr>
              <a:t>During the autumn term, the </a:t>
            </a:r>
            <a:endParaRPr lang="en-US" altLang="en-US" sz="1200" dirty="0">
              <a:latin typeface="Calibri"/>
              <a:ea typeface="Calibri"/>
              <a:cs typeface="Arial" panose="020B0604020202020204" pitchFamily="34" charset="0"/>
            </a:endParaRPr>
          </a:p>
          <a:p>
            <a:pPr defTabSz="914400">
              <a:spcBef>
                <a:spcPct val="0"/>
              </a:spcBef>
              <a:spcAft>
                <a:spcPct val="0"/>
              </a:spcAft>
            </a:pPr>
            <a:r>
              <a:rPr lang="en-US" altLang="en-US" sz="1200" dirty="0">
                <a:latin typeface="Calibri"/>
                <a:ea typeface="Calibri"/>
                <a:cs typeface="Arial"/>
              </a:rPr>
              <a:t>children will be learning about how </a:t>
            </a:r>
            <a:endParaRPr lang="en-US" altLang="en-US" sz="1200" dirty="0">
              <a:latin typeface="Calibri"/>
              <a:ea typeface="Calibri"/>
              <a:cs typeface="Arial" panose="020B0604020202020204" pitchFamily="34" charset="0"/>
            </a:endParaRPr>
          </a:p>
          <a:p>
            <a:pPr defTabSz="914400">
              <a:spcBef>
                <a:spcPct val="0"/>
              </a:spcBef>
              <a:spcAft>
                <a:spcPct val="0"/>
              </a:spcAft>
            </a:pPr>
            <a:r>
              <a:rPr lang="en-US" altLang="en-US" sz="1200" dirty="0">
                <a:latin typeface="Calibri"/>
                <a:ea typeface="Calibri"/>
                <a:cs typeface="Arial"/>
              </a:rPr>
              <a:t>Adolf Hitler rose to power. </a:t>
            </a:r>
            <a:r>
              <a:rPr lang="en-US" altLang="en-US" sz="1200" dirty="0">
                <a:ea typeface="Calibri"/>
                <a:cs typeface="Arial"/>
              </a:rPr>
              <a:t>This will</a:t>
            </a:r>
            <a:endParaRPr lang="en-US" altLang="en-US" sz="1200" dirty="0">
              <a:latin typeface="Calibri"/>
              <a:ea typeface="Calibri"/>
              <a:cs typeface="Arial" panose="020B0604020202020204" pitchFamily="34" charset="0"/>
            </a:endParaRPr>
          </a:p>
          <a:p>
            <a:pPr defTabSz="914400">
              <a:spcBef>
                <a:spcPct val="0"/>
              </a:spcBef>
              <a:spcAft>
                <a:spcPct val="0"/>
              </a:spcAft>
            </a:pPr>
            <a:r>
              <a:rPr lang="en-US" altLang="en-US" sz="1200" dirty="0">
                <a:latin typeface="Calibri"/>
                <a:ea typeface="Calibri"/>
                <a:cs typeface="Arial"/>
              </a:rPr>
              <a:t>focus on Hitler becoming leader of the Nazi party and dictator of Germany, the use of propaganda to spread the Nazi ideology and the ways in which Jews and non-Aryans were persecuted. The children will look at sources to support their learning such as first-hand accounts of those who lived during that time. </a:t>
            </a:r>
            <a:endParaRPr lang="en-US" altLang="en-US" sz="1200" dirty="0">
              <a:latin typeface="Calibri"/>
              <a:ea typeface="Calibri"/>
              <a:cs typeface="Arial" panose="020B0604020202020204" pitchFamily="34" charset="0"/>
            </a:endParaRPr>
          </a:p>
          <a:p>
            <a:pPr defTabSz="914400">
              <a:spcBef>
                <a:spcPct val="0"/>
              </a:spcBef>
              <a:spcAft>
                <a:spcPct val="0"/>
              </a:spcAft>
            </a:pPr>
            <a:endParaRPr lang="en-US" altLang="en-US" sz="1200" dirty="0">
              <a:latin typeface="Calibri"/>
              <a:ea typeface="Calibri"/>
              <a:cs typeface="Arial" panose="020B0604020202020204" pitchFamily="34" charset="0"/>
            </a:endParaRPr>
          </a:p>
        </p:txBody>
      </p:sp>
      <p:sp>
        <p:nvSpPr>
          <p:cNvPr id="7" name="Text Box 5"/>
          <p:cNvSpPr txBox="1">
            <a:spLocks noChangeArrowheads="1"/>
          </p:cNvSpPr>
          <p:nvPr/>
        </p:nvSpPr>
        <p:spPr bwMode="auto">
          <a:xfrm>
            <a:off x="3556207" y="4900919"/>
            <a:ext cx="2973111" cy="22407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PSHE</a:t>
            </a:r>
            <a:endParaRPr lang="en-US" sz="1600" dirty="0">
              <a:latin typeface="Calibri"/>
              <a:cs typeface="Calibri"/>
            </a:endParaRPr>
          </a:p>
          <a:p>
            <a:pPr algn="just" defTabSz="914400">
              <a:spcBef>
                <a:spcPct val="0"/>
              </a:spcBef>
              <a:spcAft>
                <a:spcPct val="0"/>
              </a:spcAft>
            </a:pPr>
            <a:r>
              <a:rPr lang="en-US" altLang="en-US" sz="1200" dirty="0">
                <a:latin typeface="Calibri"/>
                <a:cs typeface="Calibri"/>
              </a:rPr>
              <a:t>In PSHE, the focus will be on what it means to be healthy. This includes both physical and mental health, understanding the importance of eating a balanced diet as well as maintaining good oral hygiene.</a:t>
            </a:r>
          </a:p>
          <a:p>
            <a:pPr defTabSz="914400">
              <a:spcBef>
                <a:spcPct val="0"/>
              </a:spcBef>
              <a:spcAft>
                <a:spcPct val="0"/>
              </a:spcAft>
            </a:pPr>
            <a:endParaRPr lang="en-US" altLang="en-US" sz="1200" dirty="0">
              <a:latin typeface="Calibri"/>
              <a:cs typeface="Calibri"/>
            </a:endParaRPr>
          </a:p>
        </p:txBody>
      </p:sp>
      <p:sp>
        <p:nvSpPr>
          <p:cNvPr id="8" name="Text Box 6"/>
          <p:cNvSpPr txBox="1">
            <a:spLocks noChangeArrowheads="1"/>
          </p:cNvSpPr>
          <p:nvPr/>
        </p:nvSpPr>
        <p:spPr bwMode="auto">
          <a:xfrm>
            <a:off x="325645" y="7341703"/>
            <a:ext cx="3080163" cy="22915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French</a:t>
            </a:r>
          </a:p>
          <a:p>
            <a:pPr algn="just" defTabSz="914400">
              <a:spcBef>
                <a:spcPct val="0"/>
              </a:spcBef>
              <a:spcAft>
                <a:spcPct val="0"/>
              </a:spcAft>
            </a:pPr>
            <a:r>
              <a:rPr lang="en-GB" sz="1200" dirty="0"/>
              <a:t>In this half term, the children will be focusing on how to say twenty- one pieces of clothing in French. They will be exposed to authentic French accents from around the world to enable them to speak with a French accent. They will also learn how to correctly use the verb 'porter'(to wear) as well as the genders of each item - 'la/le'.   </a:t>
            </a:r>
            <a:r>
              <a:rPr lang="en-GB" sz="1100" dirty="0"/>
              <a:t> </a:t>
            </a:r>
            <a:endParaRPr lang="en-GB" altLang="en-US" sz="1100" b="1" u="sng" dirty="0">
              <a:solidFill>
                <a:srgbClr val="000000"/>
              </a:solidFill>
              <a:latin typeface="Calibri" panose="020F0502020204030204" pitchFamily="34" charset="0"/>
              <a:cs typeface="Calibri"/>
            </a:endParaRPr>
          </a:p>
          <a:p>
            <a:pPr algn="ctr" defTabSz="914400"/>
            <a:endParaRPr lang="en-GB" sz="1100" dirty="0"/>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p:txBody>
      </p:sp>
      <p:sp>
        <p:nvSpPr>
          <p:cNvPr id="9" name="Text Box 7"/>
          <p:cNvSpPr txBox="1">
            <a:spLocks noChangeArrowheads="1"/>
          </p:cNvSpPr>
          <p:nvPr/>
        </p:nvSpPr>
        <p:spPr bwMode="auto">
          <a:xfrm>
            <a:off x="3556207" y="7341703"/>
            <a:ext cx="2973111" cy="22915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dirty="0">
                <a:ln>
                  <a:noFill/>
                </a:ln>
                <a:solidFill>
                  <a:srgbClr val="000000"/>
                </a:solidFill>
                <a:effectLst/>
              </a:rPr>
              <a:t>Suggested books for reading</a:t>
            </a:r>
          </a:p>
          <a:p>
            <a:pPr algn="ctr" defTabSz="914400" eaLnBrk="0" fontAlgn="base" hangingPunct="0">
              <a:spcBef>
                <a:spcPct val="0"/>
              </a:spcBef>
              <a:spcAft>
                <a:spcPct val="0"/>
              </a:spcAft>
            </a:pPr>
            <a:endParaRPr lang="en-US" dirty="0"/>
          </a:p>
          <a:p>
            <a:pPr defTabSz="914400">
              <a:spcBef>
                <a:spcPct val="0"/>
              </a:spcBef>
              <a:spcAft>
                <a:spcPct val="0"/>
              </a:spcAft>
            </a:pPr>
            <a:endParaRPr lang="en-US" dirty="0">
              <a:cs typeface="Calibri"/>
            </a:endParaRPr>
          </a:p>
        </p:txBody>
      </p:sp>
      <p:sp>
        <p:nvSpPr>
          <p:cNvPr id="10" name="Text Box 8"/>
          <p:cNvSpPr txBox="1">
            <a:spLocks noChangeArrowheads="1"/>
          </p:cNvSpPr>
          <p:nvPr/>
        </p:nvSpPr>
        <p:spPr bwMode="auto">
          <a:xfrm>
            <a:off x="331036" y="4900919"/>
            <a:ext cx="3094451" cy="22407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RE</a:t>
            </a:r>
          </a:p>
          <a:p>
            <a:pPr algn="just" defTabSz="914400">
              <a:spcBef>
                <a:spcPct val="0"/>
              </a:spcBef>
              <a:spcAft>
                <a:spcPct val="0"/>
              </a:spcAft>
            </a:pPr>
            <a:r>
              <a:rPr lang="en-GB" altLang="en-US" sz="1200" dirty="0">
                <a:solidFill>
                  <a:srgbClr val="000000"/>
                </a:solidFill>
                <a:latin typeface="Calibri"/>
                <a:ea typeface="Calibri"/>
                <a:cs typeface="Calibri"/>
              </a:rPr>
              <a:t>In this half term, the children will be exploring the religions of Judaism and Sikhism. Specifically, in Judaism, they will learn about the importance of repentance and the impact this has on the way Jewish people live their lives. In Sikhism, the children will learn what it means to Sikhs to belong to their faith and how this happens in their community through the exploration of rituals and routines.</a:t>
            </a:r>
          </a:p>
        </p:txBody>
      </p:sp>
      <p:sp>
        <p:nvSpPr>
          <p:cNvPr id="11" name="Text Box 9"/>
          <p:cNvSpPr txBox="1">
            <a:spLocks noChangeArrowheads="1"/>
          </p:cNvSpPr>
          <p:nvPr/>
        </p:nvSpPr>
        <p:spPr bwMode="auto">
          <a:xfrm>
            <a:off x="3556207" y="2566501"/>
            <a:ext cx="2973111" cy="216693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PE</a:t>
            </a:r>
          </a:p>
          <a:p>
            <a:pPr algn="just" defTabSz="914400">
              <a:spcBef>
                <a:spcPct val="0"/>
              </a:spcBef>
              <a:spcAft>
                <a:spcPct val="0"/>
              </a:spcAft>
            </a:pPr>
            <a:r>
              <a:rPr lang="en-GB" sz="1200" dirty="0">
                <a:solidFill>
                  <a:srgbClr val="000000"/>
                </a:solidFill>
                <a:ea typeface="+mn-lt"/>
                <a:cs typeface="+mn-lt"/>
              </a:rPr>
              <a:t>This half term the children will be playing football. They will be learning to pass, dribble and shoot with control. These skills, along with teamwork, will be incorporated into attacking and defensive tactics. </a:t>
            </a:r>
          </a:p>
          <a:p>
            <a:pPr defTabSz="914400">
              <a:spcBef>
                <a:spcPct val="0"/>
              </a:spcBef>
              <a:spcAft>
                <a:spcPct val="0"/>
              </a:spcAft>
            </a:pPr>
            <a:endParaRPr lang="en-GB" sz="1200" dirty="0">
              <a:cs typeface="Calibri" panose="020F0502020204030204"/>
            </a:endParaRPr>
          </a:p>
        </p:txBody>
      </p:sp>
      <p:sp>
        <p:nvSpPr>
          <p:cNvPr id="12" name="Text Box 10"/>
          <p:cNvSpPr txBox="1">
            <a:spLocks noChangeArrowheads="1"/>
          </p:cNvSpPr>
          <p:nvPr/>
        </p:nvSpPr>
        <p:spPr bwMode="auto">
          <a:xfrm>
            <a:off x="325645" y="2566502"/>
            <a:ext cx="3080163" cy="216693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a:spcBef>
                <a:spcPct val="0"/>
              </a:spcBef>
              <a:spcAft>
                <a:spcPct val="0"/>
              </a:spcAft>
            </a:pPr>
            <a:r>
              <a:rPr lang="en-US" sz="1600" b="1" u="sng" dirty="0">
                <a:ea typeface="Calibri"/>
                <a:cs typeface="Calibri"/>
              </a:rPr>
              <a:t>Art</a:t>
            </a:r>
          </a:p>
          <a:p>
            <a:pPr algn="just" defTabSz="914400">
              <a:spcBef>
                <a:spcPct val="0"/>
              </a:spcBef>
              <a:spcAft>
                <a:spcPct val="0"/>
              </a:spcAft>
            </a:pPr>
            <a:r>
              <a:rPr lang="en-US" sz="1200" dirty="0"/>
              <a:t>In art this half term,  the children will begin to look at tone, texture and mark-making. They will then use a range of strategies to create perspective in our own drawings. They will study Cézanne in this unit and make direct comparisons to our study of Monet and Impressionism.</a:t>
            </a:r>
            <a:endParaRPr lang="en-US" sz="1200" dirty="0">
              <a:latin typeface="Calibri"/>
              <a:ea typeface="Calibri"/>
              <a:cs typeface="Calibri"/>
            </a:endParaRPr>
          </a:p>
        </p:txBody>
      </p:sp>
      <p:pic>
        <p:nvPicPr>
          <p:cNvPr id="2" name="Picture 1" descr="A close up of a football ball&#10;&#10;Description automatically generated">
            <a:extLst>
              <a:ext uri="{FF2B5EF4-FFF2-40B4-BE49-F238E27FC236}">
                <a16:creationId xmlns:a16="http://schemas.microsoft.com/office/drawing/2014/main" id="{53CE7357-774C-A2B6-90BF-C1A2058FCEC1}"/>
              </a:ext>
            </a:extLst>
          </p:cNvPr>
          <p:cNvPicPr>
            <a:picLocks noChangeAspect="1"/>
          </p:cNvPicPr>
          <p:nvPr/>
        </p:nvPicPr>
        <p:blipFill>
          <a:blip r:embed="rId2"/>
          <a:stretch>
            <a:fillRect/>
          </a:stretch>
        </p:blipFill>
        <p:spPr>
          <a:xfrm>
            <a:off x="5482117" y="3795725"/>
            <a:ext cx="910374" cy="872983"/>
          </a:xfrm>
          <a:prstGeom prst="rect">
            <a:avLst/>
          </a:prstGeom>
        </p:spPr>
      </p:pic>
      <p:pic>
        <p:nvPicPr>
          <p:cNvPr id="4" name="Picture 3" descr="A banana and apple in a bowl&#10;&#10;Description automatically generated">
            <a:extLst>
              <a:ext uri="{FF2B5EF4-FFF2-40B4-BE49-F238E27FC236}">
                <a16:creationId xmlns:a16="http://schemas.microsoft.com/office/drawing/2014/main" id="{84C2231C-3D34-1D16-ED1E-A11158BAE420}"/>
              </a:ext>
            </a:extLst>
          </p:cNvPr>
          <p:cNvPicPr>
            <a:picLocks noChangeAspect="1"/>
          </p:cNvPicPr>
          <p:nvPr/>
        </p:nvPicPr>
        <p:blipFill>
          <a:blip r:embed="rId3"/>
          <a:stretch>
            <a:fillRect/>
          </a:stretch>
        </p:blipFill>
        <p:spPr>
          <a:xfrm>
            <a:off x="4708395" y="6015043"/>
            <a:ext cx="1491405" cy="1118056"/>
          </a:xfrm>
          <a:prstGeom prst="rect">
            <a:avLst/>
          </a:prstGeom>
        </p:spPr>
      </p:pic>
      <p:pic>
        <p:nvPicPr>
          <p:cNvPr id="16" name="Picture 15">
            <a:extLst>
              <a:ext uri="{FF2B5EF4-FFF2-40B4-BE49-F238E27FC236}">
                <a16:creationId xmlns:a16="http://schemas.microsoft.com/office/drawing/2014/main" id="{4137DA34-A714-4D49-9184-7E3C31872890}"/>
              </a:ext>
            </a:extLst>
          </p:cNvPr>
          <p:cNvPicPr>
            <a:picLocks noChangeAspect="1"/>
          </p:cNvPicPr>
          <p:nvPr/>
        </p:nvPicPr>
        <p:blipFill>
          <a:blip r:embed="rId4"/>
          <a:stretch>
            <a:fillRect/>
          </a:stretch>
        </p:blipFill>
        <p:spPr>
          <a:xfrm>
            <a:off x="763654" y="1680688"/>
            <a:ext cx="503110" cy="605314"/>
          </a:xfrm>
          <a:prstGeom prst="rect">
            <a:avLst/>
          </a:prstGeom>
        </p:spPr>
      </p:pic>
      <p:pic>
        <p:nvPicPr>
          <p:cNvPr id="17" name="Picture 16">
            <a:extLst>
              <a:ext uri="{FF2B5EF4-FFF2-40B4-BE49-F238E27FC236}">
                <a16:creationId xmlns:a16="http://schemas.microsoft.com/office/drawing/2014/main" id="{0C823774-A4DE-4867-81E6-F6E96EE79E9F}"/>
              </a:ext>
            </a:extLst>
          </p:cNvPr>
          <p:cNvPicPr>
            <a:picLocks noChangeAspect="1"/>
          </p:cNvPicPr>
          <p:nvPr/>
        </p:nvPicPr>
        <p:blipFill>
          <a:blip r:embed="rId5"/>
          <a:stretch>
            <a:fillRect/>
          </a:stretch>
        </p:blipFill>
        <p:spPr>
          <a:xfrm>
            <a:off x="1541669" y="1680688"/>
            <a:ext cx="530941" cy="605313"/>
          </a:xfrm>
          <a:prstGeom prst="rect">
            <a:avLst/>
          </a:prstGeom>
        </p:spPr>
      </p:pic>
      <p:pic>
        <p:nvPicPr>
          <p:cNvPr id="18" name="Picture 17">
            <a:extLst>
              <a:ext uri="{FF2B5EF4-FFF2-40B4-BE49-F238E27FC236}">
                <a16:creationId xmlns:a16="http://schemas.microsoft.com/office/drawing/2014/main" id="{9E7FFADE-4E55-4921-9580-2D924B11CC6E}"/>
              </a:ext>
            </a:extLst>
          </p:cNvPr>
          <p:cNvPicPr>
            <a:picLocks noChangeAspect="1"/>
          </p:cNvPicPr>
          <p:nvPr/>
        </p:nvPicPr>
        <p:blipFill rotWithShape="1">
          <a:blip r:embed="rId6"/>
          <a:srcRect t="4232" b="1"/>
          <a:stretch/>
        </p:blipFill>
        <p:spPr>
          <a:xfrm>
            <a:off x="2344925" y="1680687"/>
            <a:ext cx="524375" cy="605314"/>
          </a:xfrm>
          <a:prstGeom prst="rect">
            <a:avLst/>
          </a:prstGeom>
        </p:spPr>
      </p:pic>
      <p:pic>
        <p:nvPicPr>
          <p:cNvPr id="15" name="Picture 14" descr="A person with a small mustache&#10;&#10;Description automatically generated">
            <a:extLst>
              <a:ext uri="{FF2B5EF4-FFF2-40B4-BE49-F238E27FC236}">
                <a16:creationId xmlns:a16="http://schemas.microsoft.com/office/drawing/2014/main" id="{08D713D5-9AB3-8ECE-6E58-A59DE76E12DE}"/>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5895533" y="230096"/>
            <a:ext cx="607424" cy="735423"/>
          </a:xfrm>
          <a:prstGeom prst="rect">
            <a:avLst/>
          </a:prstGeom>
        </p:spPr>
      </p:pic>
      <p:sp>
        <p:nvSpPr>
          <p:cNvPr id="3" name="TextBox 2">
            <a:extLst>
              <a:ext uri="{FF2B5EF4-FFF2-40B4-BE49-F238E27FC236}">
                <a16:creationId xmlns:a16="http://schemas.microsoft.com/office/drawing/2014/main" id="{867FC5E6-8E92-0CD4-6C7B-031DBD6C2B2B}"/>
              </a:ext>
            </a:extLst>
          </p:cNvPr>
          <p:cNvSpPr txBox="1"/>
          <p:nvPr/>
        </p:nvSpPr>
        <p:spPr>
          <a:xfrm>
            <a:off x="1917440" y="3806889"/>
            <a:ext cx="1343608" cy="78377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13" name="Picture 12" descr="A tree in a field&#10;&#10;Description automatically generated">
            <a:extLst>
              <a:ext uri="{FF2B5EF4-FFF2-40B4-BE49-F238E27FC236}">
                <a16:creationId xmlns:a16="http://schemas.microsoft.com/office/drawing/2014/main" id="{36B04C02-7878-E118-8B9F-C24216A6E88F}"/>
              </a:ext>
            </a:extLst>
          </p:cNvPr>
          <p:cNvPicPr>
            <a:picLocks noChangeAspect="1"/>
          </p:cNvPicPr>
          <p:nvPr/>
        </p:nvPicPr>
        <p:blipFill>
          <a:blip r:embed="rId9"/>
          <a:stretch>
            <a:fillRect/>
          </a:stretch>
        </p:blipFill>
        <p:spPr>
          <a:xfrm>
            <a:off x="2331738" y="3805924"/>
            <a:ext cx="1060989" cy="851218"/>
          </a:xfrm>
          <a:prstGeom prst="rect">
            <a:avLst/>
          </a:prstGeom>
        </p:spPr>
      </p:pic>
      <p:pic>
        <p:nvPicPr>
          <p:cNvPr id="19" name="Picture 18" descr="Flag of France - Wikipedia">
            <a:extLst>
              <a:ext uri="{FF2B5EF4-FFF2-40B4-BE49-F238E27FC236}">
                <a16:creationId xmlns:a16="http://schemas.microsoft.com/office/drawing/2014/main" id="{3CD1AE11-13D0-DBBA-FD44-9942F17DC9B2}"/>
              </a:ext>
            </a:extLst>
          </p:cNvPr>
          <p:cNvPicPr>
            <a:picLocks noChangeAspect="1"/>
          </p:cNvPicPr>
          <p:nvPr/>
        </p:nvPicPr>
        <p:blipFill>
          <a:blip r:embed="rId10"/>
          <a:stretch>
            <a:fillRect/>
          </a:stretch>
        </p:blipFill>
        <p:spPr>
          <a:xfrm>
            <a:off x="1614878" y="9027885"/>
            <a:ext cx="730047" cy="486698"/>
          </a:xfrm>
          <a:prstGeom prst="rect">
            <a:avLst/>
          </a:prstGeom>
        </p:spPr>
      </p:pic>
      <p:pic>
        <p:nvPicPr>
          <p:cNvPr id="1028" name="Picture 4" descr="An Eagle in the Snow by Michael ...">
            <a:extLst>
              <a:ext uri="{FF2B5EF4-FFF2-40B4-BE49-F238E27FC236}">
                <a16:creationId xmlns:a16="http://schemas.microsoft.com/office/drawing/2014/main" id="{87776886-E825-4266-85BF-952716BFE2B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03274" y="7925471"/>
            <a:ext cx="1006527" cy="154593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pictures.abebooks.com/isbn/9780141354903-uk.jpg">
            <a:extLst>
              <a:ext uri="{FF2B5EF4-FFF2-40B4-BE49-F238E27FC236}">
                <a16:creationId xmlns:a16="http://schemas.microsoft.com/office/drawing/2014/main" id="{A3B665D1-41AE-4F02-AB69-2E2F4DCBFDEA}"/>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634158" y="7936736"/>
            <a:ext cx="993260" cy="152340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etters from the Lighthouse x 6 ...">
            <a:extLst>
              <a:ext uri="{FF2B5EF4-FFF2-40B4-BE49-F238E27FC236}">
                <a16:creationId xmlns:a16="http://schemas.microsoft.com/office/drawing/2014/main" id="{94DA3BC4-A666-4F7B-8004-F45457DBCE9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31069" y="7736709"/>
            <a:ext cx="975846" cy="1523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1" ma:contentTypeDescription="Create a new document." ma:contentTypeScope="" ma:versionID="d1bbc541d4af259985ed00a60ca9e06a">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366b40601131ca0d57a2a2c5d320b216"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88D3E1-DB36-46BC-946C-9EC15E59858E}">
  <ds:schemaRefs>
    <ds:schemaRef ds:uri="http://schemas.microsoft.com/sharepoint/v3/contenttype/forms"/>
  </ds:schemaRefs>
</ds:datastoreItem>
</file>

<file path=customXml/itemProps2.xml><?xml version="1.0" encoding="utf-8"?>
<ds:datastoreItem xmlns:ds="http://schemas.openxmlformats.org/officeDocument/2006/customXml" ds:itemID="{5F6D455D-052B-49D8-921E-8481E3F7D9CC}">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schemas.microsoft.com/office/infopath/2007/PartnerControls"/>
    <ds:schemaRef ds:uri="http://purl.org/dc/dcmitype/"/>
    <ds:schemaRef ds:uri="cac48d98-c999-4eb6-b102-8f6f3bbb3bd5"/>
    <ds:schemaRef ds:uri="e970aca6-9cb8-4276-bc8b-bef9d910f2ee"/>
    <ds:schemaRef ds:uri="http://www.w3.org/XML/1998/namespace"/>
  </ds:schemaRefs>
</ds:datastoreItem>
</file>

<file path=customXml/itemProps3.xml><?xml version="1.0" encoding="utf-8"?>
<ds:datastoreItem xmlns:ds="http://schemas.openxmlformats.org/officeDocument/2006/customXml" ds:itemID="{533E08ED-A05D-43C1-BA00-71E3781C4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70aca6-9cb8-4276-bc8b-bef9d910f2ee"/>
    <ds:schemaRef ds:uri="cac48d98-c999-4eb6-b102-8f6f3bbb3b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40</TotalTime>
  <Words>769</Words>
  <Application>Microsoft Office PowerPoint</Application>
  <PresentationFormat>A4 Paper (210x297 mm)</PresentationFormat>
  <Paragraphs>64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Ellie Young</cp:lastModifiedBy>
  <cp:revision>99</cp:revision>
  <dcterms:created xsi:type="dcterms:W3CDTF">2023-03-07T15:16:37Z</dcterms:created>
  <dcterms:modified xsi:type="dcterms:W3CDTF">2024-09-05T15:54:29Z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