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F15B6-303D-AE23-40EC-FD3BBA7FC898}" v="62" dt="2023-09-28T14:29:08.361"/>
    <p1510:client id="{9D70399D-FB91-BB16-CDF2-5B1D543F56AB}" v="129" dt="2023-09-27T10:47:29.440"/>
    <p1510:client id="{59FAEFE2-3481-5012-B405-2FB3CB828D3F}" v="58" dt="2023-09-21T06:28:50.418"/>
    <p1510:client id="{E1D6F22D-9B47-B321-DFB4-F68D783E4F95}" v="249" dt="2023-09-28T20:15:42.571"/>
    <p1510:client id="{C2014020-B340-8C09-3B92-122BF769CD4D}" v="76" dt="2023-09-28T07:27:12.271"/>
    <p1510:client id="{97C362B9-AB37-A31E-4F51-08BA8425BDE4}" v="13" dt="2023-09-29T07:30:04.520"/>
    <p1510:client id="{71C76FE0-13F1-772F-95EA-39BC29133482}" v="177" dt="2023-09-20T17:08:35.191"/>
    <p1510:client id="{C4FE3FB1-6487-E6EF-3035-E2153562DF9B}" v="384" dt="2023-09-20T16:00:51.854"/>
    <p1510:client id="{CF4186D4-B28B-096C-CBD9-CEADE979BB30}" v="66" dt="2023-09-26T15:03:37.714"/>
    <p1510:client id="{ECC74B0E-E662-94D5-BD25-79EFD16096E9}" v="80" dt="2023-09-27T10:12:4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6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06/09/2024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dirty="0">
                <a:ln>
                  <a:noFill/>
                </a:ln>
                <a:solidFill>
                  <a:srgbClr val="000000"/>
                </a:solidFill>
                <a:effectLst/>
                <a:latin typeface="Calibri"/>
                <a:cs typeface="Calibri"/>
              </a:rPr>
              <a:t> Year 5</a:t>
            </a:r>
            <a:r>
              <a:rPr lang="en-GB" altLang="en-US" sz="4000" b="1" dirty="0">
                <a:solidFill>
                  <a:srgbClr val="000000"/>
                </a:solidFill>
                <a:latin typeface="Calibri"/>
                <a:cs typeface="Calibri"/>
              </a:rPr>
              <a:t> </a:t>
            </a:r>
            <a:r>
              <a:rPr kumimoji="0" lang="en-GB" altLang="en-US" sz="4000" b="1" i="0" u="none" strike="noStrike" cap="none" normalizeH="0" baseline="0" dirty="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dirty="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panose="020F0502020204030204" pitchFamily="34" charset="0"/>
              </a:rPr>
              <a:t>  Autumn</a:t>
            </a:r>
            <a:r>
              <a:rPr kumimoji="0" lang="en-GB" altLang="en-US" sz="3200" b="1" i="0" u="none" strike="noStrike" cap="none" normalizeH="0" dirty="0">
                <a:ln>
                  <a:noFill/>
                </a:ln>
                <a:solidFill>
                  <a:srgbClr val="000000"/>
                </a:solidFill>
                <a:effectLst/>
                <a:latin typeface="Calibri" panose="020F0502020204030204" pitchFamily="34" charset="0"/>
              </a:rPr>
              <a:t> 1</a:t>
            </a:r>
            <a:r>
              <a:rPr kumimoji="0" lang="en-GB" altLang="en-US" sz="3200" b="1" i="0" u="none" strike="noStrike" cap="none" normalizeH="0" baseline="0" dirty="0">
                <a:ln>
                  <a:noFill/>
                </a:ln>
                <a:solidFill>
                  <a:srgbClr val="000000"/>
                </a:solidFill>
                <a:effectLst/>
                <a:latin typeface="Calibri" panose="020F0502020204030204" pitchFamily="34" charset="0"/>
              </a:rPr>
              <a:t>—2024/2025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a:solidFill>
                  <a:srgbClr val="000000"/>
                </a:solidFill>
                <a:ea typeface="Calibri"/>
                <a:cs typeface="Calibri"/>
              </a:rPr>
              <a:t>Key dates</a:t>
            </a:r>
          </a:p>
          <a:p>
            <a:pPr defTabSz="914400" eaLnBrk="0" fontAlgn="base" hangingPunct="0">
              <a:spcBef>
                <a:spcPct val="0"/>
              </a:spcBef>
              <a:spcAft>
                <a:spcPct val="0"/>
              </a:spcAft>
            </a:pPr>
            <a:r>
              <a:rPr lang="en-US" altLang="en-US" sz="1600" b="1">
                <a:solidFill>
                  <a:prstClr val="black"/>
                </a:solidFill>
                <a:latin typeface="Calibri" panose="020F0502020204030204" pitchFamily="34" charset="0"/>
              </a:rPr>
              <a:t>16.9.24: </a:t>
            </a:r>
            <a:r>
              <a:rPr lang="en-US" altLang="en-US" sz="1600">
                <a:solidFill>
                  <a:prstClr val="black"/>
                </a:solidFill>
                <a:latin typeface="Calibri" panose="020F0502020204030204" pitchFamily="34" charset="0"/>
              </a:rPr>
              <a:t>Meet the teacher sessions in classrooms at 3:30pm</a:t>
            </a:r>
          </a:p>
          <a:p>
            <a:pPr lvl="0" defTabSz="914400" eaLnBrk="0" fontAlgn="base" hangingPunct="0">
              <a:spcBef>
                <a:spcPct val="0"/>
              </a:spcBef>
              <a:spcAft>
                <a:spcPct val="0"/>
              </a:spcAft>
            </a:pPr>
            <a:endParaRPr lang="en-GB" altLang="en-US" sz="1600" i="1">
              <a:solidFill>
                <a:srgbClr val="FF0000"/>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endParaRPr lang="en-GB" altLang="en-US" sz="1600" i="1">
              <a:solidFill>
                <a:srgbClr val="FF0000"/>
              </a:solidFill>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600" b="1">
                <a:solidFill>
                  <a:prstClr val="black"/>
                </a:solidFill>
                <a:latin typeface="Calibri" panose="020F0502020204030204" pitchFamily="34" charset="0"/>
              </a:rPr>
              <a:t>28.10.24 – 3.11.24: </a:t>
            </a:r>
            <a:r>
              <a:rPr lang="en-US" altLang="en-US" sz="1600">
                <a:solidFill>
                  <a:prstClr val="black"/>
                </a:solidFill>
                <a:latin typeface="Calibri" panose="020F0502020204030204" pitchFamily="34" charset="0"/>
              </a:rPr>
              <a:t>Half-term </a:t>
            </a:r>
            <a:endParaRPr lang="en-US" altLang="en-US" sz="1600" dirty="0">
              <a:solidFill>
                <a:prstClr val="black"/>
              </a:solidFill>
              <a:latin typeface="Calibri" panose="020F0502020204030204" pitchFamily="34" charset="0"/>
            </a:endParaRP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Reading</a:t>
            </a:r>
          </a:p>
          <a:p>
            <a:pPr algn="just" defTabSz="914400">
              <a:spcBef>
                <a:spcPct val="0"/>
              </a:spcBef>
              <a:spcAft>
                <a:spcPct val="0"/>
              </a:spcAft>
            </a:pPr>
            <a:r>
              <a:rPr lang="en-GB" altLang="en-US" sz="1200">
                <a:solidFill>
                  <a:srgbClr val="000000"/>
                </a:solidFill>
                <a:latin typeface="Calibri"/>
                <a:cs typeface="Calibri"/>
              </a:rPr>
              <a:t>This term we are reading Where the Mountain Meets the Moon by Grace Lin.  This is a fantasy adventure inspired by Chinese folklore, which tells of the quest of the protagonist (Minli) to change her family's fortune.  </a:t>
            </a:r>
            <a:r>
              <a:rPr lang="en-GB" sz="1200">
                <a:solidFill>
                  <a:srgbClr val="000000"/>
                </a:solidFill>
                <a:latin typeface="Calibri"/>
                <a:cs typeface="Calibri"/>
              </a:rPr>
              <a:t>Children have opportunities to listen and read aloud, as </a:t>
            </a:r>
          </a:p>
          <a:p>
            <a:pPr algn="just" defTabSz="914400">
              <a:spcBef>
                <a:spcPct val="0"/>
              </a:spcBef>
              <a:spcAft>
                <a:spcPct val="0"/>
              </a:spcAft>
            </a:pPr>
            <a:r>
              <a:rPr lang="en-GB" sz="1200">
                <a:solidFill>
                  <a:srgbClr val="000000"/>
                </a:solidFill>
                <a:latin typeface="Calibri"/>
                <a:cs typeface="Calibri"/>
              </a:rPr>
              <a:t>well as reading independently.</a:t>
            </a:r>
          </a:p>
          <a:p>
            <a:pPr algn="just" defTabSz="914400">
              <a:spcBef>
                <a:spcPct val="0"/>
              </a:spcBef>
              <a:spcAft>
                <a:spcPct val="0"/>
              </a:spcAft>
            </a:pPr>
            <a:r>
              <a:rPr lang="en-GB" sz="1200">
                <a:solidFill>
                  <a:srgbClr val="000000"/>
                </a:solidFill>
                <a:latin typeface="Calibri"/>
                <a:cs typeface="Calibri"/>
              </a:rPr>
              <a:t>During the lessons, we discuss </a:t>
            </a:r>
          </a:p>
          <a:p>
            <a:pPr algn="just" defTabSz="914400">
              <a:spcBef>
                <a:spcPct val="0"/>
              </a:spcBef>
              <a:spcAft>
                <a:spcPct val="0"/>
              </a:spcAft>
            </a:pPr>
            <a:r>
              <a:rPr lang="en-GB" sz="1200">
                <a:solidFill>
                  <a:srgbClr val="000000"/>
                </a:solidFill>
                <a:latin typeface="Calibri"/>
                <a:cs typeface="Calibri"/>
              </a:rPr>
              <a:t>key vocabulary and questions that </a:t>
            </a:r>
          </a:p>
          <a:p>
            <a:pPr algn="just" defTabSz="914400">
              <a:spcBef>
                <a:spcPct val="0"/>
              </a:spcBef>
              <a:spcAft>
                <a:spcPct val="0"/>
              </a:spcAft>
            </a:pPr>
            <a:r>
              <a:rPr lang="en-GB" sz="1200">
                <a:solidFill>
                  <a:srgbClr val="000000"/>
                </a:solidFill>
                <a:latin typeface="Calibri"/>
                <a:cs typeface="Calibri"/>
              </a:rPr>
              <a:t>improve their understanding of the</a:t>
            </a:r>
          </a:p>
          <a:p>
            <a:pPr algn="just" defTabSz="914400">
              <a:spcBef>
                <a:spcPct val="0"/>
              </a:spcBef>
              <a:spcAft>
                <a:spcPct val="0"/>
              </a:spcAft>
            </a:pPr>
            <a:r>
              <a:rPr lang="en-GB" sz="1200">
                <a:solidFill>
                  <a:srgbClr val="000000"/>
                </a:solidFill>
                <a:latin typeface="Calibri"/>
                <a:cs typeface="Calibri"/>
              </a:rPr>
              <a:t>text. </a:t>
            </a:r>
          </a:p>
          <a:p>
            <a:pPr defTabSz="914400">
              <a:spcBef>
                <a:spcPct val="0"/>
              </a:spcBef>
              <a:spcAft>
                <a:spcPct val="0"/>
              </a:spcAft>
            </a:pPr>
            <a:endParaRPr lang="en-GB" altLang="en-US" sz="1200">
              <a:solidFill>
                <a:srgbClr val="000000"/>
              </a:solidFill>
              <a:latin typeface="Calibri"/>
              <a:cs typeface="Calibri"/>
            </a:endParaRPr>
          </a:p>
          <a:p>
            <a:pPr defTabSz="914400">
              <a:spcBef>
                <a:spcPct val="0"/>
              </a:spcBef>
              <a:spcAft>
                <a:spcPct val="0"/>
              </a:spcAft>
            </a:pPr>
            <a:endParaRPr lang="en-GB" altLang="en-US" sz="1200">
              <a:latin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just" defTabSz="914400">
              <a:spcBef>
                <a:spcPct val="0"/>
              </a:spcBef>
              <a:spcAft>
                <a:spcPct val="0"/>
              </a:spcAft>
            </a:pPr>
            <a:r>
              <a:rPr lang="en-US" altLang="en-US" sz="1200" dirty="0">
                <a:latin typeface="Calibri"/>
                <a:ea typeface="Calibri"/>
                <a:cs typeface="Arial"/>
              </a:rPr>
              <a:t>In writing this term we are learning about different aspects of grammar. We have been using these aspect of grammar to create exciting narratives in our shared writes and in our own independent writing. </a:t>
            </a:r>
            <a:endParaRPr lang="en-US" altLang="en-US" sz="1200" b="0" i="0" u="none" strike="noStrike" cap="none" normalizeH="0" baseline="0" dirty="0">
              <a:ln>
                <a:noFill/>
              </a:ln>
              <a:effectLst/>
              <a:latin typeface="Calibri"/>
              <a:ea typeface="Calibri"/>
              <a:cs typeface="Arial"/>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a:solidFill>
                  <a:srgbClr val="000000"/>
                </a:solidFill>
                <a:latin typeface="Calibri"/>
                <a:cs typeface="Calibri"/>
              </a:rPr>
              <a:t>Maths</a:t>
            </a:r>
          </a:p>
          <a:p>
            <a:pPr algn="just" defTabSz="914400">
              <a:spcBef>
                <a:spcPct val="0"/>
              </a:spcBef>
              <a:spcAft>
                <a:spcPct val="0"/>
              </a:spcAft>
            </a:pPr>
            <a:r>
              <a:rPr lang="en-GB" altLang="en-US" sz="1200">
                <a:cs typeface="Calibri"/>
              </a:rPr>
              <a:t>In maths, we are learning about place value, exploring the composition of numbers in a variety of representations. We will also be learning both mental and formal written methods of addition and subtraction. </a:t>
            </a:r>
            <a:endParaRPr lang="en-GB" altLang="en-US" sz="1200">
              <a:ea typeface="Calibri" panose="020F0502020204030204"/>
              <a:cs typeface="Calibri"/>
            </a:endParaRPr>
          </a:p>
          <a:p>
            <a:pPr defTabSz="914400">
              <a:spcBef>
                <a:spcPct val="0"/>
              </a:spcBef>
              <a:spcAft>
                <a:spcPct val="0"/>
              </a:spcAft>
            </a:pPr>
            <a:endParaRPr lang="en-GB" altLang="en-US" sz="1200">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defTabSz="914400" eaLnBrk="0" fontAlgn="base" hangingPunct="0">
              <a:spcBef>
                <a:spcPct val="0"/>
              </a:spcBef>
              <a:spcAft>
                <a:spcPct val="0"/>
              </a:spcAft>
            </a:pPr>
            <a:r>
              <a:rPr lang="en-GB" altLang="en-US" sz="1600" b="1" dirty="0">
                <a:solidFill>
                  <a:srgbClr val="000000"/>
                </a:solidFill>
                <a:latin typeface="Calibri" panose="020F0502020204030204" pitchFamily="34" charset="0"/>
              </a:rPr>
              <a:t>PE – </a:t>
            </a:r>
            <a:r>
              <a:rPr lang="en-GB" altLang="en-US" sz="1600" dirty="0">
                <a:solidFill>
                  <a:srgbClr val="000000"/>
                </a:solidFill>
                <a:latin typeface="Calibri" panose="020F0502020204030204" pitchFamily="34" charset="0"/>
              </a:rPr>
              <a:t>every Thursday</a:t>
            </a:r>
          </a:p>
          <a:p>
            <a:pPr defTabSz="914400" eaLnBrk="0" fontAlgn="base" hangingPunct="0">
              <a:spcBef>
                <a:spcPct val="0"/>
              </a:spcBef>
              <a:spcAft>
                <a:spcPct val="0"/>
              </a:spcAft>
            </a:pPr>
            <a:endParaRPr lang="en-GB" altLang="en-US" sz="1600" dirty="0">
              <a:solidFill>
                <a:srgbClr val="000000"/>
              </a:solidFill>
              <a:latin typeface="Calibri" panose="020F0502020204030204" pitchFamily="34" charset="0"/>
            </a:endParaRPr>
          </a:p>
          <a:p>
            <a:pP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Classroom Equipment:</a:t>
            </a:r>
          </a:p>
          <a:p>
            <a:pPr defTabSz="914400" eaLnBrk="0" fontAlgn="base" hangingPunct="0">
              <a:spcBef>
                <a:spcPct val="0"/>
              </a:spcBef>
              <a:spcAft>
                <a:spcPct val="0"/>
              </a:spcAft>
            </a:pPr>
            <a:r>
              <a:rPr lang="en-GB" altLang="en-US" sz="1600" b="1" i="1" dirty="0">
                <a:solidFill>
                  <a:srgbClr val="000000"/>
                </a:solidFill>
                <a:latin typeface="Calibri" panose="020F0502020204030204" pitchFamily="34" charset="0"/>
              </a:rPr>
              <a:t>Please ensure these are all in a small, clear pencil case.</a:t>
            </a:r>
            <a:endParaRPr lang="en-GB" altLang="en-US" sz="1600" i="1" dirty="0">
              <a:solidFill>
                <a:srgbClr val="000000"/>
              </a:solidFill>
              <a:latin typeface="Calibri" panose="020F050202020403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a handwriting pen, </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pencils, </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ruler, </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rubber, </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green pen, </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glue stick, </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a small set of colouring pencils</a:t>
            </a:r>
          </a:p>
          <a:p>
            <a:pPr marL="285750" indent="-285750" defTabSz="914400" eaLnBrk="0" fontAlgn="base" hangingPunct="0">
              <a:spcBef>
                <a:spcPct val="0"/>
              </a:spcBef>
              <a:spcAft>
                <a:spcPct val="0"/>
              </a:spcAft>
              <a:buFont typeface="Arial" panose="020B0604020202020204" pitchFamily="34" charset="0"/>
              <a:buChar char="•"/>
            </a:pPr>
            <a:endParaRPr lang="en-GB" altLang="en-US" sz="1600" dirty="0">
              <a:solidFill>
                <a:srgbClr val="000000"/>
              </a:solidFill>
              <a:latin typeface="Calibri" panose="020F0502020204030204" pitchFamily="34" charset="0"/>
            </a:endParaRPr>
          </a:p>
          <a:p>
            <a:pPr defTabSz="914400" eaLnBrk="0" fontAlgn="base" hangingPunct="0">
              <a:spcBef>
                <a:spcPct val="0"/>
              </a:spcBef>
              <a:spcAft>
                <a:spcPct val="0"/>
              </a:spcAft>
            </a:pPr>
            <a:r>
              <a:rPr lang="en-GB" altLang="en-US" sz="1600" b="1" dirty="0">
                <a:solidFill>
                  <a:srgbClr val="000000"/>
                </a:solidFill>
                <a:latin typeface="Calibri" panose="020F0502020204030204" pitchFamily="34" charset="0"/>
              </a:rPr>
              <a:t>Also</a:t>
            </a:r>
          </a:p>
          <a:p>
            <a:pPr marL="285750" indent="-285750" defTabSz="914400" eaLnBrk="0" fontAlgn="base" hangingPunct="0">
              <a:spcBef>
                <a:spcPct val="0"/>
              </a:spcBef>
              <a:spcAft>
                <a:spcPct val="0"/>
              </a:spcAft>
              <a:buFont typeface="Arial" panose="020B0604020202020204" pitchFamily="34" charset="0"/>
              <a:buChar char="•"/>
            </a:pPr>
            <a:r>
              <a:rPr lang="en-GB" altLang="en-US" sz="1600" dirty="0">
                <a:solidFill>
                  <a:srgbClr val="000000"/>
                </a:solidFill>
                <a:latin typeface="Calibri" panose="020F0502020204030204" pitchFamily="34" charset="0"/>
              </a:rPr>
              <a:t> A lidded drink bottle.</a:t>
            </a:r>
          </a:p>
          <a:p>
            <a:pPr marL="285750" indent="-285750" defTabSz="914400" eaLnBrk="0" fontAlgn="base" hangingPunct="0">
              <a:spcBef>
                <a:spcPct val="0"/>
              </a:spcBef>
              <a:spcAft>
                <a:spcPct val="0"/>
              </a:spcAft>
              <a:buFont typeface="Arial" panose="020B0604020202020204" pitchFamily="34" charset="0"/>
              <a:buChar char="•"/>
            </a:pPr>
            <a:endParaRPr lang="en-GB" altLang="en-US"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b="1" dirty="0">
                <a:solidFill>
                  <a:srgbClr val="000000"/>
                </a:solidFill>
                <a:latin typeface="Calibri" panose="020F0502020204030204" pitchFamily="34" charset="0"/>
              </a:rPr>
              <a:t>PLEASE ENSURE ALL SCHOOL ITEMS ARE NAMED.</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marL="0" marR="0" lvl="0" indent="0" algn="r" defTabSz="914400" eaLnBrk="0" fontAlgn="base" hangingPunct="0">
              <a:lnSpc>
                <a:spcPct val="100000"/>
              </a:lnSpc>
              <a:spcBef>
                <a:spcPct val="0"/>
              </a:spcBef>
              <a:spcAft>
                <a:spcPct val="0"/>
              </a:spcAft>
              <a:buClrTx/>
              <a:buSzTx/>
              <a:buFontTx/>
              <a:buNone/>
              <a:tabLst/>
            </a:pPr>
            <a:endParaRPr lang="en-GB" altLang="en-US" sz="1100" i="1"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ook cover with a red dragon and a child riding a dragon&#10;&#10;Description automatically generated">
            <a:extLst>
              <a:ext uri="{FF2B5EF4-FFF2-40B4-BE49-F238E27FC236}">
                <a16:creationId xmlns:a16="http://schemas.microsoft.com/office/drawing/2014/main" id="{60CEC19B-EB3E-235B-6ADF-ED5ECC113A6D}"/>
              </a:ext>
            </a:extLst>
          </p:cNvPr>
          <p:cNvPicPr>
            <a:picLocks noChangeAspect="1"/>
          </p:cNvPicPr>
          <p:nvPr/>
        </p:nvPicPr>
        <p:blipFill>
          <a:blip r:embed="rId3"/>
          <a:stretch>
            <a:fillRect/>
          </a:stretch>
        </p:blipFill>
        <p:spPr>
          <a:xfrm>
            <a:off x="2555665" y="5767471"/>
            <a:ext cx="828923" cy="1069364"/>
          </a:xfrm>
          <a:prstGeom prst="rect">
            <a:avLst/>
          </a:prstGeom>
        </p:spPr>
      </p:pic>
      <p:pic>
        <p:nvPicPr>
          <p:cNvPr id="3" name="Picture 2" descr="A group of cubes with a black arrow&#10;&#10;Description automatically generated">
            <a:extLst>
              <a:ext uri="{FF2B5EF4-FFF2-40B4-BE49-F238E27FC236}">
                <a16:creationId xmlns:a16="http://schemas.microsoft.com/office/drawing/2014/main" id="{F63F3758-9AA2-DD0D-DC33-5A94FCBA5EAD}"/>
              </a:ext>
            </a:extLst>
          </p:cNvPr>
          <p:cNvPicPr>
            <a:picLocks noChangeAspect="1"/>
          </p:cNvPicPr>
          <p:nvPr/>
        </p:nvPicPr>
        <p:blipFill>
          <a:blip r:embed="rId4"/>
          <a:stretch>
            <a:fillRect/>
          </a:stretch>
        </p:blipFill>
        <p:spPr>
          <a:xfrm>
            <a:off x="3908526" y="8264369"/>
            <a:ext cx="2180494" cy="1140382"/>
          </a:xfrm>
          <a:prstGeom prst="rect">
            <a:avLst/>
          </a:prstGeom>
        </p:spPr>
      </p:pic>
      <p:pic>
        <p:nvPicPr>
          <p:cNvPr id="4" name="Picture 3" descr="Pencil - Free edit tools icons">
            <a:extLst>
              <a:ext uri="{FF2B5EF4-FFF2-40B4-BE49-F238E27FC236}">
                <a16:creationId xmlns:a16="http://schemas.microsoft.com/office/drawing/2014/main" id="{5151C23F-329D-047E-BFD3-FB72B23293CC}"/>
              </a:ext>
            </a:extLst>
          </p:cNvPr>
          <p:cNvPicPr>
            <a:picLocks noChangeAspect="1"/>
          </p:cNvPicPr>
          <p:nvPr/>
        </p:nvPicPr>
        <p:blipFill>
          <a:blip r:embed="rId5"/>
          <a:stretch>
            <a:fillRect/>
          </a:stretch>
        </p:blipFill>
        <p:spPr>
          <a:xfrm>
            <a:off x="1389758" y="8461803"/>
            <a:ext cx="959567" cy="944624"/>
          </a:xfrm>
          <a:prstGeom prst="rect">
            <a:avLst/>
          </a:prstGeom>
        </p:spPr>
      </p:pic>
      <p:pic>
        <p:nvPicPr>
          <p:cNvPr id="13" name="Picture 12" descr="R:\Kriztina\Grove Primary School - new 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437" y="399010"/>
            <a:ext cx="1018572" cy="528642"/>
          </a:xfrm>
          <a:prstGeom prst="rect">
            <a:avLst/>
          </a:prstGeom>
          <a:noFill/>
          <a:ln>
            <a:noFill/>
          </a:ln>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10303"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just" defTabSz="914400"/>
            <a:r>
              <a:rPr lang="en-GB" altLang="en-US" sz="1200" dirty="0">
                <a:solidFill>
                  <a:srgbClr val="000000"/>
                </a:solidFill>
                <a:latin typeface="Calibri"/>
                <a:ea typeface="Calibri"/>
                <a:cs typeface="Calibri"/>
              </a:rPr>
              <a:t>This half term, we are learning how to d</a:t>
            </a:r>
            <a:r>
              <a:rPr lang="en-GB" sz="1200" dirty="0">
                <a:solidFill>
                  <a:srgbClr val="000000"/>
                </a:solidFill>
                <a:latin typeface="Calibri"/>
                <a:ea typeface="Calibri"/>
                <a:cs typeface="Calibri"/>
              </a:rPr>
              <a:t>escribe</a:t>
            </a:r>
            <a:r>
              <a:rPr lang="en-GB" sz="1200" dirty="0">
                <a:solidFill>
                  <a:srgbClr val="000000"/>
                </a:solidFill>
                <a:ea typeface="+mn-lt"/>
                <a:cs typeface="+mn-lt"/>
              </a:rPr>
              <a:t> the differences in the life cycles of a mammal, an amphibian, an insect and a bird. We will also describe the life process of reproduction </a:t>
            </a:r>
            <a:endParaRPr lang="en-GB" sz="1200" dirty="0">
              <a:ea typeface="Calibri"/>
              <a:cs typeface="Calibri"/>
            </a:endParaRPr>
          </a:p>
          <a:p>
            <a:pPr algn="just" defTabSz="914400">
              <a:spcBef>
                <a:spcPct val="0"/>
              </a:spcBef>
              <a:spcAft>
                <a:spcPct val="0"/>
              </a:spcAft>
            </a:pPr>
            <a:r>
              <a:rPr lang="en-GB" sz="1200" dirty="0">
                <a:solidFill>
                  <a:srgbClr val="000000"/>
                </a:solidFill>
                <a:ea typeface="+mn-lt"/>
                <a:cs typeface="+mn-lt"/>
              </a:rPr>
              <a:t>in plants and learn about famous naturalists.</a:t>
            </a:r>
            <a:endParaRPr lang="en-GB" sz="1200" dirty="0">
              <a:ea typeface="Calibri"/>
              <a:cs typeface="Calibri"/>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History</a:t>
            </a:r>
            <a:endParaRPr kumimoji="0" lang="en-GB" altLang="en-US" sz="1600" b="1" i="0" u="sng" strike="noStrike" cap="none" normalizeH="0" baseline="0" dirty="0">
              <a:ln>
                <a:noFill/>
              </a:ln>
              <a:solidFill>
                <a:srgbClr val="000000"/>
              </a:solidFill>
              <a:effectLst/>
              <a:latin typeface="Calibri"/>
              <a:cs typeface="Calibri"/>
            </a:endParaRPr>
          </a:p>
          <a:p>
            <a:pPr algn="just" defTabSz="914400">
              <a:spcBef>
                <a:spcPct val="0"/>
              </a:spcBef>
              <a:spcAft>
                <a:spcPct val="0"/>
              </a:spcAft>
            </a:pPr>
            <a:r>
              <a:rPr lang="en-GB" altLang="en-US" sz="1200" dirty="0">
                <a:latin typeface="Calibri"/>
                <a:ea typeface="Calibri"/>
                <a:cs typeface="Calibri"/>
              </a:rPr>
              <a:t>In history this term, the pupils will be learning about how Britain was conquered by the Roman Empire and what life was like as a result. They will then explore how Britain was impacted by the withdrawal of the Roman Empire and the subsequent settling by the Anglo-Saxons.</a:t>
            </a:r>
          </a:p>
          <a:p>
            <a:pPr algn="just" defTabSz="914400">
              <a:spcBef>
                <a:spcPct val="0"/>
              </a:spcBef>
              <a:spcAft>
                <a:spcPct val="0"/>
              </a:spcAft>
            </a:pPr>
            <a:endParaRPr lang="en-US" altLang="en-US" sz="1200">
              <a:latin typeface="Arial" panose="020B0604020202020204" pitchFamily="34" charset="0"/>
              <a:cs typeface="Arial" panose="020B0604020202020204" pitchFamily="34" charset="0"/>
            </a:endParaRPr>
          </a:p>
          <a:p>
            <a:pPr algn="just" defTabSz="914400">
              <a:spcBef>
                <a:spcPct val="0"/>
              </a:spcBef>
              <a:spcAft>
                <a:spcPct val="0"/>
              </a:spcAft>
            </a:pPr>
            <a:endParaRPr lang="en-US" altLang="en-US" sz="120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556207" y="4900919"/>
            <a:ext cx="3000989"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PSHE</a:t>
            </a:r>
            <a:endParaRPr lang="en-US">
              <a:cs typeface="Calibri" panose="020F0502020204030204"/>
            </a:endParaRPr>
          </a:p>
          <a:p>
            <a:pPr algn="just" defTabSz="914400">
              <a:spcBef>
                <a:spcPct val="0"/>
              </a:spcBef>
              <a:spcAft>
                <a:spcPct val="0"/>
              </a:spcAft>
            </a:pPr>
            <a:r>
              <a:rPr lang="en-GB" altLang="en-US" sz="1200">
                <a:latin typeface="Calibri"/>
                <a:cs typeface="Calibri"/>
              </a:rPr>
              <a:t>In PSHE this half term, we are focusing on our identities. We will look at what makes up our own identities and then speak about possible stereotypes and the impact these can have. </a:t>
            </a:r>
            <a:endParaRPr lang="en-GB" altLang="en-US" sz="1200" b="1" u="sng">
              <a:latin typeface="Calibri"/>
              <a:ea typeface="Calibri"/>
              <a:cs typeface="Calibri"/>
            </a:endParaRPr>
          </a:p>
          <a:p>
            <a:pPr defTabSz="914400">
              <a:spcBef>
                <a:spcPct val="0"/>
              </a:spcBef>
              <a:spcAft>
                <a:spcPct val="0"/>
              </a:spcAft>
            </a:pPr>
            <a:endParaRPr lang="en-US" altLang="en-US" sz="1200">
              <a:latin typeface="Arial" panose="020B0604020202020204" pitchFamily="34" charset="0"/>
              <a:cs typeface="Arial"/>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Homework</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200" dirty="0">
                <a:solidFill>
                  <a:srgbClr val="000000"/>
                </a:solidFill>
                <a:latin typeface="Calibri"/>
                <a:cs typeface="Calibri"/>
              </a:rPr>
              <a:t>Homework will be given out every Friday, to be returned the following Friday.</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200" i="0" strike="noStrike" cap="none" normalizeH="0" baseline="0" dirty="0">
                <a:ln>
                  <a:noFill/>
                </a:ln>
                <a:solidFill>
                  <a:srgbClr val="000000"/>
                </a:solidFill>
                <a:effectLst/>
                <a:latin typeface="Calibri"/>
                <a:cs typeface="Calibri"/>
              </a:rPr>
              <a:t>The children should read at least 5 times per week and record this in their reading diaries.</a:t>
            </a:r>
            <a:r>
              <a:rPr kumimoji="0" lang="en-GB" altLang="en-US" sz="1200" i="0" strike="noStrike" cap="none" normalizeH="0" dirty="0">
                <a:ln>
                  <a:noFill/>
                </a:ln>
                <a:solidFill>
                  <a:srgbClr val="000000"/>
                </a:solidFill>
                <a:effectLst/>
                <a:latin typeface="Calibri"/>
                <a:cs typeface="Calibri"/>
              </a:rPr>
              <a:t> Parents – please sign and check these weekly. Diaries will be checked in school every Friday.</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200" baseline="0" dirty="0">
                <a:solidFill>
                  <a:srgbClr val="000000"/>
                </a:solidFill>
                <a:latin typeface="Calibri"/>
                <a:cs typeface="Calibri"/>
              </a:rPr>
              <a:t>TTRS – children should do this 5 times per week for at least 10 minutes.</a:t>
            </a:r>
            <a:endParaRPr kumimoji="0" lang="en-GB" altLang="en-US" sz="1200" i="0" strike="noStrike" cap="none" normalizeH="0" baseline="0" dirty="0">
              <a:ln>
                <a:noFill/>
              </a:ln>
              <a:solidFill>
                <a:srgbClr val="000000"/>
              </a:solidFill>
              <a:effectLst/>
              <a:latin typeface="Calibri"/>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endParaRPr lang="en-GB" dirty="0"/>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RE</a:t>
            </a:r>
          </a:p>
          <a:p>
            <a:pPr algn="just" defTabSz="914400">
              <a:spcBef>
                <a:spcPct val="0"/>
              </a:spcBef>
              <a:spcAft>
                <a:spcPct val="0"/>
              </a:spcAft>
            </a:pPr>
            <a:r>
              <a:rPr lang="en-GB" altLang="en-US" sz="1200">
                <a:solidFill>
                  <a:srgbClr val="000000"/>
                </a:solidFill>
                <a:latin typeface="Calibri"/>
                <a:cs typeface="Calibri"/>
              </a:rPr>
              <a:t>Our topic in R.E. this half term is Hinduism, specifically learning about their different beliefs. This will include learning about their God and His deities, reincarnation and how they believe they should live their lives. </a:t>
            </a:r>
            <a:endParaRPr lang="en-GB" altLang="en-US" sz="1200">
              <a:solidFill>
                <a:srgbClr val="000000"/>
              </a:solidFill>
              <a:latin typeface="Calibri"/>
              <a:ea typeface="Calibri"/>
              <a:cs typeface="Calibri"/>
            </a:endParaRPr>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PE</a:t>
            </a:r>
          </a:p>
          <a:p>
            <a:pPr algn="just" defTabSz="914400">
              <a:spcBef>
                <a:spcPct val="0"/>
              </a:spcBef>
              <a:spcAft>
                <a:spcPct val="0"/>
              </a:spcAft>
            </a:pPr>
            <a:r>
              <a:rPr lang="en-GB" altLang="en-US" sz="1200" dirty="0">
                <a:solidFill>
                  <a:srgbClr val="000000"/>
                </a:solidFill>
                <a:latin typeface="Calibri"/>
                <a:cs typeface="Calibri"/>
              </a:rPr>
              <a:t>This half term:</a:t>
            </a:r>
          </a:p>
          <a:p>
            <a:pPr algn="just" defTabSz="914400">
              <a:spcBef>
                <a:spcPct val="0"/>
              </a:spcBef>
              <a:spcAft>
                <a:spcPct val="0"/>
              </a:spcAft>
            </a:pPr>
            <a:r>
              <a:rPr lang="en-GB" altLang="en-US" sz="1200" dirty="0">
                <a:solidFill>
                  <a:srgbClr val="000000"/>
                </a:solidFill>
                <a:latin typeface="Calibri"/>
                <a:cs typeface="Calibri"/>
              </a:rPr>
              <a:t> </a:t>
            </a:r>
            <a:r>
              <a:rPr lang="en-GB" altLang="en-US" sz="1200" b="1" dirty="0">
                <a:solidFill>
                  <a:srgbClr val="000000"/>
                </a:solidFill>
                <a:latin typeface="Calibri"/>
                <a:cs typeface="Calibri"/>
              </a:rPr>
              <a:t>David Attenborough </a:t>
            </a:r>
            <a:r>
              <a:rPr lang="en-GB" altLang="en-US" sz="1200" dirty="0">
                <a:solidFill>
                  <a:srgbClr val="000000"/>
                </a:solidFill>
                <a:latin typeface="Calibri"/>
                <a:cs typeface="Calibri"/>
              </a:rPr>
              <a:t>will be focusing on invasion games, specifically netball. They will practise the skills of throwing, catching, pivoting, defending and attacking. </a:t>
            </a:r>
          </a:p>
          <a:p>
            <a:pPr algn="just" defTabSz="914400">
              <a:spcBef>
                <a:spcPct val="0"/>
              </a:spcBef>
              <a:spcAft>
                <a:spcPct val="0"/>
              </a:spcAft>
            </a:pPr>
            <a:r>
              <a:rPr lang="en-GB" altLang="en-US" sz="1200" b="1" dirty="0">
                <a:solidFill>
                  <a:srgbClr val="000000"/>
                </a:solidFill>
                <a:latin typeface="Calibri"/>
                <a:ea typeface="Calibri"/>
                <a:cs typeface="Calibri"/>
              </a:rPr>
              <a:t>Bear Grylls </a:t>
            </a:r>
            <a:r>
              <a:rPr lang="en-GB" altLang="en-US" sz="1200" dirty="0">
                <a:solidFill>
                  <a:srgbClr val="000000"/>
                </a:solidFill>
                <a:latin typeface="Calibri"/>
                <a:ea typeface="Calibri"/>
                <a:cs typeface="Calibri"/>
              </a:rPr>
              <a:t>will be focusing on Street Dance where they will learn a range of moves and bring them together for a dance sequence.</a:t>
            </a:r>
          </a:p>
          <a:p>
            <a:pPr algn="just" defTabSz="914400">
              <a:spcBef>
                <a:spcPct val="0"/>
              </a:spcBef>
              <a:spcAft>
                <a:spcPct val="0"/>
              </a:spcAft>
            </a:pPr>
            <a:endParaRPr lang="en-GB" altLang="en-US" sz="1200" dirty="0">
              <a:solidFill>
                <a:srgbClr val="000000"/>
              </a:solidFill>
              <a:latin typeface="Calibri"/>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The classes will swap units after </a:t>
            </a:r>
            <a:r>
              <a:rPr lang="en-GB" altLang="en-US" sz="1200">
                <a:solidFill>
                  <a:srgbClr val="000000"/>
                </a:solidFill>
                <a:latin typeface="Calibri"/>
                <a:ea typeface="Calibri"/>
                <a:cs typeface="Calibri"/>
              </a:rPr>
              <a:t>half term</a:t>
            </a:r>
            <a:endParaRPr lang="en-GB" altLang="en-US" sz="1200" dirty="0">
              <a:solidFill>
                <a:srgbClr val="000000"/>
              </a:solidFill>
              <a:latin typeface="Calibri"/>
              <a:ea typeface="Calibri"/>
              <a:cs typeface="Calibri"/>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Art</a:t>
            </a:r>
          </a:p>
          <a:p>
            <a:pPr algn="just" defTabSz="914400">
              <a:spcBef>
                <a:spcPct val="0"/>
              </a:spcBef>
              <a:spcAft>
                <a:spcPct val="0"/>
              </a:spcAft>
            </a:pPr>
            <a:r>
              <a:rPr lang="en-GB" altLang="en-US" sz="1200" dirty="0">
                <a:solidFill>
                  <a:srgbClr val="000000"/>
                </a:solidFill>
                <a:ea typeface="+mn-lt"/>
                <a:cs typeface="+mn-lt"/>
              </a:rPr>
              <a:t>This half term we are looking at landscapes and how we can draw them using tone, shape and texture. We will then move on to look at Frida Kahlo and her contributions to surrealism before creating our very own surrealist                              landscapes.</a:t>
            </a:r>
          </a:p>
        </p:txBody>
      </p:sp>
      <p:pic>
        <p:nvPicPr>
          <p:cNvPr id="4" name="Picture 3" descr="A colorful fingerprint in a frame&#10;&#10;Description automatically generated">
            <a:extLst>
              <a:ext uri="{FF2B5EF4-FFF2-40B4-BE49-F238E27FC236}">
                <a16:creationId xmlns:a16="http://schemas.microsoft.com/office/drawing/2014/main" id="{C6EF7336-7AE8-49FA-5C75-792888C6F7B4}"/>
              </a:ext>
            </a:extLst>
          </p:cNvPr>
          <p:cNvPicPr>
            <a:picLocks noChangeAspect="1"/>
          </p:cNvPicPr>
          <p:nvPr/>
        </p:nvPicPr>
        <p:blipFill rotWithShape="1">
          <a:blip r:embed="rId2"/>
          <a:srcRect l="27919" t="7496" r="28934" b="8397"/>
          <a:stretch/>
        </p:blipFill>
        <p:spPr>
          <a:xfrm>
            <a:off x="5491975" y="6018270"/>
            <a:ext cx="722521" cy="936561"/>
          </a:xfrm>
          <a:prstGeom prst="rect">
            <a:avLst/>
          </a:prstGeom>
        </p:spPr>
      </p:pic>
      <p:pic>
        <p:nvPicPr>
          <p:cNvPr id="13" name="Picture 12" descr="A person and person holding puzzle pieces&#10;&#10;Description automatically generated">
            <a:extLst>
              <a:ext uri="{FF2B5EF4-FFF2-40B4-BE49-F238E27FC236}">
                <a16:creationId xmlns:a16="http://schemas.microsoft.com/office/drawing/2014/main" id="{37D954E2-2B27-0F88-D498-FA98CFB9B539}"/>
              </a:ext>
            </a:extLst>
          </p:cNvPr>
          <p:cNvPicPr>
            <a:picLocks noChangeAspect="1"/>
          </p:cNvPicPr>
          <p:nvPr/>
        </p:nvPicPr>
        <p:blipFill rotWithShape="1">
          <a:blip r:embed="rId3"/>
          <a:srcRect l="12690" t="12166" r="12690" b="5517"/>
          <a:stretch/>
        </p:blipFill>
        <p:spPr>
          <a:xfrm>
            <a:off x="4037069" y="6107649"/>
            <a:ext cx="1013554" cy="892794"/>
          </a:xfrm>
          <a:prstGeom prst="rect">
            <a:avLst/>
          </a:prstGeom>
        </p:spPr>
      </p:pic>
      <p:pic>
        <p:nvPicPr>
          <p:cNvPr id="14" name="Picture 13">
            <a:extLst>
              <a:ext uri="{FF2B5EF4-FFF2-40B4-BE49-F238E27FC236}">
                <a16:creationId xmlns:a16="http://schemas.microsoft.com/office/drawing/2014/main" id="{04917D6A-381D-5CD6-36BC-892DEED016B7}"/>
              </a:ext>
            </a:extLst>
          </p:cNvPr>
          <p:cNvPicPr>
            <a:picLocks noChangeAspect="1"/>
          </p:cNvPicPr>
          <p:nvPr/>
        </p:nvPicPr>
        <p:blipFill>
          <a:blip r:embed="rId4"/>
          <a:stretch>
            <a:fillRect/>
          </a:stretch>
        </p:blipFill>
        <p:spPr>
          <a:xfrm>
            <a:off x="1419414" y="6063406"/>
            <a:ext cx="881561" cy="925200"/>
          </a:xfrm>
          <a:prstGeom prst="rect">
            <a:avLst/>
          </a:prstGeom>
        </p:spPr>
      </p:pic>
      <p:pic>
        <p:nvPicPr>
          <p:cNvPr id="15" name="Picture 14" descr="A person sitting on a rock in front of water&#10;&#10;Description automatically generated">
            <a:extLst>
              <a:ext uri="{FF2B5EF4-FFF2-40B4-BE49-F238E27FC236}">
                <a16:creationId xmlns:a16="http://schemas.microsoft.com/office/drawing/2014/main" id="{31FC7CC8-630C-A8C2-0285-EBB24C60FD3D}"/>
              </a:ext>
            </a:extLst>
          </p:cNvPr>
          <p:cNvPicPr>
            <a:picLocks noChangeAspect="1"/>
          </p:cNvPicPr>
          <p:nvPr/>
        </p:nvPicPr>
        <p:blipFill>
          <a:blip r:embed="rId5"/>
          <a:stretch>
            <a:fillRect/>
          </a:stretch>
        </p:blipFill>
        <p:spPr>
          <a:xfrm>
            <a:off x="2302560" y="1510930"/>
            <a:ext cx="757599" cy="740883"/>
          </a:xfrm>
          <a:prstGeom prst="rect">
            <a:avLst/>
          </a:prstGeom>
        </p:spPr>
      </p:pic>
      <p:pic>
        <p:nvPicPr>
          <p:cNvPr id="16" name="Picture 15" descr="A diagram of a life cycle&#10;&#10;Description automatically generated">
            <a:extLst>
              <a:ext uri="{FF2B5EF4-FFF2-40B4-BE49-F238E27FC236}">
                <a16:creationId xmlns:a16="http://schemas.microsoft.com/office/drawing/2014/main" id="{E2922879-0767-A50E-3F6A-59AF309A0149}"/>
              </a:ext>
            </a:extLst>
          </p:cNvPr>
          <p:cNvPicPr>
            <a:picLocks noChangeAspect="1"/>
          </p:cNvPicPr>
          <p:nvPr/>
        </p:nvPicPr>
        <p:blipFill>
          <a:blip r:embed="rId6"/>
          <a:stretch>
            <a:fillRect/>
          </a:stretch>
        </p:blipFill>
        <p:spPr>
          <a:xfrm>
            <a:off x="806134" y="1445916"/>
            <a:ext cx="912129" cy="809478"/>
          </a:xfrm>
          <a:prstGeom prst="rect">
            <a:avLst/>
          </a:prstGeom>
        </p:spPr>
      </p:pic>
      <p:pic>
        <p:nvPicPr>
          <p:cNvPr id="17" name="Picture 16" descr="A selfie of a person with butterflies and monkeys&#10;&#10;Description automatically generated">
            <a:extLst>
              <a:ext uri="{FF2B5EF4-FFF2-40B4-BE49-F238E27FC236}">
                <a16:creationId xmlns:a16="http://schemas.microsoft.com/office/drawing/2014/main" id="{B30E627D-DC2D-BC74-B017-ED8680BE7389}"/>
              </a:ext>
            </a:extLst>
          </p:cNvPr>
          <p:cNvPicPr>
            <a:picLocks noChangeAspect="1"/>
          </p:cNvPicPr>
          <p:nvPr/>
        </p:nvPicPr>
        <p:blipFill>
          <a:blip r:embed="rId7"/>
          <a:stretch>
            <a:fillRect/>
          </a:stretch>
        </p:blipFill>
        <p:spPr>
          <a:xfrm>
            <a:off x="2626665" y="4008982"/>
            <a:ext cx="467699" cy="616823"/>
          </a:xfrm>
          <a:prstGeom prst="rect">
            <a:avLst/>
          </a:prstGeom>
        </p:spPr>
      </p:pic>
      <p:pic>
        <p:nvPicPr>
          <p:cNvPr id="18" name="Picture 17" descr="A painting of a beach with a clock on it&#10;&#10;Description automatically generated">
            <a:extLst>
              <a:ext uri="{FF2B5EF4-FFF2-40B4-BE49-F238E27FC236}">
                <a16:creationId xmlns:a16="http://schemas.microsoft.com/office/drawing/2014/main" id="{6220F707-A792-A805-4454-704CE41D3FF5}"/>
              </a:ext>
            </a:extLst>
          </p:cNvPr>
          <p:cNvPicPr>
            <a:picLocks noChangeAspect="1"/>
          </p:cNvPicPr>
          <p:nvPr/>
        </p:nvPicPr>
        <p:blipFill>
          <a:blip r:embed="rId8"/>
          <a:stretch>
            <a:fillRect/>
          </a:stretch>
        </p:blipFill>
        <p:spPr>
          <a:xfrm>
            <a:off x="1257124" y="4008982"/>
            <a:ext cx="878246" cy="632141"/>
          </a:xfrm>
          <a:prstGeom prst="rect">
            <a:avLst/>
          </a:prstGeom>
        </p:spPr>
      </p:pic>
      <p:pic>
        <p:nvPicPr>
          <p:cNvPr id="19" name="Picture 18" descr="A statue of a person with a stone wall and a sign&#10;&#10;Description automatically generated">
            <a:extLst>
              <a:ext uri="{FF2B5EF4-FFF2-40B4-BE49-F238E27FC236}">
                <a16:creationId xmlns:a16="http://schemas.microsoft.com/office/drawing/2014/main" id="{34DB4401-934C-E849-F016-54CEB5C684F7}"/>
              </a:ext>
            </a:extLst>
          </p:cNvPr>
          <p:cNvPicPr>
            <a:picLocks noChangeAspect="1"/>
          </p:cNvPicPr>
          <p:nvPr/>
        </p:nvPicPr>
        <p:blipFill>
          <a:blip r:embed="rId9"/>
          <a:stretch>
            <a:fillRect/>
          </a:stretch>
        </p:blipFill>
        <p:spPr>
          <a:xfrm>
            <a:off x="4920781" y="1631445"/>
            <a:ext cx="1292645" cy="623894"/>
          </a:xfrm>
          <a:prstGeom prst="rect">
            <a:avLst/>
          </a:prstGeom>
        </p:spPr>
      </p:pic>
      <p:pic>
        <p:nvPicPr>
          <p:cNvPr id="20" name="Picture 19" descr="A cartoon of a child running in the snow&#10;&#10;Description automatically generated">
            <a:extLst>
              <a:ext uri="{FF2B5EF4-FFF2-40B4-BE49-F238E27FC236}">
                <a16:creationId xmlns:a16="http://schemas.microsoft.com/office/drawing/2014/main" id="{8EA621DA-AA65-771C-DDCD-9F793E3D85D6}"/>
              </a:ext>
            </a:extLst>
          </p:cNvPr>
          <p:cNvPicPr>
            <a:picLocks noChangeAspect="1"/>
          </p:cNvPicPr>
          <p:nvPr/>
        </p:nvPicPr>
        <p:blipFill>
          <a:blip r:embed="rId10"/>
          <a:stretch>
            <a:fillRect/>
          </a:stretch>
        </p:blipFill>
        <p:spPr>
          <a:xfrm>
            <a:off x="3724992" y="7663543"/>
            <a:ext cx="1152404" cy="1811840"/>
          </a:xfrm>
          <a:prstGeom prst="rect">
            <a:avLst/>
          </a:prstGeom>
        </p:spPr>
      </p:pic>
      <p:pic>
        <p:nvPicPr>
          <p:cNvPr id="21" name="Picture 20" descr="A close up of an eye&#10;&#10;Description automatically generated">
            <a:extLst>
              <a:ext uri="{FF2B5EF4-FFF2-40B4-BE49-F238E27FC236}">
                <a16:creationId xmlns:a16="http://schemas.microsoft.com/office/drawing/2014/main" id="{C21EC418-F3E2-1AA1-BFEA-0BB9FCFB5DC2}"/>
              </a:ext>
            </a:extLst>
          </p:cNvPr>
          <p:cNvPicPr>
            <a:picLocks noChangeAspect="1"/>
          </p:cNvPicPr>
          <p:nvPr/>
        </p:nvPicPr>
        <p:blipFill>
          <a:blip r:embed="rId11"/>
          <a:stretch>
            <a:fillRect/>
          </a:stretch>
        </p:blipFill>
        <p:spPr>
          <a:xfrm>
            <a:off x="5061325" y="7671707"/>
            <a:ext cx="1205847" cy="1803673"/>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e0c9f8c1-610e-4700-a838-48094ce785ac" xsi:nil="true"/>
    <_Flow_SignoffStatus xmlns="e0c9f8c1-610e-4700-a838-48094ce785ac" xsi:nil="true"/>
    <lcf76f155ced4ddcb4097134ff3c332f xmlns="e0c9f8c1-610e-4700-a838-48094ce785ac">
      <Terms xmlns="http://schemas.microsoft.com/office/infopath/2007/PartnerControls"/>
    </lcf76f155ced4ddcb4097134ff3c332f>
    <TaxCatchAll xmlns="cac48d98-c999-4eb6-b102-8f6f3bbb3b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0CF9EE040A1948BAFAA0F1C632C58E" ma:contentTypeVersion="13" ma:contentTypeDescription="Create a new document." ma:contentTypeScope="" ma:versionID="9eb6dae094b338468f7acd19bfde0d5b">
  <xsd:schema xmlns:xsd="http://www.w3.org/2001/XMLSchema" xmlns:xs="http://www.w3.org/2001/XMLSchema" xmlns:p="http://schemas.microsoft.com/office/2006/metadata/properties" xmlns:ns2="e0c9f8c1-610e-4700-a838-48094ce785ac" xmlns:ns3="cac48d98-c999-4eb6-b102-8f6f3bbb3bd5" targetNamespace="http://schemas.microsoft.com/office/2006/metadata/properties" ma:root="true" ma:fieldsID="7b138a14e1e0e1d4cc0ffd5da5be4b51" ns2:_="" ns3:_="">
    <xsd:import namespace="e0c9f8c1-610e-4700-a838-48094ce785ac"/>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Notes" minOccurs="0"/>
                <xsd:element ref="ns2:_Flow_SignoffStatu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9f8c1-610e-4700-a838-48094ce78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Notes" ma:index="15" nillable="true" ma:displayName="Notes" ma:format="Dropdown" ma:internalName="Notes">
      <xsd:simpleType>
        <xsd:restriction base="dms:Note">
          <xsd:maxLength value="255"/>
        </xsd:restriction>
      </xsd:simpleType>
    </xsd:element>
    <xsd:element name="_Flow_SignoffStatus" ma:index="16" nillable="true" ma:displayName="Sign-off status" ma:internalName="Sign_x002d_off_x0020_status">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D455D-052B-49D8-921E-8481E3F7D9CC}">
  <ds:schemaRef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cac48d98-c999-4eb6-b102-8f6f3bbb3bd5"/>
    <ds:schemaRef ds:uri="e0c9f8c1-610e-4700-a838-48094ce785ac"/>
    <ds:schemaRef ds:uri="http://www.w3.org/XML/1998/namespace"/>
    <ds:schemaRef ds:uri="http://purl.org/dc/dcmitype/"/>
  </ds:schemaRefs>
</ds:datastoreItem>
</file>

<file path=customXml/itemProps2.xml><?xml version="1.0" encoding="utf-8"?>
<ds:datastoreItem xmlns:ds="http://schemas.openxmlformats.org/officeDocument/2006/customXml" ds:itemID="{CAF9729B-B98E-4B12-A1F2-680180E0C74B}">
  <ds:schemaRefs>
    <ds:schemaRef ds:uri="cac48d98-c999-4eb6-b102-8f6f3bbb3bd5"/>
    <ds:schemaRef ds:uri="e0c9f8c1-610e-4700-a838-48094ce785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88D3E1-DB36-46BC-946C-9EC15E598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649</Words>
  <Application>Microsoft Office PowerPoint</Application>
  <PresentationFormat>A4 Paper (210x297 mm)</PresentationFormat>
  <Paragraphs>63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Alex Pownall</cp:lastModifiedBy>
  <cp:revision>89</cp:revision>
  <dcterms:created xsi:type="dcterms:W3CDTF">2023-03-07T15:16:37Z</dcterms:created>
  <dcterms:modified xsi:type="dcterms:W3CDTF">2024-09-06T07:59:28Z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0x010100CD0CF9EE040A1948BAFAA0F1C632C58E</vt:lpwstr>
  </property>
  <property fmtid="{D5CDD505-2E9C-101B-9397-08002B2CF9AE}" pid="3" name="MediaServiceImageTags">
    <vt:lpwstr/>
  </property>
</Properties>
</file>