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AD719-4837-FBBC-40F5-D068D2D9ACFA}" v="4" dt="2024-09-03T12:27:54.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6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06/09/2024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06/09/2024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06/09/2024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06/09/2024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06/09/2024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06/09/2024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hyperlink" Target="https://pressbooks.ulib.csuohio.edu/greekgodsheroesandworship/part/reading-1-1/" TargetMode="External"/><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dirty="0">
                <a:solidFill>
                  <a:srgbClr val="000000"/>
                </a:solidFill>
                <a:latin typeface="Calibri"/>
                <a:cs typeface="Calibri"/>
              </a:rPr>
              <a:t> </a:t>
            </a:r>
            <a:r>
              <a:rPr kumimoji="0" lang="en-GB" altLang="en-US" sz="4000" b="1" i="0" u="none" strike="noStrike" cap="none" normalizeH="0" baseline="0" dirty="0">
                <a:ln>
                  <a:noFill/>
                </a:ln>
                <a:solidFill>
                  <a:srgbClr val="000000"/>
                </a:solidFill>
                <a:effectLst/>
                <a:latin typeface="Calibri"/>
                <a:cs typeface="Calibri"/>
              </a:rPr>
              <a:t>Year </a:t>
            </a:r>
            <a:r>
              <a:rPr lang="en-GB" altLang="en-US" sz="4000" b="1" dirty="0">
                <a:solidFill>
                  <a:srgbClr val="000000"/>
                </a:solidFill>
                <a:latin typeface="Calibri"/>
                <a:cs typeface="Calibri"/>
              </a:rPr>
              <a:t>4 </a:t>
            </a:r>
            <a:r>
              <a:rPr kumimoji="0" lang="en-GB" altLang="en-US" sz="4000" b="1" i="0" u="none" strike="noStrike" cap="none" normalizeH="0" baseline="0" dirty="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dirty="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a:ln>
                  <a:noFill/>
                </a:ln>
                <a:solidFill>
                  <a:srgbClr val="000000"/>
                </a:solidFill>
                <a:effectLst/>
                <a:latin typeface="Calibri" panose="020F0502020204030204" pitchFamily="34" charset="0"/>
              </a:rPr>
              <a:t>  Autumn</a:t>
            </a:r>
            <a:r>
              <a:rPr kumimoji="0" lang="en-GB" altLang="en-US" sz="3200" b="1" i="0" u="none" strike="noStrike" cap="none" normalizeH="0" dirty="0">
                <a:ln>
                  <a:noFill/>
                </a:ln>
                <a:solidFill>
                  <a:srgbClr val="000000"/>
                </a:solidFill>
                <a:effectLst/>
                <a:latin typeface="Calibri" panose="020F0502020204030204" pitchFamily="34" charset="0"/>
              </a:rPr>
              <a:t> 1</a:t>
            </a:r>
            <a:r>
              <a:rPr kumimoji="0" lang="en-GB" altLang="en-US" sz="3200" b="1" i="0" u="none" strike="noStrike" cap="none" normalizeH="0" baseline="0" dirty="0">
                <a:ln>
                  <a:noFill/>
                </a:ln>
                <a:solidFill>
                  <a:srgbClr val="000000"/>
                </a:solidFill>
                <a:effectLst/>
                <a:latin typeface="Calibri" panose="020F0502020204030204" pitchFamily="34" charset="0"/>
              </a:rPr>
              <a:t>—2024/2025</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7"/>
            <a:ext cx="3097695" cy="227937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Notices and Reminders</a:t>
            </a: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As we move in to the colder weather, please ensure all children have a coat in school with them. The cold or rain won’t stop us going outside! </a:t>
            </a:r>
          </a:p>
          <a:p>
            <a:pPr defTabSz="914400" eaLnBrk="0" fontAlgn="base" hangingPunct="0">
              <a:spcBef>
                <a:spcPct val="0"/>
              </a:spcBef>
              <a:spcAft>
                <a:spcPct val="0"/>
              </a:spcAft>
            </a:pPr>
            <a:r>
              <a:rPr lang="en-GB" altLang="en-US" sz="1600" dirty="0">
                <a:solidFill>
                  <a:srgbClr val="000000"/>
                </a:solidFill>
                <a:latin typeface="Calibri" panose="020F0502020204030204" pitchFamily="34" charset="0"/>
              </a:rPr>
              <a:t>Please make sure that your child has their reading book and diary in school every day. </a:t>
            </a:r>
          </a:p>
          <a:p>
            <a:pPr algn="ctr" defTabSz="914400" eaLnBrk="0" fontAlgn="base" hangingPunct="0">
              <a:spcBef>
                <a:spcPct val="0"/>
              </a:spcBef>
              <a:spcAft>
                <a:spcPct val="0"/>
              </a:spcAft>
            </a:pPr>
            <a:endParaRPr lang="en-GB" altLang="en-US" sz="1600" b="1" u="sng" dirty="0">
              <a:solidFill>
                <a:srgbClr val="000000"/>
              </a:solidFill>
              <a:latin typeface="Calibri"/>
              <a:ea typeface="Calibri"/>
              <a:cs typeface="Calibri"/>
            </a:endParaRPr>
          </a:p>
          <a:p>
            <a:pPr algn="ctr" defTabSz="914400">
              <a:spcBef>
                <a:spcPct val="0"/>
              </a:spcBef>
              <a:spcAft>
                <a:spcPct val="0"/>
              </a:spcAft>
            </a:pPr>
            <a:endParaRPr lang="en-GB" altLang="en-US" sz="1600" dirty="0">
              <a:ea typeface="Calibri"/>
              <a:cs typeface="Calibri"/>
            </a:endParaRPr>
          </a:p>
          <a:p>
            <a:pPr algn="ctr" defTabSz="914400">
              <a:spcBef>
                <a:spcPct val="0"/>
              </a:spcBef>
              <a:spcAft>
                <a:spcPct val="0"/>
              </a:spcAft>
            </a:pPr>
            <a:r>
              <a:rPr lang="en-GB" altLang="en-US" sz="1600" dirty="0">
                <a:ea typeface="Calibri"/>
                <a:cs typeface="Calibri"/>
              </a:rPr>
              <a:t>.</a:t>
            </a:r>
          </a:p>
        </p:txBody>
      </p:sp>
      <p:sp>
        <p:nvSpPr>
          <p:cNvPr id="8" name="Text Box 5"/>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1200" dirty="0">
              <a:solidFill>
                <a:srgbClr val="000000"/>
              </a:solidFill>
              <a:latin typeface="Calibri" panose="020F0502020204030204" pitchFamily="34" charset="0"/>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just" defTabSz="914400">
              <a:spcBef>
                <a:spcPct val="0"/>
              </a:spcBef>
              <a:spcAft>
                <a:spcPct val="0"/>
              </a:spcAft>
            </a:pPr>
            <a:r>
              <a:rPr lang="en-US" altLang="en-US" sz="1200" dirty="0">
                <a:latin typeface="Calibri"/>
                <a:cs typeface="Arial"/>
              </a:rPr>
              <a:t>In writing this half term, the children are learning about different aspects of grammar. They will use these aspect of grammar to create exciting narratives in shared writes and in their own independent writing. </a:t>
            </a:r>
            <a:endParaRPr lang="en-US" altLang="en-US" sz="1200" b="0" i="0" u="none" strike="noStrike" cap="none" normalizeH="0" baseline="0" dirty="0">
              <a:ln>
                <a:noFill/>
              </a:ln>
              <a:effectLst/>
              <a:latin typeface="Calibri"/>
              <a:ea typeface="Calibri"/>
              <a:cs typeface="Arial"/>
            </a:endParaRP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just" defTabSz="914400">
              <a:spcBef>
                <a:spcPct val="0"/>
              </a:spcBef>
              <a:spcAft>
                <a:spcPct val="0"/>
              </a:spcAft>
            </a:pPr>
            <a:r>
              <a:rPr lang="en-GB" altLang="en-US" sz="1200" dirty="0">
                <a:cs typeface="Calibri"/>
              </a:rPr>
              <a:t>This half term primarily focuses on developing the children's understanding of place value, such as recognising the value of each digit within a four-digit number. This includes using visuals such as dienes and counters  to understand exchanging – how 10 tens can be exchanged into 1 hundred, etc. </a:t>
            </a:r>
          </a:p>
          <a:p>
            <a:pPr defTabSz="914400">
              <a:spcBef>
                <a:spcPct val="0"/>
              </a:spcBef>
              <a:spcAft>
                <a:spcPct val="0"/>
              </a:spcAft>
            </a:pPr>
            <a:endParaRPr lang="en-GB" altLang="en-US" sz="1200">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ea typeface="Calibri"/>
                <a:cs typeface="Calibri"/>
              </a:rPr>
              <a:t>Key dates </a:t>
            </a:r>
          </a:p>
          <a:p>
            <a:pPr lvl="0" defTabSz="914400" eaLnBrk="0" fontAlgn="base" hangingPunct="0">
              <a:spcBef>
                <a:spcPct val="0"/>
              </a:spcBef>
              <a:spcAft>
                <a:spcPct val="0"/>
              </a:spcAft>
            </a:pPr>
            <a:r>
              <a:rPr lang="en-GB" altLang="en-US" sz="1600" u="sng" dirty="0">
                <a:latin typeface="Calibri" panose="020F0502020204030204" pitchFamily="34" charset="0"/>
              </a:rPr>
              <a:t>Mondays </a:t>
            </a:r>
          </a:p>
          <a:p>
            <a:pPr lvl="0" defTabSz="914400" eaLnBrk="0" fontAlgn="base" hangingPunct="0">
              <a:spcBef>
                <a:spcPct val="0"/>
              </a:spcBef>
              <a:spcAft>
                <a:spcPct val="0"/>
              </a:spcAft>
            </a:pPr>
            <a:r>
              <a:rPr lang="en-GB" altLang="en-US" sz="1600" dirty="0">
                <a:latin typeface="Calibri" panose="020F0502020204030204" pitchFamily="34" charset="0"/>
              </a:rPr>
              <a:t>Reading diary check</a:t>
            </a:r>
          </a:p>
          <a:p>
            <a:pPr lvl="0" defTabSz="914400" eaLnBrk="0" fontAlgn="base" hangingPunct="0">
              <a:spcBef>
                <a:spcPct val="0"/>
              </a:spcBef>
              <a:spcAft>
                <a:spcPct val="0"/>
              </a:spcAft>
            </a:pPr>
            <a:r>
              <a:rPr lang="en-GB" altLang="en-US" sz="1600" u="sng" dirty="0">
                <a:latin typeface="Calibri" panose="020F0502020204030204" pitchFamily="34" charset="0"/>
              </a:rPr>
              <a:t>Tuesdays </a:t>
            </a:r>
          </a:p>
          <a:p>
            <a:pPr lvl="0" defTabSz="914400" eaLnBrk="0" fontAlgn="base" hangingPunct="0">
              <a:spcBef>
                <a:spcPct val="0"/>
              </a:spcBef>
              <a:spcAft>
                <a:spcPct val="0"/>
              </a:spcAft>
            </a:pPr>
            <a:r>
              <a:rPr lang="en-GB" altLang="en-US" sz="1600" dirty="0">
                <a:latin typeface="Calibri" panose="020F0502020204030204" pitchFamily="34" charset="0"/>
              </a:rPr>
              <a:t>Year 4 will have PE on a Tuesday afternoon.  Please send your children into school dressed in their PE kit. </a:t>
            </a:r>
          </a:p>
          <a:p>
            <a:pPr lvl="0" defTabSz="914400" eaLnBrk="0" fontAlgn="base" hangingPunct="0">
              <a:spcBef>
                <a:spcPct val="0"/>
              </a:spcBef>
              <a:spcAft>
                <a:spcPct val="0"/>
              </a:spcAft>
            </a:pPr>
            <a:r>
              <a:rPr lang="en-GB" altLang="en-US" sz="1600" u="sng" dirty="0">
                <a:latin typeface="Calibri" panose="020F0502020204030204" pitchFamily="34" charset="0"/>
              </a:rPr>
              <a:t>Fridays</a:t>
            </a:r>
          </a:p>
          <a:p>
            <a:pPr lvl="0" defTabSz="914400" eaLnBrk="0" fontAlgn="base" hangingPunct="0">
              <a:spcBef>
                <a:spcPct val="0"/>
              </a:spcBef>
              <a:spcAft>
                <a:spcPct val="0"/>
              </a:spcAft>
            </a:pPr>
            <a:r>
              <a:rPr lang="en-GB" altLang="en-US" sz="1600" dirty="0">
                <a:latin typeface="Calibri" panose="020F0502020204030204" pitchFamily="34" charset="0"/>
              </a:rPr>
              <a:t>Home learning returned and sent home. </a:t>
            </a:r>
          </a:p>
          <a:p>
            <a:pPr lvl="0" defTabSz="914400" eaLnBrk="0" fontAlgn="base" hangingPunct="0">
              <a:spcBef>
                <a:spcPct val="0"/>
              </a:spcBef>
              <a:spcAft>
                <a:spcPct val="0"/>
              </a:spcAft>
            </a:pPr>
            <a:endParaRPr lang="en-GB" altLang="en-US" sz="1600" dirty="0">
              <a:latin typeface="Calibri" panose="020F0502020204030204" pitchFamily="34" charset="0"/>
            </a:endParaRPr>
          </a:p>
          <a:p>
            <a:pPr lvl="0" defTabSz="914400" eaLnBrk="0" fontAlgn="base" hangingPunct="0">
              <a:spcBef>
                <a:spcPct val="0"/>
              </a:spcBef>
              <a:spcAft>
                <a:spcPct val="0"/>
              </a:spcAft>
            </a:pPr>
            <a:r>
              <a:rPr lang="en-GB" altLang="en-US" sz="1600" u="sng" dirty="0">
                <a:latin typeface="Calibri" panose="020F0502020204030204" pitchFamily="34" charset="0"/>
              </a:rPr>
              <a:t>12</a:t>
            </a:r>
            <a:r>
              <a:rPr lang="en-GB" altLang="en-US" sz="1600" u="sng" baseline="30000" dirty="0">
                <a:latin typeface="Calibri" panose="020F0502020204030204" pitchFamily="34" charset="0"/>
              </a:rPr>
              <a:t>th</a:t>
            </a:r>
            <a:r>
              <a:rPr lang="en-GB" altLang="en-US" sz="1600" u="sng" dirty="0">
                <a:latin typeface="Calibri" panose="020F0502020204030204" pitchFamily="34" charset="0"/>
              </a:rPr>
              <a:t> September </a:t>
            </a:r>
            <a:r>
              <a:rPr lang="en-GB" altLang="en-US" sz="1600" dirty="0">
                <a:latin typeface="Calibri" panose="020F0502020204030204" pitchFamily="34" charset="0"/>
              </a:rPr>
              <a:t>– Year 4 Residential meeting 6pm in the hall.</a:t>
            </a:r>
          </a:p>
          <a:p>
            <a:pPr defTabSz="914400" eaLnBrk="0" fontAlgn="base" hangingPunct="0">
              <a:spcBef>
                <a:spcPct val="0"/>
              </a:spcBef>
              <a:spcAft>
                <a:spcPct val="0"/>
              </a:spcAft>
            </a:pPr>
            <a:r>
              <a:rPr lang="en-GB" altLang="en-US" sz="1600" u="sng" dirty="0">
                <a:latin typeface="Calibri" panose="020F0502020204030204" pitchFamily="34" charset="0"/>
              </a:rPr>
              <a:t>16</a:t>
            </a:r>
            <a:r>
              <a:rPr lang="en-GB" altLang="en-US" sz="1600" u="sng" baseline="30000" dirty="0">
                <a:latin typeface="Calibri" panose="020F0502020204030204" pitchFamily="34" charset="0"/>
              </a:rPr>
              <a:t>th</a:t>
            </a:r>
            <a:r>
              <a:rPr lang="en-GB" altLang="en-US" sz="1600" u="sng" dirty="0">
                <a:latin typeface="Calibri" panose="020F0502020204030204" pitchFamily="34" charset="0"/>
              </a:rPr>
              <a:t> September </a:t>
            </a:r>
            <a:r>
              <a:rPr lang="en-GB" altLang="en-US" sz="1600" dirty="0">
                <a:latin typeface="Calibri" panose="020F0502020204030204" pitchFamily="34" charset="0"/>
              </a:rPr>
              <a:t>– Meet the teacher. </a:t>
            </a:r>
          </a:p>
          <a:p>
            <a:pPr lvl="0" defTabSz="914400" eaLnBrk="0" fontAlgn="base" hangingPunct="0">
              <a:spcBef>
                <a:spcPct val="0"/>
              </a:spcBef>
              <a:spcAft>
                <a:spcPct val="0"/>
              </a:spcAft>
            </a:pPr>
            <a:r>
              <a:rPr lang="en-GB" altLang="en-US" sz="1600" u="sng" dirty="0">
                <a:latin typeface="Calibri" panose="020F0502020204030204" pitchFamily="34" charset="0"/>
              </a:rPr>
              <a:t>5</a:t>
            </a:r>
            <a:r>
              <a:rPr lang="en-GB" altLang="en-US" sz="1600" u="sng" baseline="30000" dirty="0">
                <a:latin typeface="Calibri" panose="020F0502020204030204" pitchFamily="34" charset="0"/>
              </a:rPr>
              <a:t>th</a:t>
            </a:r>
            <a:r>
              <a:rPr lang="en-GB" altLang="en-US" sz="1600" u="sng" dirty="0">
                <a:latin typeface="Calibri" panose="020F0502020204030204" pitchFamily="34" charset="0"/>
              </a:rPr>
              <a:t> October  </a:t>
            </a:r>
            <a:r>
              <a:rPr lang="en-GB" altLang="en-US" sz="1600" dirty="0">
                <a:latin typeface="Calibri" panose="020F0502020204030204" pitchFamily="34" charset="0"/>
              </a:rPr>
              <a:t>- Last day of Autumn Half term 1. </a:t>
            </a:r>
          </a:p>
          <a:p>
            <a:pPr algn="ctr" defTabSz="914400" eaLnBrk="0" fontAlgn="base" hangingPunct="0">
              <a:spcBef>
                <a:spcPct val="0"/>
              </a:spcBef>
              <a:spcAft>
                <a:spcPct val="0"/>
              </a:spcAft>
            </a:pPr>
            <a:endParaRPr lang="en-GB" altLang="en-US" sz="1600" b="1" u="sng" dirty="0">
              <a:solidFill>
                <a:srgbClr val="000000"/>
              </a:solidFill>
              <a:latin typeface="Calibri" panose="020F0502020204030204" pitchFamily="34" charset="0"/>
            </a:endParaRPr>
          </a:p>
          <a:p>
            <a:pPr algn="ctr" defTabSz="914400">
              <a:spcBef>
                <a:spcPct val="0"/>
              </a:spcBef>
              <a:spcAft>
                <a:spcPct val="0"/>
              </a:spcAft>
            </a:pPr>
            <a:endParaRPr lang="en-GB" altLang="en-US" sz="1600" b="1" u="sng" dirty="0">
              <a:latin typeface="Calibri"/>
              <a:ea typeface="Calibri"/>
              <a:cs typeface="Calibri"/>
            </a:endParaRPr>
          </a:p>
          <a:p>
            <a:pPr defTabSz="914400" eaLnBrk="0" fontAlgn="base" hangingPunct="0">
              <a:spcBef>
                <a:spcPct val="0"/>
              </a:spcBef>
              <a:spcAft>
                <a:spcPct val="0"/>
              </a:spcAft>
            </a:pPr>
            <a:endParaRPr lang="en-GB" altLang="en-US" sz="1600" strike="noStrike" cap="none" normalizeH="0" baseline="0" dirty="0">
              <a:ln>
                <a:noFill/>
              </a:ln>
              <a:solidFill>
                <a:srgbClr val="000000"/>
              </a:solidFill>
              <a:effectLst/>
              <a:latin typeface="Calibri" panose="020F0502020204030204" pitchFamily="34" charset="0"/>
              <a:ea typeface="Calibri"/>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GB" altLang="en-US" sz="1100" b="0"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endParaRPr lang="en-US" altLang="en-US" dirty="0">
              <a:solidFill>
                <a:srgbClr val="000000"/>
              </a:solidFill>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colorful math symbols&#10;&#10;Description automatically generated">
            <a:extLst>
              <a:ext uri="{FF2B5EF4-FFF2-40B4-BE49-F238E27FC236}">
                <a16:creationId xmlns:a16="http://schemas.microsoft.com/office/drawing/2014/main" id="{02659727-D9E1-F4B1-AC16-9FFD5E9387F6}"/>
              </a:ext>
            </a:extLst>
          </p:cNvPr>
          <p:cNvPicPr>
            <a:picLocks noChangeAspect="1"/>
          </p:cNvPicPr>
          <p:nvPr/>
        </p:nvPicPr>
        <p:blipFill>
          <a:blip r:embed="rId3"/>
          <a:stretch>
            <a:fillRect/>
          </a:stretch>
        </p:blipFill>
        <p:spPr>
          <a:xfrm>
            <a:off x="5671522" y="8631304"/>
            <a:ext cx="854695" cy="717431"/>
          </a:xfrm>
          <a:prstGeom prst="rect">
            <a:avLst/>
          </a:prstGeom>
        </p:spPr>
      </p:pic>
      <p:sp>
        <p:nvSpPr>
          <p:cNvPr id="14" name="Text Box 5">
            <a:extLst>
              <a:ext uri="{FF2B5EF4-FFF2-40B4-BE49-F238E27FC236}">
                <a16:creationId xmlns:a16="http://schemas.microsoft.com/office/drawing/2014/main" id="{9B92FD31-E77F-436D-A7E7-576EB757A4B2}"/>
              </a:ext>
            </a:extLst>
          </p:cNvPr>
          <p:cNvSpPr txBox="1">
            <a:spLocks noChangeArrowheads="1"/>
          </p:cNvSpPr>
          <p:nvPr/>
        </p:nvSpPr>
        <p:spPr bwMode="auto">
          <a:xfrm>
            <a:off x="331305" y="4399723"/>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Reading</a:t>
            </a:r>
          </a:p>
          <a:p>
            <a:pPr algn="just" defTabSz="914400">
              <a:spcBef>
                <a:spcPct val="0"/>
              </a:spcBef>
              <a:spcAft>
                <a:spcPct val="0"/>
              </a:spcAft>
            </a:pPr>
            <a:r>
              <a:rPr lang="en-GB" sz="1200" dirty="0">
                <a:solidFill>
                  <a:srgbClr val="000000"/>
                </a:solidFill>
                <a:ea typeface="+mn-lt"/>
                <a:cs typeface="+mn-lt"/>
              </a:rPr>
              <a:t>This term the children will be reading a beautiful and immersive story set in the Himalayas called Asha and the Spirit Bird. Guided by a bird, which Asha believes to be the spirit of her grandmother, they set out to find her father. Packed with humour, wisdom and a satisfying twisty plot our story takes us on a magical journey that links nicely with our geography unit on the Himalayas later</a:t>
            </a:r>
            <a:endParaRPr lang="en-GB" dirty="0">
              <a:solidFill>
                <a:srgbClr val="000000"/>
              </a:solidFill>
              <a:ea typeface="+mn-lt"/>
              <a:cs typeface="+mn-lt"/>
            </a:endParaRPr>
          </a:p>
          <a:p>
            <a:pPr algn="just" defTabSz="914400">
              <a:spcBef>
                <a:spcPct val="0"/>
              </a:spcBef>
              <a:spcAft>
                <a:spcPct val="0"/>
              </a:spcAft>
            </a:pPr>
            <a:r>
              <a:rPr lang="en-GB" sz="1200" dirty="0">
                <a:solidFill>
                  <a:srgbClr val="000000"/>
                </a:solidFill>
                <a:ea typeface="+mn-lt"/>
                <a:cs typeface="+mn-lt"/>
              </a:rPr>
              <a:t>on in the year..</a:t>
            </a:r>
            <a:endParaRPr lang="en-GB" dirty="0">
              <a:ea typeface="Calibri" panose="020F0502020204030204"/>
              <a:cs typeface="Calibri" panose="020F0502020204030204"/>
            </a:endParaRPr>
          </a:p>
          <a:p>
            <a:pPr algn="ctr" defTabSz="914400">
              <a:spcBef>
                <a:spcPct val="0"/>
              </a:spcBef>
              <a:spcAft>
                <a:spcPct val="0"/>
              </a:spcAft>
            </a:pPr>
            <a:endParaRPr lang="en-GB" altLang="en-US" sz="1200"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pic>
        <p:nvPicPr>
          <p:cNvPr id="15" name="Picture 14" descr="A book cover with colorful flowers and birds&#10;&#10;Description automatically generated">
            <a:extLst>
              <a:ext uri="{FF2B5EF4-FFF2-40B4-BE49-F238E27FC236}">
                <a16:creationId xmlns:a16="http://schemas.microsoft.com/office/drawing/2014/main" id="{C32F6E1C-F926-4549-AF7A-6C4CA30AB66D}"/>
              </a:ext>
            </a:extLst>
          </p:cNvPr>
          <p:cNvPicPr>
            <a:picLocks noChangeAspect="1"/>
          </p:cNvPicPr>
          <p:nvPr/>
        </p:nvPicPr>
        <p:blipFill>
          <a:blip r:embed="rId4"/>
          <a:stretch>
            <a:fillRect/>
          </a:stretch>
        </p:blipFill>
        <p:spPr>
          <a:xfrm>
            <a:off x="2719478" y="6062613"/>
            <a:ext cx="654727" cy="807513"/>
          </a:xfrm>
          <a:prstGeom prst="rect">
            <a:avLst/>
          </a:prstGeom>
        </p:spPr>
      </p:pic>
      <p:pic>
        <p:nvPicPr>
          <p:cNvPr id="5" name="Picture 4" descr="A yellow pencil with a red eraser&#10;&#10;Description automatically generated">
            <a:extLst>
              <a:ext uri="{FF2B5EF4-FFF2-40B4-BE49-F238E27FC236}">
                <a16:creationId xmlns:a16="http://schemas.microsoft.com/office/drawing/2014/main" id="{203D56CB-D91A-4300-757E-85A2FB92D61E}"/>
              </a:ext>
            </a:extLst>
          </p:cNvPr>
          <p:cNvPicPr>
            <a:picLocks noChangeAspect="1"/>
          </p:cNvPicPr>
          <p:nvPr/>
        </p:nvPicPr>
        <p:blipFill>
          <a:blip r:embed="rId5"/>
          <a:stretch>
            <a:fillRect/>
          </a:stretch>
        </p:blipFill>
        <p:spPr>
          <a:xfrm>
            <a:off x="1397653" y="8478862"/>
            <a:ext cx="956235" cy="843285"/>
          </a:xfrm>
          <a:prstGeom prst="rect">
            <a:avLst/>
          </a:prstGeom>
        </p:spPr>
      </p:pic>
      <p:pic>
        <p:nvPicPr>
          <p:cNvPr id="16" name="Picture 15">
            <a:extLst>
              <a:ext uri="{FF2B5EF4-FFF2-40B4-BE49-F238E27FC236}">
                <a16:creationId xmlns:a16="http://schemas.microsoft.com/office/drawing/2014/main" id="{65A2CB66-09D9-4C7A-922D-F2ABC685C6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576" y="294791"/>
            <a:ext cx="1057101" cy="1062522"/>
          </a:xfrm>
          <a:prstGeom prst="rect">
            <a:avLst/>
          </a:prstGeom>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8"/>
            <a:ext cx="3080163"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endParaRPr lang="en-GB" altLang="en-US" sz="1600" b="1" i="0" u="sng" strike="noStrike" cap="none" normalizeH="0" baseline="0" dirty="0">
              <a:ln>
                <a:noFill/>
              </a:ln>
              <a:solidFill>
                <a:srgbClr val="000000"/>
              </a:solidFill>
              <a:effectLst/>
              <a:latin typeface="Calibri"/>
              <a:ea typeface="Calibri"/>
              <a:cs typeface="Calibri"/>
            </a:endParaRPr>
          </a:p>
          <a:p>
            <a:pPr algn="just" defTabSz="914400">
              <a:spcBef>
                <a:spcPct val="0"/>
              </a:spcBef>
              <a:spcAft>
                <a:spcPct val="0"/>
              </a:spcAft>
            </a:pPr>
            <a:r>
              <a:rPr lang="en-GB" altLang="en-US" sz="1200" dirty="0">
                <a:ea typeface="Calibri"/>
                <a:cs typeface="Calibri"/>
              </a:rPr>
              <a:t>This half term in science, the children will be learning about different ways in which they can classify organisms (plants and animals), such as vertebrates and invertebrates, physical features and behavioural features. They shall be learning about the impact that natural  human causes can have on different habitats.</a:t>
            </a:r>
          </a:p>
          <a:p>
            <a:pPr algn="just" defTabSz="914400">
              <a:spcBef>
                <a:spcPct val="0"/>
              </a:spcBef>
              <a:spcAft>
                <a:spcPct val="0"/>
              </a:spcAft>
            </a:pPr>
            <a:endParaRPr lang="en-GB" sz="1200" dirty="0">
              <a:ea typeface="+mn-lt"/>
              <a:cs typeface="+mn-lt"/>
            </a:endParaRPr>
          </a:p>
          <a:p>
            <a:pPr algn="just" defTabSz="914400">
              <a:spcBef>
                <a:spcPct val="0"/>
              </a:spcBef>
              <a:spcAft>
                <a:spcPct val="0"/>
              </a:spcAft>
            </a:pPr>
            <a:endParaRPr lang="en-GB" sz="1200" dirty="0">
              <a:ea typeface="+mn-lt"/>
              <a:cs typeface="+mn-lt"/>
            </a:endParaRPr>
          </a:p>
        </p:txBody>
      </p:sp>
      <p:sp>
        <p:nvSpPr>
          <p:cNvPr id="6" name="Text Box 4"/>
          <p:cNvSpPr txBox="1">
            <a:spLocks noChangeArrowheads="1"/>
          </p:cNvSpPr>
          <p:nvPr/>
        </p:nvSpPr>
        <p:spPr bwMode="auto">
          <a:xfrm>
            <a:off x="3556207" y="225628"/>
            <a:ext cx="2973111" cy="2132119"/>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History</a:t>
            </a:r>
            <a:endParaRPr kumimoji="0" lang="en-GB" altLang="en-US" sz="1600" b="1" i="0" u="sng" strike="noStrike" cap="none" normalizeH="0" baseline="0" dirty="0">
              <a:ln>
                <a:noFill/>
              </a:ln>
              <a:solidFill>
                <a:srgbClr val="000000"/>
              </a:solidFill>
              <a:effectLst/>
              <a:latin typeface="Calibri"/>
              <a:cs typeface="Calibri"/>
            </a:endParaRPr>
          </a:p>
          <a:p>
            <a:pPr algn="just" defTabSz="914400">
              <a:spcBef>
                <a:spcPct val="0"/>
              </a:spcBef>
              <a:spcAft>
                <a:spcPct val="0"/>
              </a:spcAft>
            </a:pPr>
            <a:r>
              <a:rPr lang="en-US" altLang="en-US" sz="1200" dirty="0">
                <a:latin typeface="Calibri"/>
                <a:ea typeface="Calibri"/>
                <a:cs typeface="Arial"/>
              </a:rPr>
              <a:t>This half term in history, the children are learning about Ancient Greece. The children will be looking at Greek life and achievements, including the achievements of Alexander the Great, the Olympics, different Greek gods and goddesses. This will culminate in thinking about  Ancient Greek culture.</a:t>
            </a:r>
            <a:endParaRPr lang="en-US" altLang="en-US" sz="1200" dirty="0">
              <a:latin typeface="Calibri"/>
              <a:ea typeface="Calibri"/>
              <a:cs typeface="Arial" panose="020B0604020202020204" pitchFamily="34" charset="0"/>
            </a:endParaRPr>
          </a:p>
        </p:txBody>
      </p:sp>
      <p:sp>
        <p:nvSpPr>
          <p:cNvPr id="7" name="Text Box 5"/>
          <p:cNvSpPr txBox="1">
            <a:spLocks noChangeArrowheads="1"/>
          </p:cNvSpPr>
          <p:nvPr/>
        </p:nvSpPr>
        <p:spPr bwMode="auto">
          <a:xfrm>
            <a:off x="3556207" y="4900919"/>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PSHE</a:t>
            </a:r>
            <a:endParaRPr lang="en-US" dirty="0">
              <a:cs typeface="Calibri" panose="020F0502020204030204"/>
            </a:endParaRPr>
          </a:p>
          <a:p>
            <a:pPr algn="just" defTabSz="914400">
              <a:spcBef>
                <a:spcPct val="0"/>
              </a:spcBef>
              <a:spcAft>
                <a:spcPct val="0"/>
              </a:spcAft>
            </a:pPr>
            <a:r>
              <a:rPr lang="en-US" altLang="en-US" sz="1200" dirty="0">
                <a:latin typeface="Calibri"/>
                <a:cs typeface="Arial"/>
              </a:rPr>
              <a:t>This half term in PSHE, the children are looking at what our strengths, skills and areas of interests are. They will learn about self-esteem and some techniques that can improve this. They will then consider the impact that the media can have on our self-esteem and  setting long and short-term goals (and how to achieve them).</a:t>
            </a:r>
            <a:endParaRPr lang="en-US" altLang="en-US" sz="1200" dirty="0">
              <a:latin typeface="Calibri"/>
              <a:ea typeface="Calibri"/>
              <a:cs typeface="Arial"/>
            </a:endParaRPr>
          </a:p>
          <a:p>
            <a:pPr algn="just" defTabSz="914400">
              <a:spcBef>
                <a:spcPct val="0"/>
              </a:spcBef>
              <a:spcAft>
                <a:spcPct val="0"/>
              </a:spcAft>
            </a:pPr>
            <a:endParaRPr lang="en-US" altLang="en-US" sz="1000">
              <a:latin typeface="Calibri"/>
              <a:cs typeface="Arial"/>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French</a:t>
            </a:r>
          </a:p>
          <a:p>
            <a:pPr algn="just" defTabSz="914400">
              <a:spcBef>
                <a:spcPct val="0"/>
              </a:spcBef>
              <a:spcAft>
                <a:spcPct val="0"/>
              </a:spcAft>
            </a:pPr>
            <a:r>
              <a:rPr lang="en-GB" altLang="en-US" sz="1200">
                <a:ea typeface="Calibri"/>
                <a:cs typeface="Calibri"/>
              </a:rPr>
              <a:t>This half term in French, the children will be learning </a:t>
            </a:r>
            <a:r>
              <a:rPr lang="en-GB" altLang="en-US" sz="1200" dirty="0">
                <a:ea typeface="Calibri"/>
                <a:cs typeface="Calibri"/>
              </a:rPr>
              <a:t>about how to correctly pronounce their name, numbers up to 20, where they live and their nationality. This will include appropriate questions and answers which they are able to recognise and answer with increasing accuracy.​</a:t>
            </a:r>
          </a:p>
          <a:p>
            <a:pPr algn="ctr" defTabSz="914400">
              <a:spcBef>
                <a:spcPct val="0"/>
              </a:spcBef>
              <a:spcAft>
                <a:spcPct val="0"/>
              </a:spcAft>
            </a:pPr>
            <a:endParaRPr lang="en-GB" altLang="en-US" sz="1600" dirty="0">
              <a:solidFill>
                <a:srgbClr val="000000"/>
              </a:solidFill>
              <a:latin typeface="Calibri" panose="020F0502020204030204" pitchFamily="34" charset="0"/>
              <a:ea typeface="Calibri"/>
              <a:cs typeface="Calibri"/>
            </a:endParaRPr>
          </a:p>
          <a:p>
            <a:pPr algn="ctr" defTabSz="914400">
              <a:spcBef>
                <a:spcPct val="0"/>
              </a:spcBef>
              <a:spcAft>
                <a:spcPct val="0"/>
              </a:spcAft>
            </a:pPr>
            <a:endParaRPr lang="en-GB" altLang="en-US" sz="1600" dirty="0">
              <a:solidFill>
                <a:srgbClr val="000000"/>
              </a:solidFill>
              <a:latin typeface="Calibri" panose="020F0502020204030204" pitchFamily="34" charset="0"/>
              <a:ea typeface="Calibri"/>
              <a:cs typeface="Calibri"/>
            </a:endParaRPr>
          </a:p>
          <a:p>
            <a:pPr algn="ctr" defTabSz="914400">
              <a:spcBef>
                <a:spcPct val="0"/>
              </a:spcBef>
              <a:spcAft>
                <a:spcPct val="0"/>
              </a:spcAft>
            </a:pPr>
            <a:endParaRPr lang="en-GB" altLang="en-US" sz="1600" dirty="0">
              <a:solidFill>
                <a:srgbClr val="000000"/>
              </a:solidFill>
              <a:latin typeface="Calibri" panose="020F0502020204030204" pitchFamily="34" charset="0"/>
              <a:ea typeface="Calibri"/>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rPr>
              <a:t>Suggested books for reading</a:t>
            </a:r>
            <a:endParaRPr lang="en-US" dirty="0"/>
          </a:p>
          <a:p>
            <a:pPr algn="ctr" defTabSz="914400">
              <a:spcBef>
                <a:spcPct val="0"/>
              </a:spcBef>
              <a:spcAft>
                <a:spcPct val="0"/>
              </a:spcAft>
            </a:pPr>
            <a:endParaRPr lang="en-GB" altLang="en-US" sz="1600" b="1" u="sng" dirty="0">
              <a:ea typeface="Calibri"/>
              <a:cs typeface="Calibri"/>
            </a:endParaRPr>
          </a:p>
          <a:p>
            <a:pPr marL="285750" indent="-285750" algn="ctr" defTabSz="914400">
              <a:spcBef>
                <a:spcPct val="0"/>
              </a:spcBef>
              <a:spcAft>
                <a:spcPct val="0"/>
              </a:spcAft>
              <a:buFont typeface="Arial"/>
              <a:buChar char="•"/>
            </a:pPr>
            <a:endParaRPr lang="en-GB" altLang="en-US" sz="1400" dirty="0">
              <a:ea typeface="Calibri" panose="020F0502020204030204"/>
              <a:cs typeface="Calibri"/>
            </a:endParaRPr>
          </a:p>
          <a:p>
            <a:pPr defTabSz="914400">
              <a:spcBef>
                <a:spcPct val="0"/>
              </a:spcBef>
              <a:spcAft>
                <a:spcPct val="0"/>
              </a:spcAft>
            </a:pPr>
            <a:endParaRPr lang="en-US" sz="1400" dirty="0">
              <a:ea typeface="Calibri" panose="020F0502020204030204"/>
              <a:cs typeface="Calibri"/>
            </a:endParaRPr>
          </a:p>
        </p:txBody>
      </p:sp>
      <p:sp>
        <p:nvSpPr>
          <p:cNvPr id="10" name="Text Box 8"/>
          <p:cNvSpPr txBox="1">
            <a:spLocks noChangeArrowheads="1"/>
          </p:cNvSpPr>
          <p:nvPr/>
        </p:nvSpPr>
        <p:spPr bwMode="auto">
          <a:xfrm>
            <a:off x="305421" y="4900919"/>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RE</a:t>
            </a:r>
          </a:p>
          <a:p>
            <a:pPr algn="just" defTabSz="914400">
              <a:spcBef>
                <a:spcPct val="0"/>
              </a:spcBef>
              <a:spcAft>
                <a:spcPct val="0"/>
              </a:spcAft>
            </a:pPr>
            <a:r>
              <a:rPr lang="en-GB" altLang="en-US" sz="1200" dirty="0">
                <a:solidFill>
                  <a:srgbClr val="000000"/>
                </a:solidFill>
                <a:latin typeface="Calibri"/>
                <a:cs typeface="Calibri"/>
              </a:rPr>
              <a:t>This half term in RE, the children are learning about pilgrimages; what they are, their purpose and their significance to different religions. The children will explore different Holy sites across the world from the UK to Israel, India, Italy and France, which will help with their geography skills too! This includes delving into Christianity, Islam, Judaism and Hinduism and explored the different  aspects of their Holy journeys. </a:t>
            </a:r>
            <a:endParaRPr lang="en-GB" altLang="en-US" sz="1050" dirty="0">
              <a:solidFill>
                <a:srgbClr val="000000"/>
              </a:solidFill>
              <a:latin typeface="Calibri"/>
              <a:ea typeface="Calibri"/>
              <a:cs typeface="Calibri"/>
            </a:endParaRPr>
          </a:p>
          <a:p>
            <a:pPr algn="ctr" defTabSz="914400">
              <a:spcBef>
                <a:spcPct val="0"/>
              </a:spcBef>
              <a:spcAft>
                <a:spcPct val="0"/>
              </a:spcAft>
            </a:pPr>
            <a:endParaRPr lang="en-GB" altLang="en-US" sz="1000" dirty="0">
              <a:solidFill>
                <a:srgbClr val="000000"/>
              </a:solidFill>
              <a:latin typeface="Calibri"/>
              <a:cs typeface="Calibri"/>
            </a:endParaRPr>
          </a:p>
        </p:txBody>
      </p:sp>
      <p:sp>
        <p:nvSpPr>
          <p:cNvPr id="11" name="Text Box 9"/>
          <p:cNvSpPr txBox="1">
            <a:spLocks noChangeArrowheads="1"/>
          </p:cNvSpPr>
          <p:nvPr/>
        </p:nvSpPr>
        <p:spPr bwMode="auto">
          <a:xfrm>
            <a:off x="3556207" y="2566501"/>
            <a:ext cx="2986453"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PE</a:t>
            </a:r>
          </a:p>
          <a:p>
            <a:pPr algn="just" defTabSz="914400">
              <a:spcBef>
                <a:spcPct val="0"/>
              </a:spcBef>
              <a:spcAft>
                <a:spcPct val="0"/>
              </a:spcAft>
            </a:pPr>
            <a:r>
              <a:rPr lang="en-GB" altLang="en-US" sz="1200" dirty="0">
                <a:solidFill>
                  <a:srgbClr val="000000"/>
                </a:solidFill>
                <a:latin typeface="Calibri"/>
                <a:cs typeface="Calibri"/>
              </a:rPr>
              <a:t>This half term in PE, the children in Lewis Carroll will be partaking in invasion game of football. The children will further develop their skills with a focus on dribbling, evading/outwitting an opponent and striking for accuracy and power. The children in Roald Dahl Class will be focusing on Bollywood dancing, culminating in performing their own group Bollywood dance. The classes will swap PE topics next half term. </a:t>
            </a:r>
            <a:endParaRPr lang="en-GB" altLang="en-US" sz="1200" dirty="0">
              <a:solidFill>
                <a:srgbClr val="000000"/>
              </a:solidFill>
              <a:latin typeface="Calibri"/>
              <a:ea typeface="Calibri"/>
              <a:cs typeface="Calibri"/>
            </a:endParaRPr>
          </a:p>
        </p:txBody>
      </p:sp>
      <p:sp>
        <p:nvSpPr>
          <p:cNvPr id="12" name="Text Box 10"/>
          <p:cNvSpPr txBox="1">
            <a:spLocks noChangeArrowheads="1"/>
          </p:cNvSpPr>
          <p:nvPr/>
        </p:nvSpPr>
        <p:spPr bwMode="auto">
          <a:xfrm>
            <a:off x="325645" y="2566502"/>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a:cs typeface="Calibri"/>
              </a:rPr>
              <a:t>Art</a:t>
            </a:r>
          </a:p>
          <a:p>
            <a:pPr algn="just" defTabSz="914400">
              <a:spcBef>
                <a:spcPct val="0"/>
              </a:spcBef>
              <a:spcAft>
                <a:spcPct val="0"/>
              </a:spcAft>
            </a:pPr>
            <a:r>
              <a:rPr lang="en-GB" altLang="en-US" sz="1200" dirty="0">
                <a:latin typeface="Calibri"/>
                <a:ea typeface="Calibri"/>
                <a:cs typeface="Calibri"/>
              </a:rPr>
              <a:t>This half term in art, children are learning about perspective and how to create this in their art, using vanishing points and using shadows to show depth. The unit is linked to impressionism, with a focus on Claude Monet, who drew caricatures as a young artist. </a:t>
            </a:r>
          </a:p>
        </p:txBody>
      </p:sp>
      <p:pic>
        <p:nvPicPr>
          <p:cNvPr id="3" name="Picture 2" descr="A group of symbols in circles&#10;&#10;Description automatically generated">
            <a:extLst>
              <a:ext uri="{FF2B5EF4-FFF2-40B4-BE49-F238E27FC236}">
                <a16:creationId xmlns:a16="http://schemas.microsoft.com/office/drawing/2014/main" id="{60DCB1DE-7010-1054-41FA-1E355C17AD20}"/>
              </a:ext>
            </a:extLst>
          </p:cNvPr>
          <p:cNvPicPr>
            <a:picLocks noChangeAspect="1"/>
          </p:cNvPicPr>
          <p:nvPr/>
        </p:nvPicPr>
        <p:blipFill>
          <a:blip r:embed="rId2"/>
          <a:stretch>
            <a:fillRect/>
          </a:stretch>
        </p:blipFill>
        <p:spPr>
          <a:xfrm>
            <a:off x="2862058" y="6649605"/>
            <a:ext cx="520514" cy="472452"/>
          </a:xfrm>
          <a:prstGeom prst="rect">
            <a:avLst/>
          </a:prstGeom>
        </p:spPr>
      </p:pic>
      <p:pic>
        <p:nvPicPr>
          <p:cNvPr id="2" name="Picture 1" descr="A group of people holding their hands up&#10;&#10;Description automatically generated">
            <a:extLst>
              <a:ext uri="{FF2B5EF4-FFF2-40B4-BE49-F238E27FC236}">
                <a16:creationId xmlns:a16="http://schemas.microsoft.com/office/drawing/2014/main" id="{88D291DC-D7F3-672A-37AC-69F0D3444580}"/>
              </a:ext>
            </a:extLst>
          </p:cNvPr>
          <p:cNvPicPr>
            <a:picLocks noChangeAspect="1"/>
          </p:cNvPicPr>
          <p:nvPr/>
        </p:nvPicPr>
        <p:blipFill rotWithShape="1">
          <a:blip r:embed="rId3"/>
          <a:srcRect l="216" t="23505" b="29691"/>
          <a:stretch/>
        </p:blipFill>
        <p:spPr>
          <a:xfrm>
            <a:off x="5603654" y="6655242"/>
            <a:ext cx="911202" cy="470751"/>
          </a:xfrm>
          <a:prstGeom prst="rect">
            <a:avLst/>
          </a:prstGeom>
        </p:spPr>
      </p:pic>
      <p:pic>
        <p:nvPicPr>
          <p:cNvPr id="14" name="Picture 13" descr="Statues on a building&#10;&#10;Description automatically generated">
            <a:extLst>
              <a:ext uri="{FF2B5EF4-FFF2-40B4-BE49-F238E27FC236}">
                <a16:creationId xmlns:a16="http://schemas.microsoft.com/office/drawing/2014/main" id="{9AF76AD3-5E54-6FF1-FCF5-BEF4F9A9F06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283274" y="1786155"/>
            <a:ext cx="1242602" cy="576697"/>
          </a:xfrm>
          <a:prstGeom prst="rect">
            <a:avLst/>
          </a:prstGeom>
        </p:spPr>
      </p:pic>
      <p:pic>
        <p:nvPicPr>
          <p:cNvPr id="4" name="Picture 3" descr="Mother and baby zebra">
            <a:extLst>
              <a:ext uri="{FF2B5EF4-FFF2-40B4-BE49-F238E27FC236}">
                <a16:creationId xmlns:a16="http://schemas.microsoft.com/office/drawing/2014/main" id="{1ACEA39E-543D-F36C-CD66-C9171232E51B}"/>
              </a:ext>
            </a:extLst>
          </p:cNvPr>
          <p:cNvPicPr>
            <a:picLocks noChangeAspect="1"/>
          </p:cNvPicPr>
          <p:nvPr/>
        </p:nvPicPr>
        <p:blipFill>
          <a:blip r:embed="rId6"/>
          <a:stretch>
            <a:fillRect/>
          </a:stretch>
        </p:blipFill>
        <p:spPr>
          <a:xfrm>
            <a:off x="2497630" y="1771478"/>
            <a:ext cx="892627" cy="576497"/>
          </a:xfrm>
          <a:prstGeom prst="rect">
            <a:avLst/>
          </a:prstGeom>
        </p:spPr>
      </p:pic>
      <p:pic>
        <p:nvPicPr>
          <p:cNvPr id="16" name="Picture 15" descr="Cactus plants on pots">
            <a:extLst>
              <a:ext uri="{FF2B5EF4-FFF2-40B4-BE49-F238E27FC236}">
                <a16:creationId xmlns:a16="http://schemas.microsoft.com/office/drawing/2014/main" id="{7D930B46-D745-BD23-1CCF-12A0AD71DD39}"/>
              </a:ext>
            </a:extLst>
          </p:cNvPr>
          <p:cNvPicPr>
            <a:picLocks noChangeAspect="1"/>
          </p:cNvPicPr>
          <p:nvPr/>
        </p:nvPicPr>
        <p:blipFill>
          <a:blip r:embed="rId7"/>
          <a:stretch>
            <a:fillRect/>
          </a:stretch>
        </p:blipFill>
        <p:spPr>
          <a:xfrm>
            <a:off x="440759" y="1809356"/>
            <a:ext cx="778329" cy="538843"/>
          </a:xfrm>
          <a:prstGeom prst="rect">
            <a:avLst/>
          </a:prstGeom>
        </p:spPr>
      </p:pic>
      <p:pic>
        <p:nvPicPr>
          <p:cNvPr id="17" name="Picture 16" descr="A drawing of a person with a beard&#10;&#10;Description automatically generated">
            <a:extLst>
              <a:ext uri="{FF2B5EF4-FFF2-40B4-BE49-F238E27FC236}">
                <a16:creationId xmlns:a16="http://schemas.microsoft.com/office/drawing/2014/main" id="{4544DA4B-D8C3-FCD0-1FF3-2FED12EC33B1}"/>
              </a:ext>
            </a:extLst>
          </p:cNvPr>
          <p:cNvPicPr>
            <a:picLocks noChangeAspect="1"/>
          </p:cNvPicPr>
          <p:nvPr/>
        </p:nvPicPr>
        <p:blipFill>
          <a:blip r:embed="rId8"/>
          <a:stretch>
            <a:fillRect/>
          </a:stretch>
        </p:blipFill>
        <p:spPr>
          <a:xfrm>
            <a:off x="2899545" y="4024048"/>
            <a:ext cx="487762" cy="694777"/>
          </a:xfrm>
          <a:prstGeom prst="rect">
            <a:avLst/>
          </a:prstGeom>
        </p:spPr>
      </p:pic>
      <p:pic>
        <p:nvPicPr>
          <p:cNvPr id="18" name="Picture 17" descr="A drawing of a train track&#10;&#10;Description automatically generated">
            <a:extLst>
              <a:ext uri="{FF2B5EF4-FFF2-40B4-BE49-F238E27FC236}">
                <a16:creationId xmlns:a16="http://schemas.microsoft.com/office/drawing/2014/main" id="{1B5E6984-F5BD-CF77-DDC7-0F9CDB0D7FF3}"/>
              </a:ext>
            </a:extLst>
          </p:cNvPr>
          <p:cNvPicPr>
            <a:picLocks noChangeAspect="1"/>
          </p:cNvPicPr>
          <p:nvPr/>
        </p:nvPicPr>
        <p:blipFill>
          <a:blip r:embed="rId9"/>
          <a:stretch>
            <a:fillRect/>
          </a:stretch>
        </p:blipFill>
        <p:spPr>
          <a:xfrm>
            <a:off x="1350967" y="3994388"/>
            <a:ext cx="861081" cy="727395"/>
          </a:xfrm>
          <a:prstGeom prst="rect">
            <a:avLst/>
          </a:prstGeom>
        </p:spPr>
      </p:pic>
      <p:pic>
        <p:nvPicPr>
          <p:cNvPr id="19" name="Picture 18" descr="A person walking on train tracks&#10;&#10;Description automatically generated">
            <a:extLst>
              <a:ext uri="{FF2B5EF4-FFF2-40B4-BE49-F238E27FC236}">
                <a16:creationId xmlns:a16="http://schemas.microsoft.com/office/drawing/2014/main" id="{654C9ADF-78DB-3185-CEE6-1941A6419799}"/>
              </a:ext>
            </a:extLst>
          </p:cNvPr>
          <p:cNvPicPr>
            <a:picLocks noChangeAspect="1"/>
          </p:cNvPicPr>
          <p:nvPr/>
        </p:nvPicPr>
        <p:blipFill>
          <a:blip r:embed="rId10"/>
          <a:stretch>
            <a:fillRect/>
          </a:stretch>
        </p:blipFill>
        <p:spPr>
          <a:xfrm>
            <a:off x="328282" y="3995308"/>
            <a:ext cx="999345" cy="725557"/>
          </a:xfrm>
          <a:prstGeom prst="rect">
            <a:avLst/>
          </a:prstGeom>
        </p:spPr>
      </p:pic>
      <p:pic>
        <p:nvPicPr>
          <p:cNvPr id="20" name="Picture 19">
            <a:extLst>
              <a:ext uri="{FF2B5EF4-FFF2-40B4-BE49-F238E27FC236}">
                <a16:creationId xmlns:a16="http://schemas.microsoft.com/office/drawing/2014/main" id="{4B4EA141-3CA0-B95A-4835-CA6562A719FE}"/>
              </a:ext>
            </a:extLst>
          </p:cNvPr>
          <p:cNvPicPr>
            <a:picLocks noChangeAspect="1"/>
          </p:cNvPicPr>
          <p:nvPr/>
        </p:nvPicPr>
        <p:blipFill rotWithShape="1">
          <a:blip r:embed="rId11"/>
          <a:srcRect t="-722" r="29412" b="-2506"/>
          <a:stretch/>
        </p:blipFill>
        <p:spPr>
          <a:xfrm>
            <a:off x="2226877" y="4010698"/>
            <a:ext cx="661276" cy="721178"/>
          </a:xfrm>
          <a:prstGeom prst="rect">
            <a:avLst/>
          </a:prstGeom>
        </p:spPr>
      </p:pic>
      <p:pic>
        <p:nvPicPr>
          <p:cNvPr id="23" name="Picture 22">
            <a:extLst>
              <a:ext uri="{FF2B5EF4-FFF2-40B4-BE49-F238E27FC236}">
                <a16:creationId xmlns:a16="http://schemas.microsoft.com/office/drawing/2014/main" id="{3A8D42F6-C815-4A6A-BD29-DAC3EE97CCFA}"/>
              </a:ext>
            </a:extLst>
          </p:cNvPr>
          <p:cNvPicPr>
            <a:picLocks noChangeAspect="1"/>
          </p:cNvPicPr>
          <p:nvPr/>
        </p:nvPicPr>
        <p:blipFill>
          <a:blip r:embed="rId12"/>
          <a:stretch>
            <a:fillRect/>
          </a:stretch>
        </p:blipFill>
        <p:spPr>
          <a:xfrm>
            <a:off x="1463872" y="8793583"/>
            <a:ext cx="975701" cy="698813"/>
          </a:xfrm>
          <a:prstGeom prst="rect">
            <a:avLst/>
          </a:prstGeom>
        </p:spPr>
      </p:pic>
      <p:pic>
        <p:nvPicPr>
          <p:cNvPr id="24" name="Picture 23">
            <a:extLst>
              <a:ext uri="{FF2B5EF4-FFF2-40B4-BE49-F238E27FC236}">
                <a16:creationId xmlns:a16="http://schemas.microsoft.com/office/drawing/2014/main" id="{56F262B6-43AD-4A53-95FC-DC1868380D06}"/>
              </a:ext>
            </a:extLst>
          </p:cNvPr>
          <p:cNvPicPr>
            <a:picLocks noChangeAspect="1"/>
          </p:cNvPicPr>
          <p:nvPr/>
        </p:nvPicPr>
        <p:blipFill>
          <a:blip r:embed="rId13"/>
          <a:stretch>
            <a:fillRect/>
          </a:stretch>
        </p:blipFill>
        <p:spPr>
          <a:xfrm>
            <a:off x="3726699" y="7684771"/>
            <a:ext cx="1167724" cy="1818313"/>
          </a:xfrm>
          <a:prstGeom prst="rect">
            <a:avLst/>
          </a:prstGeom>
        </p:spPr>
      </p:pic>
      <p:pic>
        <p:nvPicPr>
          <p:cNvPr id="25" name="Picture 24">
            <a:extLst>
              <a:ext uri="{FF2B5EF4-FFF2-40B4-BE49-F238E27FC236}">
                <a16:creationId xmlns:a16="http://schemas.microsoft.com/office/drawing/2014/main" id="{380966AB-27D9-4F80-BCCC-444541AD90E4}"/>
              </a:ext>
            </a:extLst>
          </p:cNvPr>
          <p:cNvPicPr>
            <a:picLocks noChangeAspect="1"/>
          </p:cNvPicPr>
          <p:nvPr/>
        </p:nvPicPr>
        <p:blipFill>
          <a:blip r:embed="rId14"/>
          <a:stretch>
            <a:fillRect/>
          </a:stretch>
        </p:blipFill>
        <p:spPr>
          <a:xfrm>
            <a:off x="5149875" y="7684771"/>
            <a:ext cx="1206622" cy="1818313"/>
          </a:xfrm>
          <a:prstGeom prst="rect">
            <a:avLst/>
          </a:prstGeom>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E15A925FC063488DE0B0E813BE9DF5" ma:contentTypeVersion="11" ma:contentTypeDescription="Create a new document." ma:contentTypeScope="" ma:versionID="d1bbc541d4af259985ed00a60ca9e06a">
  <xsd:schema xmlns:xsd="http://www.w3.org/2001/XMLSchema" xmlns:xs="http://www.w3.org/2001/XMLSchema" xmlns:p="http://schemas.microsoft.com/office/2006/metadata/properties" xmlns:ns2="e970aca6-9cb8-4276-bc8b-bef9d910f2ee" xmlns:ns3="cac48d98-c999-4eb6-b102-8f6f3bbb3bd5" targetNamespace="http://schemas.microsoft.com/office/2006/metadata/properties" ma:root="true" ma:fieldsID="366b40601131ca0d57a2a2c5d320b216" ns2:_="" ns3:_="">
    <xsd:import namespace="e970aca6-9cb8-4276-bc8b-bef9d910f2ee"/>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70aca6-9cb8-4276-bc8b-bef9d910f2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70aca6-9cb8-4276-bc8b-bef9d910f2ee">
      <Terms xmlns="http://schemas.microsoft.com/office/infopath/2007/PartnerControls"/>
    </lcf76f155ced4ddcb4097134ff3c332f>
    <TaxCatchAll xmlns="cac48d98-c999-4eb6-b102-8f6f3bbb3bd5" xsi:nil="true"/>
  </documentManagement>
</p:properties>
</file>

<file path=customXml/itemProps1.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2.xml><?xml version="1.0" encoding="utf-8"?>
<ds:datastoreItem xmlns:ds="http://schemas.openxmlformats.org/officeDocument/2006/customXml" ds:itemID="{710C368B-4DA7-4AD3-BA98-2AA9191EA2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70aca6-9cb8-4276-bc8b-bef9d910f2ee"/>
    <ds:schemaRef ds:uri="cac48d98-c999-4eb6-b102-8f6f3bbb3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6D455D-052B-49D8-921E-8481E3F7D9CC}">
  <ds:schemaRefs>
    <ds:schemaRef ds:uri="http://purl.org/dc/elements/1.1/"/>
    <ds:schemaRef ds:uri="http://www.w3.org/XML/1998/namespace"/>
    <ds:schemaRef ds:uri="cac48d98-c999-4eb6-b102-8f6f3bbb3bd5"/>
    <ds:schemaRef ds:uri="http://schemas.microsoft.com/office/2006/documentManagement/types"/>
    <ds:schemaRef ds:uri="http://schemas.openxmlformats.org/package/2006/metadata/core-properties"/>
    <ds:schemaRef ds:uri="http://purl.org/dc/dcmitype/"/>
    <ds:schemaRef ds:uri="http://purl.org/dc/terms/"/>
    <ds:schemaRef ds:uri="e970aca6-9cb8-4276-bc8b-bef9d910f2e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59</TotalTime>
  <Words>761</Words>
  <Application>Microsoft Office PowerPoint</Application>
  <PresentationFormat>A4 Paper (210x297 mm)</PresentationFormat>
  <Paragraphs>49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Rachel Ramsbottom</cp:lastModifiedBy>
  <cp:revision>591</cp:revision>
  <dcterms:created xsi:type="dcterms:W3CDTF">2023-03-07T15:16:37Z</dcterms:created>
  <dcterms:modified xsi:type="dcterms:W3CDTF">2024-09-06T07:01:14Z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0x0101003DE15A925FC063488DE0B0E813BE9DF5</vt:lpwstr>
  </property>
  <property fmtid="{D5CDD505-2E9C-101B-9397-08002B2CF9AE}" pid="3" name="MediaServiceImageTags">
    <vt:lpwstr/>
  </property>
</Properties>
</file>