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9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248455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23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89120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466953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9C7529-C55A-4FFA-AF54-23A3D92AE5B3}" type="datetimeFigureOut">
              <a:rPr lang="en-GB" smtClean="0"/>
              <a:t>06/09/2024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2397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9C7529-C55A-4FFA-AF54-23A3D92AE5B3}" type="datetimeFigureOut">
              <a:rPr lang="en-GB" smtClean="0"/>
              <a:t>06/09/2024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7705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9C7529-C55A-4FFA-AF54-23A3D92AE5B3}" type="datetimeFigureOut">
              <a:rPr lang="en-GB" smtClean="0"/>
              <a:t>06/09/2024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57854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9C7529-C55A-4FFA-AF54-23A3D92AE5B3}" type="datetimeFigureOut">
              <a:rPr lang="en-GB" smtClean="0"/>
              <a:t>06/09/2024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208716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C7529-C55A-4FFA-AF54-23A3D92AE5B3}" type="datetimeFigureOut">
              <a:rPr lang="en-GB" smtClean="0"/>
              <a:t>06/09/2024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111810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29C7529-C55A-4FFA-AF54-23A3D92AE5B3}" type="datetimeFigureOut">
              <a:rPr lang="en-GB" smtClean="0"/>
              <a:t>06/09/2024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3113590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29C7529-C55A-4FFA-AF54-23A3D92AE5B3}" type="datetimeFigureOut">
              <a:rPr lang="en-GB" smtClean="0"/>
              <a:t>06/09/2024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462980-EB95-4570-8D78-956AE42C4A2B}" type="slidenum">
              <a:rPr lang="en-GB" smtClean="0"/>
              <a:t>‹#›</a:t>
            </a:fld>
            <a:endParaRPr lang="en-GB"/>
          </a:p>
        </p:txBody>
      </p:sp>
    </p:spTree>
    <p:extLst>
      <p:ext uri="{BB962C8B-B14F-4D97-AF65-F5344CB8AC3E}">
        <p14:creationId xmlns:p14="http://schemas.microsoft.com/office/powerpoint/2010/main" val="40808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29C7529-C55A-4FFA-AF54-23A3D92AE5B3}" type="datetimeFigureOut">
              <a:rPr lang="en-GB" smtClean="0"/>
              <a:t>06/09/2024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E462980-EB95-4570-8D78-956AE42C4A2B}" type="slidenum">
              <a:rPr lang="en-GB" smtClean="0"/>
              <a:t>‹#›</a:t>
            </a:fld>
            <a:endParaRPr lang="en-GB"/>
          </a:p>
        </p:txBody>
      </p:sp>
    </p:spTree>
    <p:extLst>
      <p:ext uri="{BB962C8B-B14F-4D97-AF65-F5344CB8AC3E}">
        <p14:creationId xmlns:p14="http://schemas.microsoft.com/office/powerpoint/2010/main" val="4243389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hotos/onlyinsouthafrica/14394255833" TargetMode="External"/><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0.jpeg"/><Relationship Id="rId12"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pelycosaur24.deviantart.com/art/Stone-Age-Stereotype-vs-Reality-Neandertals-586912427" TargetMode="Externa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hyperlink" Target="http://epignosisministries.com/tag/trinity-in-the-bible/" TargetMode="External"/><Relationship Id="rId4" Type="http://schemas.openxmlformats.org/officeDocument/2006/relationships/image" Target="../media/image8.png"/><Relationship Id="rId9" Type="http://schemas.openxmlformats.org/officeDocument/2006/relationships/image" Target="../media/image11.jpeg"/><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31305" y="228391"/>
            <a:ext cx="6246882" cy="1507644"/>
          </a:xfrm>
          <a:prstGeom prst="rect">
            <a:avLst/>
          </a:prstGeom>
          <a:solidFill>
            <a:srgbClr val="FFFFFF"/>
          </a:solidFill>
          <a:ln w="28575"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ts val="100"/>
              </a:spcAft>
            </a:pPr>
            <a:r>
              <a:rPr lang="en-GB" altLang="en-US" sz="4000" b="1" dirty="0">
                <a:solidFill>
                  <a:srgbClr val="000000"/>
                </a:solidFill>
                <a:latin typeface="Calibri"/>
                <a:cs typeface="Calibri"/>
              </a:rPr>
              <a:t> </a:t>
            </a:r>
            <a:r>
              <a:rPr kumimoji="0" lang="en-GB" altLang="en-US" sz="4000" b="1" i="0" u="none" strike="noStrike" cap="none" normalizeH="0" baseline="0" dirty="0">
                <a:ln>
                  <a:noFill/>
                </a:ln>
                <a:solidFill>
                  <a:srgbClr val="000000"/>
                </a:solidFill>
                <a:effectLst/>
                <a:latin typeface="Calibri"/>
                <a:cs typeface="Calibri"/>
              </a:rPr>
              <a:t>Year </a:t>
            </a:r>
            <a:r>
              <a:rPr lang="en-GB" altLang="en-US" sz="4000" b="1" dirty="0">
                <a:solidFill>
                  <a:srgbClr val="000000"/>
                </a:solidFill>
                <a:latin typeface="Calibri"/>
                <a:cs typeface="Calibri"/>
              </a:rPr>
              <a:t>3 </a:t>
            </a:r>
            <a:r>
              <a:rPr kumimoji="0" lang="en-GB" altLang="en-US" sz="4000" b="1" i="0" u="none" strike="noStrike" cap="none" normalizeH="0" baseline="0" dirty="0">
                <a:ln>
                  <a:noFill/>
                </a:ln>
                <a:solidFill>
                  <a:srgbClr val="000000"/>
                </a:solidFill>
                <a:effectLst/>
                <a:latin typeface="Calibri"/>
                <a:cs typeface="Calibri"/>
              </a:rPr>
              <a:t>Newsletter</a:t>
            </a:r>
          </a:p>
          <a:p>
            <a:pPr algn="ctr" defTabSz="914400" eaLnBrk="0" fontAlgn="base" hangingPunct="0">
              <a:spcBef>
                <a:spcPct val="0"/>
              </a:spcBef>
              <a:spcAft>
                <a:spcPts val="100"/>
              </a:spcAft>
            </a:pPr>
            <a:endParaRPr kumimoji="0" lang="en-GB" altLang="en-US" sz="800" b="1" i="0" u="none" strike="noStrike" cap="none" normalizeH="0" baseline="0" dirty="0">
              <a:ln>
                <a:noFill/>
              </a:ln>
              <a:solidFill>
                <a:srgbClr val="000000"/>
              </a:solidFill>
              <a:effectLst/>
              <a:latin typeface="Calibri"/>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200" b="1" i="0" u="none" strike="noStrike" cap="none" normalizeH="0" baseline="0" dirty="0">
                <a:ln>
                  <a:noFill/>
                </a:ln>
                <a:solidFill>
                  <a:srgbClr val="000000"/>
                </a:solidFill>
                <a:effectLst/>
                <a:latin typeface="Calibri" panose="020F0502020204030204" pitchFamily="34" charset="0"/>
              </a:rPr>
              <a:t>  Autumn</a:t>
            </a:r>
            <a:r>
              <a:rPr kumimoji="0" lang="en-GB" altLang="en-US" sz="3200" b="1" i="0" u="none" strike="noStrike" cap="none" normalizeH="0" dirty="0">
                <a:ln>
                  <a:noFill/>
                </a:ln>
                <a:solidFill>
                  <a:srgbClr val="000000"/>
                </a:solidFill>
                <a:effectLst/>
                <a:latin typeface="Calibri" panose="020F0502020204030204" pitchFamily="34" charset="0"/>
              </a:rPr>
              <a:t> 1</a:t>
            </a:r>
            <a:r>
              <a:rPr kumimoji="0" lang="en-GB" altLang="en-US" sz="3200" b="1" i="0" u="none" strike="noStrike" cap="none" normalizeH="0" baseline="0" dirty="0">
                <a:ln>
                  <a:noFill/>
                </a:ln>
                <a:solidFill>
                  <a:srgbClr val="000000"/>
                </a:solidFill>
                <a:effectLst/>
                <a:latin typeface="Calibri" panose="020F0502020204030204" pitchFamily="34" charset="0"/>
              </a:rPr>
              <a:t>—2024/2025</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Text Box 4"/>
          <p:cNvSpPr txBox="1">
            <a:spLocks noChangeArrowheads="1"/>
          </p:cNvSpPr>
          <p:nvPr/>
        </p:nvSpPr>
        <p:spPr bwMode="auto">
          <a:xfrm>
            <a:off x="331305" y="1953177"/>
            <a:ext cx="3097695" cy="2279376"/>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1600" b="1" u="sng" dirty="0">
                <a:solidFill>
                  <a:srgbClr val="000000"/>
                </a:solidFill>
                <a:latin typeface="Calibri"/>
                <a:ea typeface="Calibri"/>
                <a:cs typeface="Calibri"/>
              </a:rPr>
              <a:t>Notices and Reminders</a:t>
            </a:r>
          </a:p>
          <a:p>
            <a:pPr defTabSz="914400" eaLnBrk="0" fontAlgn="base" hangingPunct="0">
              <a:spcBef>
                <a:spcPct val="0"/>
              </a:spcBef>
              <a:spcAft>
                <a:spcPct val="0"/>
              </a:spcAft>
            </a:pPr>
            <a:r>
              <a:rPr lang="en-GB" altLang="en-US" sz="1600" dirty="0">
                <a:solidFill>
                  <a:srgbClr val="000000"/>
                </a:solidFill>
                <a:latin typeface="Calibri" panose="020F0502020204030204" pitchFamily="34" charset="0"/>
              </a:rPr>
              <a:t>As we move in to the colder weather, please ensure all children have a coat in school with them. The cold or rain won’t stop us going outside! </a:t>
            </a:r>
          </a:p>
          <a:p>
            <a:pPr defTabSz="914400" eaLnBrk="0" fontAlgn="base" hangingPunct="0">
              <a:spcBef>
                <a:spcPct val="0"/>
              </a:spcBef>
              <a:spcAft>
                <a:spcPct val="0"/>
              </a:spcAft>
            </a:pPr>
            <a:r>
              <a:rPr lang="en-GB" altLang="en-US" sz="1600" dirty="0">
                <a:solidFill>
                  <a:srgbClr val="000000"/>
                </a:solidFill>
                <a:latin typeface="Calibri" panose="020F0502020204030204" pitchFamily="34" charset="0"/>
              </a:rPr>
              <a:t>Please make sure that your child has their reading book and diary in school every day. </a:t>
            </a:r>
          </a:p>
          <a:p>
            <a:pPr algn="ctr" defTabSz="914400" eaLnBrk="0" fontAlgn="base" hangingPunct="0">
              <a:spcBef>
                <a:spcPct val="0"/>
              </a:spcBef>
              <a:spcAft>
                <a:spcPct val="0"/>
              </a:spcAft>
            </a:pPr>
            <a:endParaRPr lang="en-GB" altLang="en-US" sz="1600" b="1" u="sng" dirty="0">
              <a:solidFill>
                <a:srgbClr val="000000"/>
              </a:solidFill>
              <a:latin typeface="Calibri"/>
              <a:ea typeface="Calibri"/>
              <a:cs typeface="Calibri"/>
            </a:endParaRPr>
          </a:p>
          <a:p>
            <a:pPr algn="ctr" defTabSz="914400">
              <a:spcBef>
                <a:spcPct val="0"/>
              </a:spcBef>
              <a:spcAft>
                <a:spcPct val="0"/>
              </a:spcAft>
            </a:pPr>
            <a:endParaRPr lang="en-GB" altLang="en-US" sz="1600" b="1" u="sng" dirty="0">
              <a:solidFill>
                <a:srgbClr val="000000"/>
              </a:solidFill>
              <a:latin typeface="Calibri"/>
              <a:ea typeface="Calibri"/>
              <a:cs typeface="Calibri"/>
            </a:endParaRPr>
          </a:p>
        </p:txBody>
      </p:sp>
      <p:sp>
        <p:nvSpPr>
          <p:cNvPr id="8" name="Text Box 5"/>
          <p:cNvSpPr txBox="1">
            <a:spLocks noChangeArrowheads="1"/>
          </p:cNvSpPr>
          <p:nvPr/>
        </p:nvSpPr>
        <p:spPr bwMode="auto">
          <a:xfrm>
            <a:off x="331305" y="4399723"/>
            <a:ext cx="3087756" cy="2479542"/>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panose="020F0502020204030204" pitchFamily="34" charset="0"/>
              </a:rPr>
              <a:t>Reading</a:t>
            </a:r>
          </a:p>
          <a:p>
            <a:pPr algn="just" defTabSz="914400">
              <a:spcBef>
                <a:spcPct val="0"/>
              </a:spcBef>
              <a:spcAft>
                <a:spcPct val="0"/>
              </a:spcAft>
            </a:pPr>
            <a:r>
              <a:rPr lang="en-GB" altLang="en-US" sz="1200" dirty="0">
                <a:solidFill>
                  <a:srgbClr val="000000"/>
                </a:solidFill>
                <a:latin typeface="Calibri"/>
                <a:cs typeface="Calibri"/>
              </a:rPr>
              <a:t>This half term in reading, the first text is 'The Iron Man' by Ted Hughes, a story about the destruction caused by a great metal robot before that robot is called to save the planet from a monster from outer space. The following text is 'The Fastest Boy in the World' by Elizabeth Laird. The children will continue to follow the text being read to them with their finger, as well as practise reading aloud to develop their fluency. They will also use evidence from the text to </a:t>
            </a:r>
            <a:endParaRPr lang="en-GB" altLang="en-US" sz="1200" dirty="0">
              <a:solidFill>
                <a:srgbClr val="000000"/>
              </a:solidFill>
              <a:latin typeface="Calibri"/>
              <a:ea typeface="Calibri"/>
              <a:cs typeface="Calibri"/>
            </a:endParaRPr>
          </a:p>
          <a:p>
            <a:pPr algn="just" defTabSz="914400">
              <a:spcBef>
                <a:spcPct val="0"/>
              </a:spcBef>
              <a:spcAft>
                <a:spcPct val="0"/>
              </a:spcAft>
            </a:pPr>
            <a:r>
              <a:rPr lang="en-GB" altLang="en-US" sz="1200" dirty="0">
                <a:solidFill>
                  <a:srgbClr val="000000"/>
                </a:solidFill>
                <a:latin typeface="Calibri"/>
                <a:cs typeface="Calibri"/>
              </a:rPr>
              <a:t>answer questions.</a:t>
            </a:r>
            <a:endParaRPr lang="en-GB" altLang="en-US" sz="1200" dirty="0">
              <a:solidFill>
                <a:srgbClr val="000000"/>
              </a:solidFill>
              <a:latin typeface="Calibri" panose="020F0502020204030204" pitchFamily="34" charset="0"/>
              <a:ea typeface="Calibri"/>
              <a:cs typeface="Calibri"/>
            </a:endParaRPr>
          </a:p>
        </p:txBody>
      </p:sp>
      <p:sp>
        <p:nvSpPr>
          <p:cNvPr id="9" name="Text Box 6"/>
          <p:cNvSpPr txBox="1">
            <a:spLocks noChangeArrowheads="1"/>
          </p:cNvSpPr>
          <p:nvPr/>
        </p:nvSpPr>
        <p:spPr bwMode="auto">
          <a:xfrm>
            <a:off x="331305" y="7046434"/>
            <a:ext cx="3087756" cy="2564773"/>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Writing</a:t>
            </a:r>
            <a:endParaRPr lang="en-US" dirty="0"/>
          </a:p>
          <a:p>
            <a:pPr algn="just" defTabSz="914400">
              <a:spcBef>
                <a:spcPct val="0"/>
              </a:spcBef>
              <a:spcAft>
                <a:spcPct val="0"/>
              </a:spcAft>
            </a:pPr>
            <a:r>
              <a:rPr lang="en-US" altLang="en-US" sz="1200" dirty="0">
                <a:latin typeface="Calibri"/>
                <a:cs typeface="Arial"/>
              </a:rPr>
              <a:t>This half term in writing, the children will start by recapping key learning from year 2 using several picture prompts to inspire. They will then start their first unit - writing a journey story. The children will first immerse themselves in a text through orally retelling the story. They will then use their deep knowledge of the story structure to create their own version. Throughout the cycle, the children will be exposed to a range of skills that will help them develop their writing. </a:t>
            </a:r>
            <a:endParaRPr lang="en-US" altLang="en-US" sz="1200" b="0" i="0" u="none" strike="noStrike" cap="none" normalizeH="0" baseline="0" dirty="0">
              <a:ln>
                <a:noFill/>
              </a:ln>
              <a:effectLst/>
              <a:latin typeface="Calibri"/>
              <a:ea typeface="Calibri"/>
              <a:cs typeface="Arial"/>
            </a:endParaRPr>
          </a:p>
        </p:txBody>
      </p:sp>
      <p:sp>
        <p:nvSpPr>
          <p:cNvPr id="10" name="Text Box 7"/>
          <p:cNvSpPr txBox="1">
            <a:spLocks noChangeArrowheads="1"/>
          </p:cNvSpPr>
          <p:nvPr/>
        </p:nvSpPr>
        <p:spPr bwMode="auto">
          <a:xfrm>
            <a:off x="3629508" y="6803680"/>
            <a:ext cx="2948680" cy="2807528"/>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u="sng" dirty="0">
                <a:solidFill>
                  <a:srgbClr val="000000"/>
                </a:solidFill>
                <a:latin typeface="Calibri"/>
                <a:cs typeface="Calibri"/>
              </a:rPr>
              <a:t>Maths</a:t>
            </a:r>
          </a:p>
          <a:p>
            <a:pPr algn="just" defTabSz="914400">
              <a:spcBef>
                <a:spcPct val="0"/>
              </a:spcBef>
              <a:spcAft>
                <a:spcPct val="0"/>
              </a:spcAft>
            </a:pPr>
            <a:r>
              <a:rPr lang="en-GB" altLang="en-US" sz="1200" dirty="0">
                <a:cs typeface="Calibri"/>
              </a:rPr>
              <a:t>This half term in maths, the children will continue to build upon their place value knowledge, extending to 3-digit numbers. They will become familiar with the size of each number, the value of each digit, partition numbers and use number lines. They will then move onto addition and subtraction, beginning with applying known number facts to larger numbers and begin to learn formal methods to solve calculations. </a:t>
            </a:r>
            <a:endParaRPr lang="en-GB" altLang="en-US" sz="1200" dirty="0">
              <a:ea typeface="Calibri"/>
              <a:cs typeface="Calibri"/>
            </a:endParaRPr>
          </a:p>
          <a:p>
            <a:pPr algn="just" defTabSz="914400">
              <a:spcBef>
                <a:spcPct val="0"/>
              </a:spcBef>
              <a:spcAft>
                <a:spcPct val="0"/>
              </a:spcAft>
            </a:pPr>
            <a:r>
              <a:rPr lang="en-GB" altLang="en-US" sz="1200" dirty="0">
                <a:cs typeface="Calibri"/>
              </a:rPr>
              <a:t>Throughout the term, they </a:t>
            </a:r>
            <a:endParaRPr lang="en-GB" sz="1200" dirty="0">
              <a:cs typeface="Calibri"/>
            </a:endParaRPr>
          </a:p>
          <a:p>
            <a:pPr algn="just" defTabSz="914400">
              <a:spcBef>
                <a:spcPct val="0"/>
              </a:spcBef>
              <a:spcAft>
                <a:spcPct val="0"/>
              </a:spcAft>
            </a:pPr>
            <a:r>
              <a:rPr lang="en-GB" altLang="en-US" sz="1200" dirty="0">
                <a:cs typeface="Calibri"/>
              </a:rPr>
              <a:t>will solve problems and answer</a:t>
            </a:r>
            <a:endParaRPr lang="en-GB" sz="1200" dirty="0">
              <a:cs typeface="Calibri"/>
            </a:endParaRPr>
          </a:p>
          <a:p>
            <a:pPr algn="just" defTabSz="914400">
              <a:spcBef>
                <a:spcPct val="0"/>
              </a:spcBef>
              <a:spcAft>
                <a:spcPct val="0"/>
              </a:spcAft>
            </a:pPr>
            <a:r>
              <a:rPr lang="en-GB" altLang="en-US" sz="1200" dirty="0">
                <a:cs typeface="Calibri"/>
              </a:rPr>
              <a:t>reasoning questions. </a:t>
            </a:r>
            <a:endParaRPr lang="en-GB" sz="1200" dirty="0">
              <a:cs typeface="Calibri"/>
            </a:endParaRPr>
          </a:p>
          <a:p>
            <a:pPr defTabSz="914400">
              <a:spcBef>
                <a:spcPct val="0"/>
              </a:spcBef>
              <a:spcAft>
                <a:spcPct val="0"/>
              </a:spcAft>
            </a:pPr>
            <a:endParaRPr lang="en-GB" altLang="en-US" sz="1200" dirty="0">
              <a:cs typeface="Calibri"/>
            </a:endParaRPr>
          </a:p>
        </p:txBody>
      </p:sp>
      <p:sp>
        <p:nvSpPr>
          <p:cNvPr id="11" name="Text Box 8"/>
          <p:cNvSpPr txBox="1">
            <a:spLocks noChangeArrowheads="1"/>
          </p:cNvSpPr>
          <p:nvPr/>
        </p:nvSpPr>
        <p:spPr bwMode="auto">
          <a:xfrm>
            <a:off x="3629508" y="1953177"/>
            <a:ext cx="2948680" cy="4633361"/>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1600" b="1" u="sng" dirty="0">
                <a:solidFill>
                  <a:srgbClr val="000000"/>
                </a:solidFill>
                <a:latin typeface="Calibri" panose="020F0502020204030204" pitchFamily="34" charset="0"/>
              </a:rPr>
              <a:t>Key dates </a:t>
            </a:r>
          </a:p>
          <a:p>
            <a:pPr lvl="0" defTabSz="914400" eaLnBrk="0" fontAlgn="base" hangingPunct="0">
              <a:spcBef>
                <a:spcPct val="0"/>
              </a:spcBef>
              <a:spcAft>
                <a:spcPct val="0"/>
              </a:spcAft>
            </a:pPr>
            <a:r>
              <a:rPr lang="en-GB" altLang="en-US" sz="1600" u="sng" dirty="0">
                <a:latin typeface="Calibri" panose="020F0502020204030204" pitchFamily="34" charset="0"/>
              </a:rPr>
              <a:t>Mondays </a:t>
            </a:r>
          </a:p>
          <a:p>
            <a:pPr lvl="0" defTabSz="914400" eaLnBrk="0" fontAlgn="base" hangingPunct="0">
              <a:spcBef>
                <a:spcPct val="0"/>
              </a:spcBef>
              <a:spcAft>
                <a:spcPct val="0"/>
              </a:spcAft>
            </a:pPr>
            <a:r>
              <a:rPr lang="en-GB" altLang="en-US" sz="1600" dirty="0">
                <a:latin typeface="Calibri" panose="020F0502020204030204" pitchFamily="34" charset="0"/>
              </a:rPr>
              <a:t>Reading diary check</a:t>
            </a: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600" i="0" u="sng" strike="noStrike" cap="none" normalizeH="0" baseline="0" dirty="0">
                <a:ln>
                  <a:noFill/>
                </a:ln>
                <a:effectLst/>
                <a:latin typeface="Calibri" panose="020F0502020204030204" pitchFamily="34" charset="0"/>
              </a:rPr>
              <a:t>Wednesdays </a:t>
            </a: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latin typeface="Calibri" panose="020F0502020204030204" pitchFamily="34" charset="0"/>
              </a:rPr>
              <a:t>Year 3 will have PE on a Wednesday afternoon.  Please send your children into school dressed in their PE kit. </a:t>
            </a: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u="sng" dirty="0">
                <a:latin typeface="Calibri" panose="020F0502020204030204" pitchFamily="34" charset="0"/>
              </a:rPr>
              <a:t>Fridays</a:t>
            </a: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latin typeface="Calibri" panose="020F0502020204030204" pitchFamily="34" charset="0"/>
              </a:rPr>
              <a:t>Home learning returned and sent home</a:t>
            </a:r>
            <a:r>
              <a:rPr lang="en-GB" altLang="en-US" sz="1600">
                <a:latin typeface="Calibri" panose="020F050202020403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latin typeface="Calibri" panose="020F0502020204030204" pitchFamily="34" charset="0"/>
            </a:endParaRPr>
          </a:p>
          <a:p>
            <a:pPr defTabSz="914400" eaLnBrk="0" fontAlgn="base" hangingPunct="0">
              <a:spcBef>
                <a:spcPct val="0"/>
              </a:spcBef>
              <a:spcAft>
                <a:spcPct val="0"/>
              </a:spcAft>
            </a:pPr>
            <a:r>
              <a:rPr lang="en-GB" altLang="en-US" sz="1600" dirty="0">
                <a:latin typeface="Calibri" panose="020F0502020204030204" pitchFamily="34" charset="0"/>
              </a:rPr>
              <a:t>16</a:t>
            </a:r>
            <a:r>
              <a:rPr lang="en-GB" altLang="en-US" sz="1600" baseline="30000" dirty="0">
                <a:latin typeface="Calibri" panose="020F0502020204030204" pitchFamily="34" charset="0"/>
              </a:rPr>
              <a:t>th</a:t>
            </a:r>
            <a:r>
              <a:rPr lang="en-GB" altLang="en-US" sz="1600" dirty="0">
                <a:latin typeface="Calibri" panose="020F0502020204030204" pitchFamily="34" charset="0"/>
              </a:rPr>
              <a:t> September – Meet the teacher. </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latin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latin typeface="Calibri" panose="020F0502020204030204" pitchFamily="34" charset="0"/>
              </a:rPr>
              <a:t>5</a:t>
            </a:r>
            <a:r>
              <a:rPr lang="en-GB" altLang="en-US" sz="1600" baseline="30000" dirty="0">
                <a:latin typeface="Calibri" panose="020F0502020204030204" pitchFamily="34" charset="0"/>
              </a:rPr>
              <a:t>th</a:t>
            </a:r>
            <a:r>
              <a:rPr lang="en-GB" altLang="en-US" sz="1600" dirty="0">
                <a:latin typeface="Calibri" panose="020F0502020204030204" pitchFamily="34" charset="0"/>
              </a:rPr>
              <a:t> October  - Last day of Autumn Half term 1. </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latin typeface="Calibri" panose="020F0502020204030204" pitchFamily="34" charset="0"/>
            </a:endParaRPr>
          </a:p>
          <a:p>
            <a:pPr marL="0" marR="0" lvl="0" indent="0" algn="r" defTabSz="914400" eaLnBrk="0" fontAlgn="base" hangingPunct="0">
              <a:lnSpc>
                <a:spcPct val="100000"/>
              </a:lnSpc>
              <a:spcBef>
                <a:spcPct val="0"/>
              </a:spcBef>
              <a:spcAft>
                <a:spcPct val="0"/>
              </a:spcAft>
              <a:buClrTx/>
              <a:buSzTx/>
              <a:buFontTx/>
              <a:buNone/>
              <a:tabLst/>
            </a:pPr>
            <a:endParaRPr lang="en-GB" altLang="en-US" sz="1100" i="1"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228600" marR="0" lvl="0" indent="-228600" algn="r" defTabSz="914400" rtl="0" eaLnBrk="0" fontAlgn="base" latinLnBrk="0" hangingPunct="0">
              <a:lnSpc>
                <a:spcPct val="100000"/>
              </a:lnSpc>
              <a:spcBef>
                <a:spcPct val="0"/>
              </a:spcBef>
              <a:spcAft>
                <a:spcPct val="0"/>
              </a:spcAft>
              <a:buClrTx/>
              <a:buSzTx/>
              <a:buAutoNum type="arabicPeriod"/>
              <a:tabLst/>
            </a:pPr>
            <a:endParaRPr lang="en-GB" altLang="en-US" sz="1100" b="0" i="1"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R="0" lvl="0" algn="r" defTabSz="914400" rtl="0" eaLnBrk="0" fontAlgn="base" latinLnBrk="0" hangingPunct="0">
              <a:lnSpc>
                <a:spcPct val="100000"/>
              </a:lnSpc>
              <a:spcBef>
                <a:spcPct val="0"/>
              </a:spcBef>
              <a:spcAft>
                <a:spcPct val="0"/>
              </a:spcAft>
              <a:buClrTx/>
              <a:buSzTx/>
              <a:tabLst/>
            </a:pPr>
            <a:endParaRPr lang="en-GB" altLang="en-US" sz="1100" b="0" i="1"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b="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1028" name="Picture 4" descr="Home">
            <a:extLst>
              <a:ext uri="{FF2B5EF4-FFF2-40B4-BE49-F238E27FC236}">
                <a16:creationId xmlns:a16="http://schemas.microsoft.com/office/drawing/2014/main" id="{F616EA83-3BE1-404A-9046-B53CDA07DA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521" y="294791"/>
            <a:ext cx="863173" cy="775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diagram of a number&#10;&#10;Description automatically generated">
            <a:extLst>
              <a:ext uri="{FF2B5EF4-FFF2-40B4-BE49-F238E27FC236}">
                <a16:creationId xmlns:a16="http://schemas.microsoft.com/office/drawing/2014/main" id="{0B8261CE-3597-62C3-42D6-282990131ADD}"/>
              </a:ext>
            </a:extLst>
          </p:cNvPr>
          <p:cNvPicPr>
            <a:picLocks noChangeAspect="1"/>
          </p:cNvPicPr>
          <p:nvPr/>
        </p:nvPicPr>
        <p:blipFill>
          <a:blip r:embed="rId3"/>
          <a:stretch>
            <a:fillRect/>
          </a:stretch>
        </p:blipFill>
        <p:spPr>
          <a:xfrm>
            <a:off x="5747453" y="8952613"/>
            <a:ext cx="685474" cy="500409"/>
          </a:xfrm>
          <a:prstGeom prst="rect">
            <a:avLst/>
          </a:prstGeom>
        </p:spPr>
      </p:pic>
      <p:pic>
        <p:nvPicPr>
          <p:cNvPr id="3" name="Picture 2" descr="A black and white illustration of a robot&#10;&#10;Description automatically generated">
            <a:extLst>
              <a:ext uri="{FF2B5EF4-FFF2-40B4-BE49-F238E27FC236}">
                <a16:creationId xmlns:a16="http://schemas.microsoft.com/office/drawing/2014/main" id="{E3ECA6CC-F1B2-E7DE-7E8C-A0A81F8D5811}"/>
              </a:ext>
            </a:extLst>
          </p:cNvPr>
          <p:cNvPicPr>
            <a:picLocks noChangeAspect="1"/>
          </p:cNvPicPr>
          <p:nvPr/>
        </p:nvPicPr>
        <p:blipFill>
          <a:blip r:embed="rId4"/>
          <a:stretch>
            <a:fillRect/>
          </a:stretch>
        </p:blipFill>
        <p:spPr>
          <a:xfrm>
            <a:off x="2603408" y="6403497"/>
            <a:ext cx="788087" cy="467770"/>
          </a:xfrm>
          <a:prstGeom prst="rect">
            <a:avLst/>
          </a:prstGeom>
        </p:spPr>
      </p:pic>
      <p:pic>
        <p:nvPicPr>
          <p:cNvPr id="4" name="Picture 3" descr="A black and white drawing of a bird&#10;&#10;Description automatically generated">
            <a:extLst>
              <a:ext uri="{FF2B5EF4-FFF2-40B4-BE49-F238E27FC236}">
                <a16:creationId xmlns:a16="http://schemas.microsoft.com/office/drawing/2014/main" id="{74625C79-BEF4-FC52-2383-AA3202897373}"/>
              </a:ext>
            </a:extLst>
          </p:cNvPr>
          <p:cNvPicPr>
            <a:picLocks noChangeAspect="1"/>
          </p:cNvPicPr>
          <p:nvPr/>
        </p:nvPicPr>
        <p:blipFill>
          <a:blip r:embed="rId5"/>
          <a:stretch>
            <a:fillRect/>
          </a:stretch>
        </p:blipFill>
        <p:spPr>
          <a:xfrm>
            <a:off x="2862276" y="9060312"/>
            <a:ext cx="286953" cy="287149"/>
          </a:xfrm>
          <a:prstGeom prst="rect">
            <a:avLst/>
          </a:prstGeom>
        </p:spPr>
      </p:pic>
      <p:pic>
        <p:nvPicPr>
          <p:cNvPr id="13" name="Picture 12">
            <a:extLst>
              <a:ext uri="{FF2B5EF4-FFF2-40B4-BE49-F238E27FC236}">
                <a16:creationId xmlns:a16="http://schemas.microsoft.com/office/drawing/2014/main" id="{68893157-A8AC-42A3-997F-09FA75ED83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76" y="294791"/>
            <a:ext cx="1057101" cy="1062522"/>
          </a:xfrm>
          <a:prstGeom prst="rect">
            <a:avLst/>
          </a:prstGeom>
        </p:spPr>
      </p:pic>
    </p:spTree>
    <p:extLst>
      <p:ext uri="{BB962C8B-B14F-4D97-AF65-F5344CB8AC3E}">
        <p14:creationId xmlns:p14="http://schemas.microsoft.com/office/powerpoint/2010/main" val="348622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25645" y="225628"/>
            <a:ext cx="3080163" cy="2132119"/>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Science</a:t>
            </a:r>
          </a:p>
          <a:p>
            <a:pPr algn="just" defTabSz="914400">
              <a:spcBef>
                <a:spcPct val="0"/>
              </a:spcBef>
              <a:spcAft>
                <a:spcPct val="0"/>
              </a:spcAft>
            </a:pPr>
            <a:r>
              <a:rPr lang="en-GB" altLang="en-US" sz="1200" dirty="0">
                <a:solidFill>
                  <a:srgbClr val="000000"/>
                </a:solidFill>
                <a:latin typeface="Calibri"/>
                <a:ea typeface="Calibri"/>
                <a:cs typeface="Calibri"/>
              </a:rPr>
              <a:t>This half term in science, the children will learn about skeletons and muscles. They will learn about different types of skeletons in all animals before focusing on the human body. They will look at different muscles and the function of </a:t>
            </a:r>
          </a:p>
          <a:p>
            <a:pPr algn="just" defTabSz="914400">
              <a:spcBef>
                <a:spcPct val="0"/>
              </a:spcBef>
              <a:spcAft>
                <a:spcPct val="0"/>
              </a:spcAft>
            </a:pPr>
            <a:r>
              <a:rPr lang="en-GB" altLang="en-US" sz="1200" dirty="0">
                <a:solidFill>
                  <a:srgbClr val="000000"/>
                </a:solidFill>
                <a:latin typeface="Calibri"/>
                <a:ea typeface="Calibri"/>
                <a:cs typeface="Calibri"/>
              </a:rPr>
              <a:t>different bones in our body.</a:t>
            </a:r>
          </a:p>
          <a:p>
            <a:pPr algn="just" defTabSz="914400">
              <a:spcBef>
                <a:spcPct val="0"/>
              </a:spcBef>
              <a:spcAft>
                <a:spcPct val="0"/>
              </a:spcAft>
            </a:pPr>
            <a:r>
              <a:rPr lang="en-GB" altLang="en-US" sz="1200" dirty="0">
                <a:ea typeface="Calibri" panose="020F0502020204030204"/>
                <a:cs typeface="Calibri" panose="020F0502020204030204"/>
              </a:rPr>
              <a:t>Towards the end of this term</a:t>
            </a:r>
          </a:p>
          <a:p>
            <a:pPr algn="just" defTabSz="914400">
              <a:spcBef>
                <a:spcPct val="0"/>
              </a:spcBef>
              <a:spcAft>
                <a:spcPct val="0"/>
              </a:spcAft>
            </a:pPr>
            <a:r>
              <a:rPr lang="en-GB" altLang="en-US" sz="1200" dirty="0">
                <a:ea typeface="Calibri" panose="020F0502020204030204"/>
                <a:cs typeface="Calibri" panose="020F0502020204030204"/>
              </a:rPr>
              <a:t>they will look at what </a:t>
            </a:r>
          </a:p>
          <a:p>
            <a:pPr algn="just" defTabSz="914400">
              <a:spcBef>
                <a:spcPct val="0"/>
              </a:spcBef>
              <a:spcAft>
                <a:spcPct val="0"/>
              </a:spcAft>
            </a:pPr>
            <a:r>
              <a:rPr lang="en-GB" altLang="en-US" sz="1200" dirty="0">
                <a:ea typeface="Calibri" panose="020F0502020204030204"/>
                <a:cs typeface="Calibri" panose="020F0502020204030204"/>
              </a:rPr>
              <a:t>nutrients they need to grow </a:t>
            </a:r>
            <a:endParaRPr lang="en-GB" dirty="0">
              <a:ea typeface="Calibri" panose="020F0502020204030204"/>
              <a:cs typeface="Calibri" panose="020F0502020204030204"/>
            </a:endParaRPr>
          </a:p>
          <a:p>
            <a:pPr algn="just" defTabSz="914400">
              <a:spcBef>
                <a:spcPct val="0"/>
              </a:spcBef>
              <a:spcAft>
                <a:spcPct val="0"/>
              </a:spcAft>
            </a:pPr>
            <a:r>
              <a:rPr lang="en-GB" altLang="en-US" sz="1200" dirty="0">
                <a:ea typeface="Calibri" panose="020F0502020204030204"/>
                <a:cs typeface="Calibri" panose="020F0502020204030204"/>
              </a:rPr>
              <a:t>and keep their bodies healthy.</a:t>
            </a:r>
            <a:endParaRPr lang="en-GB" dirty="0">
              <a:ea typeface="Calibri"/>
              <a:cs typeface="Calibri"/>
            </a:endParaRPr>
          </a:p>
        </p:txBody>
      </p:sp>
      <p:sp>
        <p:nvSpPr>
          <p:cNvPr id="6" name="Text Box 4"/>
          <p:cNvSpPr txBox="1">
            <a:spLocks noChangeArrowheads="1"/>
          </p:cNvSpPr>
          <p:nvPr/>
        </p:nvSpPr>
        <p:spPr bwMode="auto">
          <a:xfrm>
            <a:off x="3556207" y="225628"/>
            <a:ext cx="2973111" cy="2132119"/>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u="sng" dirty="0">
                <a:solidFill>
                  <a:srgbClr val="000000"/>
                </a:solidFill>
                <a:latin typeface="Calibri"/>
                <a:cs typeface="Calibri"/>
              </a:rPr>
              <a:t>History</a:t>
            </a:r>
            <a:endParaRPr lang="en-GB" altLang="en-US" sz="1600" b="1" i="0" u="sng" strike="noStrike" cap="none" normalizeH="0" baseline="0" dirty="0">
              <a:ln>
                <a:noFill/>
              </a:ln>
              <a:solidFill>
                <a:srgbClr val="000000"/>
              </a:solidFill>
              <a:effectLst/>
              <a:latin typeface="Calibri"/>
              <a:cs typeface="Calibri"/>
            </a:endParaRPr>
          </a:p>
          <a:p>
            <a:pPr algn="just" defTabSz="914400"/>
            <a:r>
              <a:rPr lang="en-US" sz="1200" dirty="0">
                <a:ea typeface="+mn-lt"/>
                <a:cs typeface="+mn-lt"/>
              </a:rPr>
              <a:t>This half term in history, the children will be learning about some of the key changes which occurred between the Stone Age and the Iron Age. They will be finding out how archaeologists use clues from artefacts and cave paintings to understand what life was like. They will also be comparing the Paleolithic, </a:t>
            </a:r>
            <a:endParaRPr lang="en-US" dirty="0">
              <a:ea typeface="+mn-lt"/>
              <a:cs typeface="+mn-lt"/>
            </a:endParaRPr>
          </a:p>
          <a:p>
            <a:pPr algn="just" defTabSz="914400"/>
            <a:r>
              <a:rPr lang="en-US" sz="1200" dirty="0">
                <a:ea typeface="+mn-lt"/>
                <a:cs typeface="+mn-lt"/>
              </a:rPr>
              <a:t>Mesolithic and Neolithic eras.</a:t>
            </a:r>
            <a:endParaRPr lang="en-US" dirty="0">
              <a:ea typeface="+mn-lt"/>
              <a:cs typeface="+mn-lt"/>
            </a:endParaRPr>
          </a:p>
        </p:txBody>
      </p:sp>
      <p:sp>
        <p:nvSpPr>
          <p:cNvPr id="7" name="Text Box 5"/>
          <p:cNvSpPr txBox="1">
            <a:spLocks noChangeArrowheads="1"/>
          </p:cNvSpPr>
          <p:nvPr/>
        </p:nvSpPr>
        <p:spPr bwMode="auto">
          <a:xfrm>
            <a:off x="3556207" y="4900919"/>
            <a:ext cx="2985111" cy="2240756"/>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PSHE</a:t>
            </a:r>
            <a:endParaRPr lang="en-US" dirty="0">
              <a:cs typeface="Calibri" panose="020F0502020204030204"/>
            </a:endParaRPr>
          </a:p>
          <a:p>
            <a:pPr algn="just" defTabSz="914400">
              <a:spcBef>
                <a:spcPct val="0"/>
              </a:spcBef>
              <a:spcAft>
                <a:spcPct val="0"/>
              </a:spcAft>
            </a:pPr>
            <a:r>
              <a:rPr lang="en-US" altLang="en-US" sz="1200" dirty="0">
                <a:latin typeface="Calibri"/>
                <a:ea typeface="Calibri"/>
                <a:cs typeface="Arial"/>
              </a:rPr>
              <a:t>This half term in PSHE, the children will learn how to </a:t>
            </a:r>
            <a:r>
              <a:rPr lang="en-US" altLang="en-US" sz="1200" dirty="0" err="1">
                <a:latin typeface="Calibri"/>
                <a:ea typeface="Calibri"/>
                <a:cs typeface="Arial"/>
              </a:rPr>
              <a:t>recognise</a:t>
            </a:r>
            <a:r>
              <a:rPr lang="en-US" altLang="en-US" sz="1200" dirty="0">
                <a:latin typeface="Calibri"/>
                <a:ea typeface="Calibri"/>
                <a:cs typeface="Arial"/>
              </a:rPr>
              <a:t> their own feelings and celebrate what makes each of them unique. </a:t>
            </a:r>
          </a:p>
          <a:p>
            <a:pPr algn="just" defTabSz="914400">
              <a:spcBef>
                <a:spcPct val="0"/>
              </a:spcBef>
              <a:spcAft>
                <a:spcPct val="0"/>
              </a:spcAft>
            </a:pPr>
            <a:r>
              <a:rPr lang="en-US" altLang="en-US" sz="1200" dirty="0">
                <a:latin typeface="Calibri"/>
                <a:ea typeface="Calibri"/>
                <a:cs typeface="Arial"/>
              </a:rPr>
              <a:t>They will also learn about the importance of understanding what mental health is and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how to look after their mental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health using a range of strategies.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They will learn that it is normal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to experience a range of     </a:t>
            </a:r>
            <a:endParaRPr lang="en-US" dirty="0">
              <a:latin typeface="Calibri"/>
              <a:ea typeface="Calibri"/>
              <a:cs typeface="Calibri"/>
            </a:endParaRPr>
          </a:p>
          <a:p>
            <a:pPr algn="just" defTabSz="914400">
              <a:spcBef>
                <a:spcPct val="0"/>
              </a:spcBef>
              <a:spcAft>
                <a:spcPct val="0"/>
              </a:spcAft>
            </a:pPr>
            <a:r>
              <a:rPr lang="en-US" altLang="en-US" sz="1200" dirty="0">
                <a:latin typeface="Calibri"/>
                <a:ea typeface="Calibri"/>
                <a:cs typeface="Arial"/>
              </a:rPr>
              <a:t>                      emotions.</a:t>
            </a:r>
            <a:endParaRPr lang="en-US" dirty="0">
              <a:ea typeface="Calibri"/>
              <a:cs typeface="Calibri"/>
            </a:endParaRPr>
          </a:p>
        </p:txBody>
      </p:sp>
      <p:sp>
        <p:nvSpPr>
          <p:cNvPr id="8" name="Text Box 6"/>
          <p:cNvSpPr txBox="1">
            <a:spLocks noChangeArrowheads="1"/>
          </p:cNvSpPr>
          <p:nvPr/>
        </p:nvSpPr>
        <p:spPr bwMode="auto">
          <a:xfrm>
            <a:off x="325645" y="7341703"/>
            <a:ext cx="3080163" cy="2291556"/>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u="sng" dirty="0">
                <a:solidFill>
                  <a:srgbClr val="000000"/>
                </a:solidFill>
                <a:latin typeface="Calibri"/>
                <a:cs typeface="Calibri"/>
              </a:rPr>
              <a:t>French</a:t>
            </a:r>
          </a:p>
          <a:p>
            <a:pPr algn="just" defTabSz="914400">
              <a:spcBef>
                <a:spcPct val="0"/>
              </a:spcBef>
              <a:spcAft>
                <a:spcPct val="0"/>
              </a:spcAft>
            </a:pPr>
            <a:r>
              <a:rPr lang="en-GB" altLang="en-US" sz="1200" dirty="0">
                <a:solidFill>
                  <a:srgbClr val="000000"/>
                </a:solidFill>
                <a:cs typeface="Calibri"/>
              </a:rPr>
              <a:t>This half term, the children will begin with looking at where French is spoken across the world. They will learn about the geography and culture of France, including where it lies on a map and the </a:t>
            </a:r>
            <a:r>
              <a:rPr lang="en-GB" altLang="en-US" sz="1200" dirty="0" err="1">
                <a:solidFill>
                  <a:srgbClr val="000000"/>
                </a:solidFill>
                <a:cs typeface="Calibri"/>
              </a:rPr>
              <a:t>tricolore</a:t>
            </a:r>
            <a:r>
              <a:rPr lang="en-GB" altLang="en-US" sz="1200" dirty="0">
                <a:solidFill>
                  <a:srgbClr val="000000"/>
                </a:solidFill>
                <a:cs typeface="Calibri"/>
              </a:rPr>
              <a:t>. They will then learn greetings, the numbers from 1-10 and the </a:t>
            </a:r>
            <a:endParaRPr lang="en-GB" altLang="en-US" sz="1600" b="1" u="sng" dirty="0">
              <a:solidFill>
                <a:srgbClr val="000000"/>
              </a:solidFill>
              <a:latin typeface="Calibri" panose="020F0502020204030204" pitchFamily="34" charset="0"/>
              <a:cs typeface="Calibri"/>
            </a:endParaRPr>
          </a:p>
          <a:p>
            <a:pPr algn="just" defTabSz="914400">
              <a:spcBef>
                <a:spcPct val="0"/>
              </a:spcBef>
              <a:spcAft>
                <a:spcPct val="0"/>
              </a:spcAft>
            </a:pPr>
            <a:r>
              <a:rPr lang="en-GB" altLang="en-US" sz="1200" dirty="0">
                <a:solidFill>
                  <a:srgbClr val="000000"/>
                </a:solidFill>
                <a:cs typeface="Calibri"/>
              </a:rPr>
              <a:t>colours before moving onto </a:t>
            </a:r>
            <a:endParaRPr lang="en-GB" altLang="en-US" sz="1600" b="1" u="sng" dirty="0">
              <a:solidFill>
                <a:srgbClr val="000000"/>
              </a:solidFill>
              <a:latin typeface="Calibri" panose="020F0502020204030204" pitchFamily="34" charset="0"/>
              <a:cs typeface="Calibri"/>
            </a:endParaRPr>
          </a:p>
          <a:p>
            <a:pPr algn="just" defTabSz="914400">
              <a:spcBef>
                <a:spcPct val="0"/>
              </a:spcBef>
              <a:spcAft>
                <a:spcPct val="0"/>
              </a:spcAft>
            </a:pPr>
            <a:r>
              <a:rPr lang="en-GB" altLang="en-US" sz="1200" dirty="0">
                <a:solidFill>
                  <a:srgbClr val="000000"/>
                </a:solidFill>
                <a:cs typeface="Calibri"/>
              </a:rPr>
              <a:t>looking at adjectives.</a:t>
            </a:r>
            <a:endParaRPr lang="en-GB" altLang="en-US" sz="1600" b="1" u="sng" dirty="0">
              <a:latin typeface="Calibri" panose="020F0502020204030204" pitchFamily="34" charset="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sng" strike="noStrike" cap="none" normalizeH="0" baseline="0" dirty="0">
              <a:ln>
                <a:noFill/>
              </a:ln>
              <a:solidFill>
                <a:srgbClr val="000000"/>
              </a:solidFill>
              <a:effectLst/>
              <a:latin typeface="Calibri"/>
              <a:cs typeface="Calibri"/>
            </a:endParaRPr>
          </a:p>
          <a:p>
            <a:pPr algn="ctr" defTabSz="914400">
              <a:spcBef>
                <a:spcPct val="0"/>
              </a:spcBef>
              <a:spcAft>
                <a:spcPct val="0"/>
              </a:spcAft>
            </a:pPr>
            <a:endParaRPr lang="en-GB" altLang="en-US" sz="1600" b="1" u="sng" dirty="0">
              <a:solidFill>
                <a:srgbClr val="000000"/>
              </a:solidFill>
              <a:latin typeface="Calibri" panose="020F0502020204030204" pitchFamily="34" charset="0"/>
              <a:cs typeface="Calibri"/>
            </a:endParaRPr>
          </a:p>
          <a:p>
            <a:pPr algn="ctr" defTabSz="914400"/>
            <a:endParaRPr lang="en-GB" dirty="0"/>
          </a:p>
          <a:p>
            <a:pPr algn="ctr" defTabSz="914400">
              <a:spcBef>
                <a:spcPct val="0"/>
              </a:spcBef>
              <a:spcAft>
                <a:spcPct val="0"/>
              </a:spcAft>
            </a:pPr>
            <a:endParaRPr lang="en-GB" altLang="en-US" sz="1600" b="1" u="sng" dirty="0">
              <a:solidFill>
                <a:srgbClr val="000000"/>
              </a:solidFill>
              <a:latin typeface="Calibri" panose="020F0502020204030204" pitchFamily="34" charset="0"/>
              <a:cs typeface="Calibri"/>
            </a:endParaRPr>
          </a:p>
          <a:p>
            <a:pPr algn="ctr" defTabSz="914400">
              <a:spcBef>
                <a:spcPct val="0"/>
              </a:spcBef>
              <a:spcAft>
                <a:spcPct val="0"/>
              </a:spcAft>
            </a:pPr>
            <a:endParaRPr lang="en-GB" altLang="en-US" sz="1600" b="1" u="sng" dirty="0">
              <a:solidFill>
                <a:srgbClr val="000000"/>
              </a:solidFill>
              <a:latin typeface="Calibri" panose="020F0502020204030204" pitchFamily="34" charset="0"/>
              <a:cs typeface="Calibri"/>
            </a:endParaRPr>
          </a:p>
        </p:txBody>
      </p:sp>
      <p:sp>
        <p:nvSpPr>
          <p:cNvPr id="9" name="Text Box 7"/>
          <p:cNvSpPr txBox="1">
            <a:spLocks noChangeArrowheads="1"/>
          </p:cNvSpPr>
          <p:nvPr/>
        </p:nvSpPr>
        <p:spPr bwMode="auto">
          <a:xfrm>
            <a:off x="3556207" y="7341703"/>
            <a:ext cx="2973111" cy="2291555"/>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kumimoji="0" lang="en-GB" altLang="en-US" sz="1600" b="1" i="0" u="sng" strike="noStrike" cap="none" normalizeH="0" baseline="0">
                <a:ln>
                  <a:noFill/>
                </a:ln>
                <a:solidFill>
                  <a:srgbClr val="000000"/>
                </a:solidFill>
                <a:effectLst/>
              </a:rPr>
              <a:t>Suggested books for reading</a:t>
            </a:r>
            <a:endParaRPr lang="en-US"/>
          </a:p>
          <a:p>
            <a:pPr defTabSz="914400">
              <a:spcBef>
                <a:spcPct val="0"/>
              </a:spcBef>
              <a:spcAft>
                <a:spcPct val="0"/>
              </a:spcAft>
            </a:pPr>
            <a:endParaRPr lang="en-US">
              <a:cs typeface="Calibri"/>
            </a:endParaRPr>
          </a:p>
        </p:txBody>
      </p:sp>
      <p:sp>
        <p:nvSpPr>
          <p:cNvPr id="11" name="Text Box 9"/>
          <p:cNvSpPr txBox="1">
            <a:spLocks noChangeArrowheads="1"/>
          </p:cNvSpPr>
          <p:nvPr/>
        </p:nvSpPr>
        <p:spPr bwMode="auto">
          <a:xfrm>
            <a:off x="3556207" y="2566501"/>
            <a:ext cx="2973111" cy="2166935"/>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PE</a:t>
            </a:r>
          </a:p>
          <a:p>
            <a:pPr algn="just" defTabSz="914400">
              <a:spcBef>
                <a:spcPct val="0"/>
              </a:spcBef>
              <a:spcAft>
                <a:spcPct val="0"/>
              </a:spcAft>
            </a:pPr>
            <a:r>
              <a:rPr lang="en-GB" altLang="en-US" sz="1200" dirty="0">
                <a:solidFill>
                  <a:srgbClr val="000000"/>
                </a:solidFill>
                <a:latin typeface="Calibri"/>
                <a:cs typeface="Calibri"/>
              </a:rPr>
              <a:t>In P.E this half term, the children will focus on invasion games.  They will practise the skills of running, jumping, throwing and catching both in isolation and in competitive netball games. They will also be looking at attacking and defending. </a:t>
            </a:r>
            <a:endParaRPr lang="en-GB" altLang="en-US" sz="1200" dirty="0">
              <a:solidFill>
                <a:srgbClr val="000000"/>
              </a:solidFill>
              <a:latin typeface="Calibri"/>
              <a:ea typeface="Calibri"/>
              <a:cs typeface="Calibri"/>
            </a:endParaRPr>
          </a:p>
          <a:p>
            <a:pPr algn="ctr" defTabSz="914400">
              <a:spcBef>
                <a:spcPct val="0"/>
              </a:spcBef>
              <a:spcAft>
                <a:spcPct val="0"/>
              </a:spcAft>
            </a:pPr>
            <a:endParaRPr lang="en-GB" sz="1200" dirty="0">
              <a:cs typeface="Calibri"/>
            </a:endParaRPr>
          </a:p>
        </p:txBody>
      </p:sp>
      <p:sp>
        <p:nvSpPr>
          <p:cNvPr id="12" name="Text Box 10"/>
          <p:cNvSpPr txBox="1">
            <a:spLocks noChangeArrowheads="1"/>
          </p:cNvSpPr>
          <p:nvPr/>
        </p:nvSpPr>
        <p:spPr bwMode="auto">
          <a:xfrm>
            <a:off x="311818" y="2566502"/>
            <a:ext cx="3080163" cy="2166934"/>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GB" altLang="en-US" sz="1600" b="1" u="sng" dirty="0">
                <a:solidFill>
                  <a:srgbClr val="000000"/>
                </a:solidFill>
                <a:latin typeface="Calibri"/>
                <a:cs typeface="Calibri"/>
              </a:rPr>
              <a:t>Art</a:t>
            </a:r>
            <a:endParaRPr lang="en-GB" altLang="en-US" sz="1600" b="1" u="sng" dirty="0">
              <a:solidFill>
                <a:srgbClr val="000000"/>
              </a:solidFill>
              <a:latin typeface="Calibri"/>
              <a:ea typeface="Calibri"/>
              <a:cs typeface="Calibri"/>
            </a:endParaRPr>
          </a:p>
          <a:p>
            <a:pPr algn="just" defTabSz="914400">
              <a:spcBef>
                <a:spcPct val="0"/>
              </a:spcBef>
              <a:spcAft>
                <a:spcPct val="0"/>
              </a:spcAft>
            </a:pPr>
            <a:r>
              <a:rPr lang="en-GB" altLang="en-US" sz="1200" dirty="0">
                <a:solidFill>
                  <a:srgbClr val="000000"/>
                </a:solidFill>
                <a:latin typeface="Calibri"/>
                <a:ea typeface="Calibri"/>
                <a:cs typeface="Calibri"/>
              </a:rPr>
              <a:t>This half term in art, the children will learn the techniques and skills required for observational drawing. They will learn how to recognise abstract and observational art while studying the art of Henri Matisse. They will complete an observational drawing of an elephant using graphite pencil and then they will study Matisse's 'The Nightmare of the White Elephant' to inspire their own </a:t>
            </a:r>
          </a:p>
          <a:p>
            <a:pPr algn="just" defTabSz="914400">
              <a:spcBef>
                <a:spcPct val="0"/>
              </a:spcBef>
              <a:spcAft>
                <a:spcPct val="0"/>
              </a:spcAft>
            </a:pPr>
            <a:r>
              <a:rPr lang="en-GB" altLang="en-US" sz="1200" dirty="0">
                <a:solidFill>
                  <a:srgbClr val="000000"/>
                </a:solidFill>
                <a:latin typeface="Calibri"/>
                <a:ea typeface="Calibri"/>
                <a:cs typeface="Calibri"/>
              </a:rPr>
              <a:t>abstract piece.</a:t>
            </a:r>
            <a:endParaRPr lang="en-GB" sz="1200" dirty="0">
              <a:ea typeface="Calibri"/>
              <a:cs typeface="Calibri"/>
            </a:endParaRPr>
          </a:p>
        </p:txBody>
      </p:sp>
      <p:pic>
        <p:nvPicPr>
          <p:cNvPr id="2" name="Picture 1" descr="A cover of a book&#10;&#10;Description automatically generated">
            <a:extLst>
              <a:ext uri="{FF2B5EF4-FFF2-40B4-BE49-F238E27FC236}">
                <a16:creationId xmlns:a16="http://schemas.microsoft.com/office/drawing/2014/main" id="{D53E15F7-BC50-839F-90D3-963FAB2B2193}"/>
              </a:ext>
            </a:extLst>
          </p:cNvPr>
          <p:cNvPicPr>
            <a:picLocks noChangeAspect="1"/>
          </p:cNvPicPr>
          <p:nvPr/>
        </p:nvPicPr>
        <p:blipFill>
          <a:blip r:embed="rId2"/>
          <a:stretch>
            <a:fillRect/>
          </a:stretch>
        </p:blipFill>
        <p:spPr>
          <a:xfrm>
            <a:off x="3669189" y="7750386"/>
            <a:ext cx="1104431" cy="1489088"/>
          </a:xfrm>
          <a:prstGeom prst="rect">
            <a:avLst/>
          </a:prstGeom>
        </p:spPr>
      </p:pic>
      <p:pic>
        <p:nvPicPr>
          <p:cNvPr id="3" name="Picture 2" descr="A yellow and red cover with red text&#10;&#10;Description automatically generated">
            <a:extLst>
              <a:ext uri="{FF2B5EF4-FFF2-40B4-BE49-F238E27FC236}">
                <a16:creationId xmlns:a16="http://schemas.microsoft.com/office/drawing/2014/main" id="{E6BB984C-2F94-4E34-A6F7-D2F114470D44}"/>
              </a:ext>
            </a:extLst>
          </p:cNvPr>
          <p:cNvPicPr>
            <a:picLocks noChangeAspect="1"/>
          </p:cNvPicPr>
          <p:nvPr/>
        </p:nvPicPr>
        <p:blipFill rotWithShape="1">
          <a:blip r:embed="rId3"/>
          <a:srcRect l="15625" r="15104" b="-521"/>
          <a:stretch/>
        </p:blipFill>
        <p:spPr>
          <a:xfrm>
            <a:off x="5379330" y="7743345"/>
            <a:ext cx="1031122" cy="1474698"/>
          </a:xfrm>
          <a:prstGeom prst="rect">
            <a:avLst/>
          </a:prstGeom>
        </p:spPr>
      </p:pic>
      <p:pic>
        <p:nvPicPr>
          <p:cNvPr id="13" name="Picture 12" descr="A book cover with a volcano erupting&#10;&#10;Description automatically generated">
            <a:extLst>
              <a:ext uri="{FF2B5EF4-FFF2-40B4-BE49-F238E27FC236}">
                <a16:creationId xmlns:a16="http://schemas.microsoft.com/office/drawing/2014/main" id="{8DB3EEE1-2E27-7663-C984-5335C9A8E54A}"/>
              </a:ext>
            </a:extLst>
          </p:cNvPr>
          <p:cNvPicPr>
            <a:picLocks noChangeAspect="1"/>
          </p:cNvPicPr>
          <p:nvPr/>
        </p:nvPicPr>
        <p:blipFill>
          <a:blip r:embed="rId4"/>
          <a:stretch>
            <a:fillRect/>
          </a:stretch>
        </p:blipFill>
        <p:spPr>
          <a:xfrm>
            <a:off x="4552405" y="8026765"/>
            <a:ext cx="991905" cy="1520711"/>
          </a:xfrm>
          <a:prstGeom prst="rect">
            <a:avLst/>
          </a:prstGeom>
        </p:spPr>
      </p:pic>
      <p:pic>
        <p:nvPicPr>
          <p:cNvPr id="4" name="Picture 3" descr="A cartoon of a person holding a spear and a caveman&#10;&#10;Description automatically generated">
            <a:extLst>
              <a:ext uri="{FF2B5EF4-FFF2-40B4-BE49-F238E27FC236}">
                <a16:creationId xmlns:a16="http://schemas.microsoft.com/office/drawing/2014/main" id="{09C4AAA8-02D5-8A0B-F7C9-A12FC602F12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21324" y="1796773"/>
            <a:ext cx="589128" cy="509378"/>
          </a:xfrm>
          <a:prstGeom prst="rect">
            <a:avLst/>
          </a:prstGeom>
        </p:spPr>
      </p:pic>
      <p:pic>
        <p:nvPicPr>
          <p:cNvPr id="14" name="Picture 13" descr="A ball in the air&#10;&#10;Description automatically generated">
            <a:extLst>
              <a:ext uri="{FF2B5EF4-FFF2-40B4-BE49-F238E27FC236}">
                <a16:creationId xmlns:a16="http://schemas.microsoft.com/office/drawing/2014/main" id="{7964F762-2A46-FE94-F35E-2E9A661C3AA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614443" y="3858939"/>
            <a:ext cx="1206881" cy="800293"/>
          </a:xfrm>
          <a:prstGeom prst="rect">
            <a:avLst/>
          </a:prstGeom>
        </p:spPr>
      </p:pic>
      <p:sp>
        <p:nvSpPr>
          <p:cNvPr id="10" name="Text Box 8"/>
          <p:cNvSpPr txBox="1">
            <a:spLocks noChangeArrowheads="1"/>
          </p:cNvSpPr>
          <p:nvPr/>
        </p:nvSpPr>
        <p:spPr bwMode="auto">
          <a:xfrm>
            <a:off x="311357" y="4900919"/>
            <a:ext cx="3094451" cy="2240755"/>
          </a:xfrm>
          <a:prstGeom prst="rect">
            <a:avLst/>
          </a:prstGeom>
          <a:solidFill>
            <a:srgbClr val="FFFFFF"/>
          </a:solidFill>
          <a:ln w="28575" algn="in">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latin typeface="Calibri"/>
                <a:cs typeface="Calibri"/>
              </a:rPr>
              <a:t>RE</a:t>
            </a:r>
          </a:p>
          <a:p>
            <a:pPr algn="just" defTabSz="914400">
              <a:spcBef>
                <a:spcPct val="0"/>
              </a:spcBef>
              <a:spcAft>
                <a:spcPct val="0"/>
              </a:spcAft>
            </a:pPr>
            <a:r>
              <a:rPr lang="en-GB" altLang="en-US" sz="1200" dirty="0">
                <a:solidFill>
                  <a:srgbClr val="000000"/>
                </a:solidFill>
                <a:latin typeface="Calibri"/>
                <a:ea typeface="Calibri"/>
                <a:cs typeface="Calibri"/>
              </a:rPr>
              <a:t>The Big Question in RE this half term is 'What is the Holy Trinity?’ The children will learn how Christians believe</a:t>
            </a:r>
            <a:r>
              <a:rPr lang="en-GB" altLang="en-US" sz="1200" dirty="0">
                <a:solidFill>
                  <a:srgbClr val="000000"/>
                </a:solidFill>
                <a:ea typeface="+mn-lt"/>
                <a:cs typeface="+mn-lt"/>
              </a:rPr>
              <a:t> </a:t>
            </a:r>
            <a:r>
              <a:rPr lang="en-GB" sz="1200" dirty="0">
                <a:solidFill>
                  <a:srgbClr val="000000"/>
                </a:solidFill>
                <a:ea typeface="+mn-lt"/>
                <a:cs typeface="+mn-lt"/>
              </a:rPr>
              <a:t>that God is revealed to them in three ways – God the Father, God the Son and God the Holy Spirit – yet remains one God.</a:t>
            </a:r>
          </a:p>
          <a:p>
            <a:pPr algn="just" defTabSz="914400">
              <a:spcBef>
                <a:spcPct val="0"/>
              </a:spcBef>
              <a:spcAft>
                <a:spcPct val="0"/>
              </a:spcAft>
            </a:pPr>
            <a:r>
              <a:rPr lang="en-GB" sz="1200" dirty="0">
                <a:ea typeface="Calibri" panose="020F0502020204030204"/>
                <a:cs typeface="Calibri" panose="020F0502020204030204"/>
              </a:rPr>
              <a:t>They will also explore how all</a:t>
            </a:r>
          </a:p>
          <a:p>
            <a:pPr algn="just" defTabSz="914400">
              <a:spcBef>
                <a:spcPct val="0"/>
              </a:spcBef>
              <a:spcAft>
                <a:spcPct val="0"/>
              </a:spcAft>
            </a:pPr>
            <a:r>
              <a:rPr lang="en-GB" sz="1200" dirty="0">
                <a:ea typeface="Calibri" panose="020F0502020204030204"/>
                <a:cs typeface="Calibri" panose="020F0502020204030204"/>
              </a:rPr>
              <a:t>denominations of Christianity </a:t>
            </a:r>
          </a:p>
          <a:p>
            <a:pPr algn="just" defTabSz="914400">
              <a:spcBef>
                <a:spcPct val="0"/>
              </a:spcBef>
              <a:spcAft>
                <a:spcPct val="0"/>
              </a:spcAft>
            </a:pPr>
            <a:r>
              <a:rPr lang="en-GB" sz="1200" dirty="0">
                <a:ea typeface="Calibri" panose="020F0502020204030204"/>
                <a:cs typeface="Calibri" panose="020F0502020204030204"/>
              </a:rPr>
              <a:t>have the same principle beliefs </a:t>
            </a:r>
          </a:p>
          <a:p>
            <a:pPr algn="just" defTabSz="914400">
              <a:spcBef>
                <a:spcPct val="0"/>
              </a:spcBef>
              <a:spcAft>
                <a:spcPct val="0"/>
              </a:spcAft>
            </a:pPr>
            <a:r>
              <a:rPr lang="en-GB" sz="1200" dirty="0">
                <a:ea typeface="Calibri" panose="020F0502020204030204"/>
                <a:cs typeface="Calibri" panose="020F0502020204030204"/>
              </a:rPr>
              <a:t>including The Holy Trinity, Bible</a:t>
            </a:r>
          </a:p>
          <a:p>
            <a:pPr algn="just" defTabSz="914400">
              <a:spcBef>
                <a:spcPct val="0"/>
              </a:spcBef>
              <a:spcAft>
                <a:spcPct val="0"/>
              </a:spcAft>
            </a:pPr>
            <a:r>
              <a:rPr lang="en-GB" sz="1200" dirty="0">
                <a:ea typeface="Calibri" panose="020F0502020204030204"/>
                <a:cs typeface="Calibri" panose="020F0502020204030204"/>
              </a:rPr>
              <a:t>and resurrection of Jesus.</a:t>
            </a:r>
            <a:endParaRPr lang="en-GB" dirty="0">
              <a:ea typeface="Calibri"/>
              <a:cs typeface="Calibri"/>
            </a:endParaRPr>
          </a:p>
          <a:p>
            <a:pPr algn="just" defTabSz="914400">
              <a:spcBef>
                <a:spcPct val="0"/>
              </a:spcBef>
              <a:spcAft>
                <a:spcPct val="0"/>
              </a:spcAft>
            </a:pPr>
            <a:endParaRPr lang="en-GB" sz="1200" dirty="0">
              <a:ea typeface="Calibri" panose="020F0502020204030204"/>
              <a:cs typeface="Calibri" panose="020F0502020204030204"/>
            </a:endParaRPr>
          </a:p>
        </p:txBody>
      </p:sp>
      <p:pic>
        <p:nvPicPr>
          <p:cNvPr id="16" name="Picture 15">
            <a:extLst>
              <a:ext uri="{FF2B5EF4-FFF2-40B4-BE49-F238E27FC236}">
                <a16:creationId xmlns:a16="http://schemas.microsoft.com/office/drawing/2014/main" id="{4D212C4E-BA49-6717-3671-88D250A6999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306217" y="6121193"/>
            <a:ext cx="1063690" cy="952657"/>
          </a:xfrm>
          <a:prstGeom prst="rect">
            <a:avLst/>
          </a:prstGeom>
        </p:spPr>
      </p:pic>
      <p:pic>
        <p:nvPicPr>
          <p:cNvPr id="17" name="Picture 16" descr="A group of skeletons of a human body&#10;&#10;Description automatically generated">
            <a:extLst>
              <a:ext uri="{FF2B5EF4-FFF2-40B4-BE49-F238E27FC236}">
                <a16:creationId xmlns:a16="http://schemas.microsoft.com/office/drawing/2014/main" id="{A499DD7C-7124-ABB3-835C-2F2C55E4C722}"/>
              </a:ext>
            </a:extLst>
          </p:cNvPr>
          <p:cNvPicPr>
            <a:picLocks noChangeAspect="1"/>
          </p:cNvPicPr>
          <p:nvPr/>
        </p:nvPicPr>
        <p:blipFill>
          <a:blip r:embed="rId11"/>
          <a:stretch>
            <a:fillRect/>
          </a:stretch>
        </p:blipFill>
        <p:spPr>
          <a:xfrm>
            <a:off x="2262140" y="1360967"/>
            <a:ext cx="1094737" cy="945184"/>
          </a:xfrm>
          <a:prstGeom prst="rect">
            <a:avLst/>
          </a:prstGeom>
        </p:spPr>
      </p:pic>
      <p:pic>
        <p:nvPicPr>
          <p:cNvPr id="18" name="Picture 17" descr="A head with different colored faces&#10;&#10;Description automatically generated">
            <a:extLst>
              <a:ext uri="{FF2B5EF4-FFF2-40B4-BE49-F238E27FC236}">
                <a16:creationId xmlns:a16="http://schemas.microsoft.com/office/drawing/2014/main" id="{49B3EE4D-C002-8C3F-8155-BF63488DDEAF}"/>
              </a:ext>
            </a:extLst>
          </p:cNvPr>
          <p:cNvPicPr>
            <a:picLocks noChangeAspect="1"/>
          </p:cNvPicPr>
          <p:nvPr/>
        </p:nvPicPr>
        <p:blipFill>
          <a:blip r:embed="rId12"/>
          <a:stretch>
            <a:fillRect/>
          </a:stretch>
        </p:blipFill>
        <p:spPr>
          <a:xfrm>
            <a:off x="3617400" y="6122701"/>
            <a:ext cx="697200" cy="930598"/>
          </a:xfrm>
          <a:prstGeom prst="rect">
            <a:avLst/>
          </a:prstGeom>
        </p:spPr>
      </p:pic>
      <p:pic>
        <p:nvPicPr>
          <p:cNvPr id="20" name="Picture 19" descr="A drawing of an elephant&#10;&#10;Description automatically generated">
            <a:extLst>
              <a:ext uri="{FF2B5EF4-FFF2-40B4-BE49-F238E27FC236}">
                <a16:creationId xmlns:a16="http://schemas.microsoft.com/office/drawing/2014/main" id="{43A0F88A-B726-760F-EF07-B070CC17D48C}"/>
              </a:ext>
            </a:extLst>
          </p:cNvPr>
          <p:cNvPicPr>
            <a:picLocks noChangeAspect="1"/>
          </p:cNvPicPr>
          <p:nvPr/>
        </p:nvPicPr>
        <p:blipFill>
          <a:blip r:embed="rId13"/>
          <a:stretch>
            <a:fillRect/>
          </a:stretch>
        </p:blipFill>
        <p:spPr>
          <a:xfrm>
            <a:off x="2847210" y="4125432"/>
            <a:ext cx="526272" cy="569611"/>
          </a:xfrm>
          <a:prstGeom prst="rect">
            <a:avLst/>
          </a:prstGeom>
        </p:spPr>
      </p:pic>
      <p:pic>
        <p:nvPicPr>
          <p:cNvPr id="21" name="Picture 20" descr="8ft x 5ft France French Flag : Amazon.co.uk: Garden">
            <a:extLst>
              <a:ext uri="{FF2B5EF4-FFF2-40B4-BE49-F238E27FC236}">
                <a16:creationId xmlns:a16="http://schemas.microsoft.com/office/drawing/2014/main" id="{1BB0215C-5058-4EDE-9913-47EF02BCE616}"/>
              </a:ext>
            </a:extLst>
          </p:cNvPr>
          <p:cNvPicPr>
            <a:picLocks/>
          </p:cNvPicPr>
          <p:nvPr/>
        </p:nvPicPr>
        <p:blipFill>
          <a:blip r:embed="rId14"/>
          <a:stretch>
            <a:fillRect/>
          </a:stretch>
        </p:blipFill>
        <p:spPr>
          <a:xfrm>
            <a:off x="2272917" y="8943184"/>
            <a:ext cx="1067889" cy="621424"/>
          </a:xfrm>
          <a:prstGeom prst="rect">
            <a:avLst/>
          </a:prstGeom>
        </p:spPr>
      </p:pic>
    </p:spTree>
    <p:extLst>
      <p:ext uri="{BB962C8B-B14F-4D97-AF65-F5344CB8AC3E}">
        <p14:creationId xmlns:p14="http://schemas.microsoft.com/office/powerpoint/2010/main" val="24610379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E15A925FC063488DE0B0E813BE9DF5" ma:contentTypeVersion="11" ma:contentTypeDescription="Create a new document." ma:contentTypeScope="" ma:versionID="d1bbc541d4af259985ed00a60ca9e06a">
  <xsd:schema xmlns:xsd="http://www.w3.org/2001/XMLSchema" xmlns:xs="http://www.w3.org/2001/XMLSchema" xmlns:p="http://schemas.microsoft.com/office/2006/metadata/properties" xmlns:ns2="e970aca6-9cb8-4276-bc8b-bef9d910f2ee" xmlns:ns3="cac48d98-c999-4eb6-b102-8f6f3bbb3bd5" targetNamespace="http://schemas.microsoft.com/office/2006/metadata/properties" ma:root="true" ma:fieldsID="366b40601131ca0d57a2a2c5d320b216" ns2:_="" ns3:_="">
    <xsd:import namespace="e970aca6-9cb8-4276-bc8b-bef9d910f2ee"/>
    <xsd:import namespace="cac48d98-c999-4eb6-b102-8f6f3bbb3b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70aca6-9cb8-4276-bc8b-bef9d910f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3656f60-27ea-4f4c-865c-e98f0fe40ea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c48d98-c999-4eb6-b102-8f6f3bbb3bd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571e8da-db13-4c63-b429-106e3add7984}" ma:internalName="TaxCatchAll" ma:showField="CatchAllData" ma:web="cac48d98-c999-4eb6-b102-8f6f3bbb3b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70aca6-9cb8-4276-bc8b-bef9d910f2ee">
      <Terms xmlns="http://schemas.microsoft.com/office/infopath/2007/PartnerControls"/>
    </lcf76f155ced4ddcb4097134ff3c332f>
    <TaxCatchAll xmlns="cac48d98-c999-4eb6-b102-8f6f3bbb3bd5" xsi:nil="true"/>
  </documentManagement>
</p:properties>
</file>

<file path=customXml/itemProps1.xml><?xml version="1.0" encoding="utf-8"?>
<ds:datastoreItem xmlns:ds="http://schemas.openxmlformats.org/officeDocument/2006/customXml" ds:itemID="{0688D3E1-DB36-46BC-946C-9EC15E59858E}">
  <ds:schemaRefs>
    <ds:schemaRef ds:uri="http://schemas.microsoft.com/sharepoint/v3/contenttype/forms"/>
  </ds:schemaRefs>
</ds:datastoreItem>
</file>

<file path=customXml/itemProps2.xml><?xml version="1.0" encoding="utf-8"?>
<ds:datastoreItem xmlns:ds="http://schemas.openxmlformats.org/officeDocument/2006/customXml" ds:itemID="{8CA87354-5A46-490B-A158-E341FAE0BF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70aca6-9cb8-4276-bc8b-bef9d910f2ee"/>
    <ds:schemaRef ds:uri="cac48d98-c999-4eb6-b102-8f6f3bbb3b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6D455D-052B-49D8-921E-8481E3F7D9CC}">
  <ds:schemaRefs>
    <ds:schemaRef ds:uri="http://www.w3.org/XML/1998/namespace"/>
    <ds:schemaRef ds:uri="http://schemas.microsoft.com/office/2006/metadata/properties"/>
    <ds:schemaRef ds:uri="http://purl.org/dc/dcmitype/"/>
    <ds:schemaRef ds:uri="http://purl.org/dc/terms/"/>
    <ds:schemaRef ds:uri="cac48d98-c999-4eb6-b102-8f6f3bbb3bd5"/>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e970aca6-9cb8-4276-bc8b-bef9d910f2ee"/>
  </ds:schemaRefs>
</ds:datastoreItem>
</file>

<file path=docProps/app.xml><?xml version="1.0" encoding="utf-8"?>
<Properties xmlns="http://schemas.openxmlformats.org/officeDocument/2006/extended-properties" xmlns:vt="http://schemas.openxmlformats.org/officeDocument/2006/docPropsVTypes">
  <Template>Office Theme</Template>
  <TotalTime>239</TotalTime>
  <Words>1013</Words>
  <Application>Microsoft Office PowerPoint</Application>
  <PresentationFormat>A4 Paper (210x297 mm)</PresentationFormat>
  <Paragraphs>68</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Thomas</dc:creator>
  <cp:lastModifiedBy>Helen Griffiths</cp:lastModifiedBy>
  <cp:revision>180</cp:revision>
  <dcterms:created xsi:type="dcterms:W3CDTF">2023-03-07T15:16:37Z</dcterms:created>
  <dcterms:modified xsi:type="dcterms:W3CDTF">2024-09-06T06:46:43Z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0x0101003DE15A925FC063488DE0B0E813BE9DF5</vt:lpwstr>
  </property>
  <property fmtid="{D5CDD505-2E9C-101B-9397-08002B2CF9AE}" pid="3" name="MediaServiceImageTags">
    <vt:lpwstr/>
  </property>
</Properties>
</file>