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7" d="100"/>
          <a:sy n="57" d="100"/>
        </p:scale>
        <p:origin x="260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29C7529-C55A-4FFA-AF54-23A3D92AE5B3}" type="datetimeFigureOut">
              <a:rPr lang="en-GB" smtClean="0"/>
              <a:t>05/09/2024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248455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C7529-C55A-4FFA-AF54-23A3D92AE5B3}" type="datetimeFigureOut">
              <a:rPr lang="en-GB" smtClean="0"/>
              <a:t>05/09/2024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234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C7529-C55A-4FFA-AF54-23A3D92AE5B3}" type="datetimeFigureOut">
              <a:rPr lang="en-GB" smtClean="0"/>
              <a:t>05/09/2024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89120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C7529-C55A-4FFA-AF54-23A3D92AE5B3}" type="datetimeFigureOut">
              <a:rPr lang="en-GB" smtClean="0"/>
              <a:t>05/09/2024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466953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9C7529-C55A-4FFA-AF54-23A3D92AE5B3}" type="datetimeFigureOut">
              <a:rPr lang="en-GB" smtClean="0"/>
              <a:t>05/09/2024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23973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9C7529-C55A-4FFA-AF54-23A3D92AE5B3}" type="datetimeFigureOut">
              <a:rPr lang="en-GB" smtClean="0"/>
              <a:t>05/09/2024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770570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9C7529-C55A-4FFA-AF54-23A3D92AE5B3}" type="datetimeFigureOut">
              <a:rPr lang="en-GB" smtClean="0"/>
              <a:t>05/09/2024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57854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9C7529-C55A-4FFA-AF54-23A3D92AE5B3}" type="datetimeFigureOut">
              <a:rPr lang="en-GB" smtClean="0"/>
              <a:t>05/09/2024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208716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9C7529-C55A-4FFA-AF54-23A3D92AE5B3}" type="datetimeFigureOut">
              <a:rPr lang="en-GB" smtClean="0"/>
              <a:t>05/09/2024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118108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29C7529-C55A-4FFA-AF54-23A3D92AE5B3}" type="datetimeFigureOut">
              <a:rPr lang="en-GB" smtClean="0"/>
              <a:t>05/09/2024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3113590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29C7529-C55A-4FFA-AF54-23A3D92AE5B3}" type="datetimeFigureOut">
              <a:rPr lang="en-GB" smtClean="0"/>
              <a:t>05/09/2024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408089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29C7529-C55A-4FFA-AF54-23A3D92AE5B3}" type="datetimeFigureOut">
              <a:rPr lang="en-GB" smtClean="0"/>
              <a:t>05/09/2024</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E462980-EB95-4570-8D78-956AE42C4A2B}" type="slidenum">
              <a:rPr lang="en-GB" smtClean="0"/>
              <a:t>‹#›</a:t>
            </a:fld>
            <a:endParaRPr lang="en-GB"/>
          </a:p>
        </p:txBody>
      </p:sp>
    </p:spTree>
    <p:extLst>
      <p:ext uri="{BB962C8B-B14F-4D97-AF65-F5344CB8AC3E}">
        <p14:creationId xmlns:p14="http://schemas.microsoft.com/office/powerpoint/2010/main" val="4243389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5.jpeg"/><Relationship Id="rId3" Type="http://schemas.openxmlformats.org/officeDocument/2006/relationships/image" Target="../media/image8.jpeg"/><Relationship Id="rId7" Type="http://schemas.openxmlformats.org/officeDocument/2006/relationships/hyperlink" Target="https://global-geography.org/af/Geography/Asia/United_Arab_Emirates/Pictures/Abu_Dhabi/Sheikh_Zayed_Grand_Mosque_2" TargetMode="External"/><Relationship Id="rId12"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3.png"/><Relationship Id="rId5" Type="http://schemas.openxmlformats.org/officeDocument/2006/relationships/hyperlink" Target="http://commons.wikimedia.org/wiki/File:St_Paul_Catholic_Church_-_Burlington_Iowa.jpg" TargetMode="External"/><Relationship Id="rId15" Type="http://schemas.openxmlformats.org/officeDocument/2006/relationships/image" Target="../media/image17.jpeg"/><Relationship Id="rId10" Type="http://schemas.openxmlformats.org/officeDocument/2006/relationships/image" Target="../media/image12.png"/><Relationship Id="rId4" Type="http://schemas.openxmlformats.org/officeDocument/2006/relationships/image" Target="../media/image9.jpeg"/><Relationship Id="rId9" Type="http://schemas.openxmlformats.org/officeDocument/2006/relationships/hyperlink" Target="https://en.wikipedia.org/wiki/Great_Synagogue_of_Florence" TargetMode="External"/><Relationship Id="rId1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331305" y="228391"/>
            <a:ext cx="6246882" cy="1507644"/>
          </a:xfrm>
          <a:prstGeom prst="rect">
            <a:avLst/>
          </a:prstGeom>
          <a:solidFill>
            <a:srgbClr val="FFFFFF"/>
          </a:solidFill>
          <a:ln w="28575" algn="ctr">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ts val="100"/>
              </a:spcAft>
            </a:pPr>
            <a:r>
              <a:rPr lang="en-GB" altLang="en-US" sz="4000" b="1">
                <a:solidFill>
                  <a:srgbClr val="000000"/>
                </a:solidFill>
                <a:latin typeface="Calibri"/>
                <a:cs typeface="Calibri"/>
              </a:rPr>
              <a:t> </a:t>
            </a:r>
            <a:r>
              <a:rPr kumimoji="0" lang="en-GB" altLang="en-US" sz="4000" b="1" i="0" u="none" strike="noStrike" cap="none" normalizeH="0" baseline="0">
                <a:ln>
                  <a:noFill/>
                </a:ln>
                <a:solidFill>
                  <a:srgbClr val="000000"/>
                </a:solidFill>
                <a:effectLst/>
                <a:latin typeface="Calibri"/>
                <a:cs typeface="Calibri"/>
              </a:rPr>
              <a:t>Year</a:t>
            </a:r>
            <a:r>
              <a:rPr lang="en-GB" altLang="en-US" sz="4000" b="1">
                <a:solidFill>
                  <a:srgbClr val="000000"/>
                </a:solidFill>
                <a:latin typeface="Calibri"/>
                <a:cs typeface="Calibri"/>
              </a:rPr>
              <a:t> 1 </a:t>
            </a:r>
            <a:r>
              <a:rPr kumimoji="0" lang="en-GB" altLang="en-US" sz="4000" b="1" i="0" u="none" strike="noStrike" cap="none" normalizeH="0" baseline="0">
                <a:ln>
                  <a:noFill/>
                </a:ln>
                <a:solidFill>
                  <a:srgbClr val="000000"/>
                </a:solidFill>
                <a:effectLst/>
                <a:latin typeface="Calibri"/>
                <a:cs typeface="Calibri"/>
              </a:rPr>
              <a:t>Newsletter</a:t>
            </a:r>
          </a:p>
          <a:p>
            <a:pPr algn="ctr" defTabSz="914400" eaLnBrk="0" fontAlgn="base" hangingPunct="0">
              <a:spcBef>
                <a:spcPct val="0"/>
              </a:spcBef>
              <a:spcAft>
                <a:spcPts val="100"/>
              </a:spcAft>
            </a:pPr>
            <a:endParaRPr kumimoji="0" lang="en-GB" altLang="en-US" sz="800" b="1" i="0" u="none" strike="noStrike" cap="none" normalizeH="0" baseline="0">
              <a:ln>
                <a:noFill/>
              </a:ln>
              <a:solidFill>
                <a:srgbClr val="000000"/>
              </a:solidFill>
              <a:effectLst/>
              <a:latin typeface="Calibri"/>
              <a:cs typeface="Calibri"/>
            </a:endParaRPr>
          </a:p>
          <a:p>
            <a:pPr algn="ctr" defTabSz="914400" eaLnBrk="0" fontAlgn="base" hangingPunct="0">
              <a:spcBef>
                <a:spcPct val="0"/>
              </a:spcBef>
              <a:spcAft>
                <a:spcPct val="0"/>
              </a:spcAft>
            </a:pPr>
            <a:r>
              <a:rPr lang="en-GB" altLang="en-US" sz="3200" b="1" dirty="0">
                <a:solidFill>
                  <a:srgbClr val="000000"/>
                </a:solidFill>
                <a:latin typeface="Calibri"/>
                <a:ea typeface="Calibri"/>
                <a:cs typeface="Calibri"/>
              </a:rPr>
              <a:t> </a:t>
            </a:r>
            <a:r>
              <a:rPr kumimoji="0" lang="en-GB" altLang="en-US" sz="3200" b="1" i="0" u="none" strike="noStrike" cap="none" normalizeH="0" baseline="0" dirty="0">
                <a:ln>
                  <a:noFill/>
                </a:ln>
                <a:solidFill>
                  <a:srgbClr val="000000"/>
                </a:solidFill>
                <a:effectLst/>
                <a:latin typeface="Calibri"/>
                <a:ea typeface="Calibri"/>
                <a:cs typeface="Calibri"/>
              </a:rPr>
              <a:t> Autumn</a:t>
            </a:r>
            <a:r>
              <a:rPr kumimoji="0" lang="en-GB" altLang="en-US" sz="3200" b="1" i="0" u="none" strike="noStrike" cap="none" normalizeH="0" dirty="0">
                <a:ln>
                  <a:noFill/>
                </a:ln>
                <a:solidFill>
                  <a:srgbClr val="000000"/>
                </a:solidFill>
                <a:effectLst/>
                <a:latin typeface="Calibri"/>
                <a:ea typeface="Calibri"/>
                <a:cs typeface="Calibri"/>
              </a:rPr>
              <a:t> </a:t>
            </a:r>
            <a:r>
              <a:rPr lang="en-GB" altLang="en-US" sz="3200" b="1" dirty="0">
                <a:solidFill>
                  <a:srgbClr val="000000"/>
                </a:solidFill>
                <a:latin typeface="Calibri"/>
                <a:ea typeface="Calibri"/>
                <a:cs typeface="Calibri"/>
              </a:rPr>
              <a:t>1—2024/2025</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7" name="Text Box 4"/>
          <p:cNvSpPr txBox="1">
            <a:spLocks noChangeArrowheads="1"/>
          </p:cNvSpPr>
          <p:nvPr/>
        </p:nvSpPr>
        <p:spPr bwMode="auto">
          <a:xfrm>
            <a:off x="331305" y="1953177"/>
            <a:ext cx="3097695" cy="2279376"/>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altLang="en-US" sz="1600" b="1" u="sng" dirty="0">
                <a:solidFill>
                  <a:srgbClr val="000000"/>
                </a:solidFill>
                <a:latin typeface="Calibri"/>
                <a:ea typeface="Calibri"/>
                <a:cs typeface="Calibri"/>
              </a:rPr>
              <a:t>Notices and Reminders</a:t>
            </a:r>
          </a:p>
          <a:p>
            <a:pPr algn="ctr" defTabSz="914400">
              <a:spcBef>
                <a:spcPct val="0"/>
              </a:spcBef>
              <a:spcAft>
                <a:spcPct val="0"/>
              </a:spcAft>
            </a:pPr>
            <a:endParaRPr lang="en-GB" altLang="en-US" sz="1600" b="1" u="sng" dirty="0">
              <a:solidFill>
                <a:srgbClr val="000000"/>
              </a:solidFill>
              <a:latin typeface="Calibri"/>
              <a:ea typeface="Calibri"/>
              <a:cs typeface="Calibri"/>
            </a:endParaRPr>
          </a:p>
          <a:p>
            <a:pPr algn="ctr" defTabSz="914400">
              <a:spcBef>
                <a:spcPct val="0"/>
              </a:spcBef>
              <a:spcAft>
                <a:spcPct val="0"/>
              </a:spcAft>
            </a:pPr>
            <a:r>
              <a:rPr lang="en-GB" altLang="en-US" sz="1200" dirty="0">
                <a:solidFill>
                  <a:srgbClr val="000000"/>
                </a:solidFill>
                <a:latin typeface="Calibri"/>
                <a:ea typeface="Calibri"/>
                <a:cs typeface="Calibri"/>
              </a:rPr>
              <a:t>PE Days are </a:t>
            </a:r>
            <a:r>
              <a:rPr lang="en-GB" altLang="en-US" sz="1200" b="1" dirty="0">
                <a:solidFill>
                  <a:srgbClr val="000000"/>
                </a:solidFill>
                <a:latin typeface="Calibri"/>
                <a:ea typeface="Calibri"/>
                <a:cs typeface="Calibri"/>
              </a:rPr>
              <a:t>Tuesdays</a:t>
            </a:r>
          </a:p>
          <a:p>
            <a:pPr algn="ctr" defTabSz="914400">
              <a:spcBef>
                <a:spcPct val="0"/>
              </a:spcBef>
              <a:spcAft>
                <a:spcPct val="0"/>
              </a:spcAft>
            </a:pPr>
            <a:endParaRPr lang="en-GB" altLang="en-US" sz="1200" dirty="0">
              <a:solidFill>
                <a:srgbClr val="000000"/>
              </a:solidFill>
              <a:latin typeface="Calibri"/>
              <a:ea typeface="Calibri"/>
              <a:cs typeface="Calibri"/>
            </a:endParaRPr>
          </a:p>
          <a:p>
            <a:pPr algn="ctr" defTabSz="914400">
              <a:spcBef>
                <a:spcPct val="0"/>
              </a:spcBef>
              <a:spcAft>
                <a:spcPct val="0"/>
              </a:spcAft>
            </a:pPr>
            <a:r>
              <a:rPr lang="en-GB" altLang="en-US" sz="1200" dirty="0">
                <a:solidFill>
                  <a:srgbClr val="000000"/>
                </a:solidFill>
                <a:latin typeface="Calibri"/>
                <a:ea typeface="Calibri"/>
                <a:cs typeface="Calibri"/>
              </a:rPr>
              <a:t>New reading books will be handed out in week 4 as per our Essential Letters and Sounds phonics reading scheme's requirement</a:t>
            </a:r>
            <a:endParaRPr lang="en-GB" altLang="en-US" sz="1200" dirty="0">
              <a:solidFill>
                <a:srgbClr val="000000"/>
              </a:solidFill>
              <a:latin typeface="Calibri" panose="020F0502020204030204" pitchFamily="34" charset="0"/>
              <a:ea typeface="Calibri"/>
              <a:cs typeface="Calibri"/>
            </a:endParaRPr>
          </a:p>
        </p:txBody>
      </p:sp>
      <p:sp>
        <p:nvSpPr>
          <p:cNvPr id="8" name="Text Box 5"/>
          <p:cNvSpPr txBox="1">
            <a:spLocks noChangeArrowheads="1"/>
          </p:cNvSpPr>
          <p:nvPr/>
        </p:nvSpPr>
        <p:spPr bwMode="auto">
          <a:xfrm>
            <a:off x="331305" y="4399723"/>
            <a:ext cx="3087756" cy="2479542"/>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600" b="1" u="sng" dirty="0">
                <a:solidFill>
                  <a:srgbClr val="000000"/>
                </a:solidFill>
                <a:latin typeface="Calibri"/>
                <a:ea typeface="Calibri"/>
                <a:cs typeface="Calibri"/>
              </a:rPr>
              <a:t>Phonics</a:t>
            </a:r>
          </a:p>
          <a:p>
            <a:pPr algn="just" defTabSz="914400">
              <a:spcBef>
                <a:spcPct val="0"/>
              </a:spcBef>
              <a:spcAft>
                <a:spcPct val="0"/>
              </a:spcAft>
            </a:pPr>
            <a:r>
              <a:rPr lang="en-GB" altLang="en-US" sz="1200" dirty="0">
                <a:solidFill>
                  <a:srgbClr val="000000"/>
                </a:solidFill>
                <a:latin typeface="Calibri"/>
                <a:cs typeface="Calibri"/>
              </a:rPr>
              <a:t>This half term in phonics, the children will be revising the phase 5 sounds:</a:t>
            </a:r>
            <a:endParaRPr lang="en-GB" altLang="en-US" sz="1200" dirty="0">
              <a:solidFill>
                <a:srgbClr val="000000"/>
              </a:solidFill>
              <a:latin typeface="Calibri" panose="020F0502020204030204" pitchFamily="34" charset="0"/>
              <a:ea typeface="Calibri"/>
              <a:cs typeface="Calibri"/>
            </a:endParaRPr>
          </a:p>
          <a:p>
            <a:pPr algn="just" defTabSz="914400">
              <a:spcBef>
                <a:spcPct val="0"/>
              </a:spcBef>
              <a:spcAft>
                <a:spcPct val="0"/>
              </a:spcAft>
            </a:pPr>
            <a:r>
              <a:rPr lang="en-GB" altLang="en-US" sz="1200" dirty="0">
                <a:solidFill>
                  <a:srgbClr val="000000"/>
                </a:solidFill>
                <a:latin typeface="Calibri"/>
                <a:cs typeface="Calibri"/>
              </a:rPr>
              <a:t>&lt;ay&gt;, &lt;</a:t>
            </a:r>
            <a:r>
              <a:rPr lang="en-GB" altLang="en-US" sz="1200" err="1">
                <a:solidFill>
                  <a:srgbClr val="000000"/>
                </a:solidFill>
                <a:latin typeface="Calibri"/>
                <a:cs typeface="Calibri"/>
              </a:rPr>
              <a:t>ou</a:t>
            </a:r>
            <a:r>
              <a:rPr lang="en-GB" altLang="en-US" sz="1200" dirty="0">
                <a:solidFill>
                  <a:srgbClr val="000000"/>
                </a:solidFill>
                <a:latin typeface="Calibri"/>
                <a:cs typeface="Calibri"/>
              </a:rPr>
              <a:t>&gt;, &lt;</a:t>
            </a:r>
            <a:r>
              <a:rPr lang="en-GB" altLang="en-US" sz="1200" err="1">
                <a:solidFill>
                  <a:srgbClr val="000000"/>
                </a:solidFill>
                <a:latin typeface="Calibri"/>
                <a:cs typeface="Calibri"/>
              </a:rPr>
              <a:t>ie</a:t>
            </a:r>
            <a:r>
              <a:rPr lang="en-GB" altLang="en-US" sz="1200" dirty="0">
                <a:solidFill>
                  <a:srgbClr val="000000"/>
                </a:solidFill>
                <a:latin typeface="Calibri"/>
                <a:cs typeface="Calibri"/>
              </a:rPr>
              <a:t>&gt;, &lt;</a:t>
            </a:r>
            <a:r>
              <a:rPr lang="en-GB" altLang="en-US" sz="1200" err="1">
                <a:solidFill>
                  <a:srgbClr val="000000"/>
                </a:solidFill>
                <a:latin typeface="Calibri"/>
                <a:cs typeface="Calibri"/>
              </a:rPr>
              <a:t>ea</a:t>
            </a:r>
            <a:r>
              <a:rPr lang="en-GB" altLang="en-US" sz="1200" dirty="0">
                <a:solidFill>
                  <a:srgbClr val="000000"/>
                </a:solidFill>
                <a:latin typeface="Calibri"/>
                <a:cs typeface="Calibri"/>
              </a:rPr>
              <a:t>&gt;, &lt;oy&gt;, &lt;</a:t>
            </a:r>
            <a:r>
              <a:rPr lang="en-GB" altLang="en-US" sz="1200" err="1">
                <a:solidFill>
                  <a:srgbClr val="000000"/>
                </a:solidFill>
                <a:latin typeface="Calibri"/>
                <a:cs typeface="Calibri"/>
              </a:rPr>
              <a:t>ir</a:t>
            </a:r>
            <a:r>
              <a:rPr lang="en-GB" altLang="en-US" sz="1200" dirty="0">
                <a:solidFill>
                  <a:srgbClr val="000000"/>
                </a:solidFill>
                <a:latin typeface="Calibri"/>
                <a:cs typeface="Calibri"/>
              </a:rPr>
              <a:t>&gt;, &lt;</a:t>
            </a:r>
            <a:r>
              <a:rPr lang="en-GB" altLang="en-US" sz="1200" err="1">
                <a:solidFill>
                  <a:srgbClr val="000000"/>
                </a:solidFill>
                <a:latin typeface="Calibri"/>
                <a:cs typeface="Calibri"/>
              </a:rPr>
              <a:t>ue</a:t>
            </a:r>
            <a:r>
              <a:rPr lang="en-GB" altLang="en-US" sz="1200" dirty="0">
                <a:solidFill>
                  <a:srgbClr val="000000"/>
                </a:solidFill>
                <a:latin typeface="Calibri"/>
                <a:cs typeface="Calibri"/>
              </a:rPr>
              <a:t>&gt;, &lt;aw&gt;, &lt;</a:t>
            </a:r>
            <a:r>
              <a:rPr lang="en-GB" altLang="en-US" sz="1200" err="1">
                <a:solidFill>
                  <a:srgbClr val="000000"/>
                </a:solidFill>
                <a:latin typeface="Calibri"/>
                <a:cs typeface="Calibri"/>
              </a:rPr>
              <a:t>wh</a:t>
            </a:r>
            <a:r>
              <a:rPr lang="en-GB" altLang="en-US" sz="1200" dirty="0">
                <a:solidFill>
                  <a:srgbClr val="000000"/>
                </a:solidFill>
                <a:latin typeface="Calibri"/>
                <a:cs typeface="Calibri"/>
              </a:rPr>
              <a:t>&gt;, &lt;</a:t>
            </a:r>
            <a:r>
              <a:rPr lang="en-GB" altLang="en-US" sz="1200" err="1">
                <a:solidFill>
                  <a:srgbClr val="000000"/>
                </a:solidFill>
                <a:latin typeface="Calibri"/>
                <a:cs typeface="Calibri"/>
              </a:rPr>
              <a:t>ph</a:t>
            </a:r>
            <a:r>
              <a:rPr lang="en-GB" altLang="en-US" sz="1200" dirty="0">
                <a:solidFill>
                  <a:srgbClr val="000000"/>
                </a:solidFill>
                <a:latin typeface="Calibri"/>
                <a:cs typeface="Calibri"/>
              </a:rPr>
              <a:t>&gt;, &lt;</a:t>
            </a:r>
            <a:r>
              <a:rPr lang="en-GB" altLang="en-US" sz="1200" err="1">
                <a:solidFill>
                  <a:srgbClr val="000000"/>
                </a:solidFill>
                <a:latin typeface="Calibri"/>
                <a:cs typeface="Calibri"/>
              </a:rPr>
              <a:t>ew</a:t>
            </a:r>
            <a:r>
              <a:rPr lang="en-GB" altLang="en-US" sz="1200" dirty="0">
                <a:solidFill>
                  <a:srgbClr val="000000"/>
                </a:solidFill>
                <a:latin typeface="Calibri"/>
                <a:cs typeface="Calibri"/>
              </a:rPr>
              <a:t>&gt;, &lt;</a:t>
            </a:r>
            <a:r>
              <a:rPr lang="en-GB" altLang="en-US" sz="1200" err="1">
                <a:solidFill>
                  <a:srgbClr val="000000"/>
                </a:solidFill>
                <a:latin typeface="Calibri"/>
                <a:cs typeface="Calibri"/>
              </a:rPr>
              <a:t>oe</a:t>
            </a:r>
            <a:r>
              <a:rPr lang="en-GB" altLang="en-US" sz="1200" dirty="0">
                <a:solidFill>
                  <a:srgbClr val="000000"/>
                </a:solidFill>
                <a:latin typeface="Calibri"/>
                <a:cs typeface="Calibri"/>
              </a:rPr>
              <a:t>&gt;</a:t>
            </a:r>
            <a:endParaRPr lang="en-GB" altLang="en-US" sz="1200" dirty="0">
              <a:solidFill>
                <a:srgbClr val="000000"/>
              </a:solidFill>
              <a:latin typeface="Calibri" panose="020F0502020204030204" pitchFamily="34" charset="0"/>
              <a:ea typeface="Calibri" panose="020F0502020204030204" pitchFamily="34" charset="0"/>
              <a:cs typeface="Calibri"/>
            </a:endParaRPr>
          </a:p>
          <a:p>
            <a:pPr algn="ctr" defTabSz="914400">
              <a:spcBef>
                <a:spcPct val="0"/>
              </a:spcBef>
              <a:spcAft>
                <a:spcPct val="0"/>
              </a:spcAft>
            </a:pPr>
            <a:endParaRPr lang="en-GB" altLang="en-US" sz="1200" dirty="0">
              <a:ea typeface="Calibri"/>
              <a:cs typeface="Calibri"/>
            </a:endParaRPr>
          </a:p>
          <a:p>
            <a:pPr algn="ctr" defTabSz="914400">
              <a:spcBef>
                <a:spcPct val="0"/>
              </a:spcBef>
              <a:spcAft>
                <a:spcPct val="0"/>
              </a:spcAft>
            </a:pPr>
            <a:endParaRPr lang="en-GB" sz="1600" dirty="0">
              <a:ea typeface="Calibri"/>
              <a:cs typeface="Calibri"/>
            </a:endParaRPr>
          </a:p>
        </p:txBody>
      </p:sp>
      <p:sp>
        <p:nvSpPr>
          <p:cNvPr id="9" name="Text Box 6"/>
          <p:cNvSpPr txBox="1">
            <a:spLocks noChangeArrowheads="1"/>
          </p:cNvSpPr>
          <p:nvPr/>
        </p:nvSpPr>
        <p:spPr bwMode="auto">
          <a:xfrm>
            <a:off x="331305" y="7046434"/>
            <a:ext cx="3087756" cy="2564773"/>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Writing</a:t>
            </a:r>
            <a:endParaRPr lang="en-US">
              <a:cs typeface="Calibri" panose="020F0502020204030204"/>
            </a:endParaRPr>
          </a:p>
          <a:p>
            <a:pPr algn="just" defTabSz="914400">
              <a:spcBef>
                <a:spcPct val="0"/>
              </a:spcBef>
              <a:spcAft>
                <a:spcPct val="0"/>
              </a:spcAft>
            </a:pPr>
            <a:r>
              <a:rPr lang="en-US" altLang="en-US" sz="1200" dirty="0">
                <a:latin typeface="Calibri"/>
                <a:ea typeface="Calibri"/>
                <a:cs typeface="Arial"/>
              </a:rPr>
              <a:t>This half term in writing, the children will be learning some stories by heart. They will then write them using their phonics. Finally, they will start to learn how to do some simple editing.</a:t>
            </a:r>
          </a:p>
          <a:p>
            <a:pPr algn="just" defTabSz="914400">
              <a:spcBef>
                <a:spcPct val="0"/>
              </a:spcBef>
              <a:spcAft>
                <a:spcPct val="0"/>
              </a:spcAft>
            </a:pPr>
            <a:endParaRPr lang="en-US" altLang="en-US" sz="1200">
              <a:latin typeface="Calibri"/>
              <a:ea typeface="Calibri"/>
              <a:cs typeface="Arial"/>
            </a:endParaRPr>
          </a:p>
          <a:p>
            <a:pPr algn="just" defTabSz="914400">
              <a:spcBef>
                <a:spcPct val="0"/>
              </a:spcBef>
              <a:spcAft>
                <a:spcPct val="0"/>
              </a:spcAft>
            </a:pPr>
            <a:r>
              <a:rPr lang="en-US" altLang="en-US" sz="1200" dirty="0">
                <a:latin typeface="Calibri"/>
                <a:ea typeface="Calibri"/>
                <a:cs typeface="Arial"/>
              </a:rPr>
              <a:t>The texts the children will learn are:</a:t>
            </a:r>
          </a:p>
          <a:p>
            <a:pPr marL="171450" indent="-171450" algn="just" defTabSz="914400">
              <a:spcBef>
                <a:spcPct val="0"/>
              </a:spcBef>
              <a:spcAft>
                <a:spcPct val="0"/>
              </a:spcAft>
              <a:buFont typeface="Arial"/>
              <a:buChar char="•"/>
            </a:pPr>
            <a:r>
              <a:rPr lang="en-US" altLang="en-US" sz="1200" dirty="0">
                <a:latin typeface="Calibri"/>
                <a:ea typeface="Calibri"/>
                <a:cs typeface="Arial"/>
              </a:rPr>
              <a:t>The Three Little Pigs</a:t>
            </a:r>
          </a:p>
          <a:p>
            <a:pPr marL="171450" indent="-171450" algn="just" defTabSz="914400">
              <a:spcBef>
                <a:spcPct val="0"/>
              </a:spcBef>
              <a:spcAft>
                <a:spcPct val="0"/>
              </a:spcAft>
              <a:buFont typeface="Arial"/>
              <a:buChar char="•"/>
            </a:pPr>
            <a:r>
              <a:rPr lang="en-US" altLang="en-US" sz="1200" dirty="0">
                <a:latin typeface="Calibri"/>
                <a:ea typeface="Calibri"/>
                <a:cs typeface="Arial"/>
              </a:rPr>
              <a:t>Pigs! </a:t>
            </a:r>
            <a:endParaRPr lang="en-US" dirty="0"/>
          </a:p>
        </p:txBody>
      </p:sp>
      <p:sp>
        <p:nvSpPr>
          <p:cNvPr id="10" name="Text Box 7"/>
          <p:cNvSpPr txBox="1">
            <a:spLocks noChangeArrowheads="1"/>
          </p:cNvSpPr>
          <p:nvPr/>
        </p:nvSpPr>
        <p:spPr bwMode="auto">
          <a:xfrm>
            <a:off x="3629508" y="7046434"/>
            <a:ext cx="2948680" cy="2564774"/>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600" b="1" u="sng" dirty="0">
                <a:solidFill>
                  <a:srgbClr val="000000"/>
                </a:solidFill>
                <a:latin typeface="Calibri"/>
                <a:cs typeface="Calibri"/>
              </a:rPr>
              <a:t>Maths</a:t>
            </a:r>
          </a:p>
          <a:p>
            <a:pPr algn="just" defTabSz="914400">
              <a:spcBef>
                <a:spcPct val="0"/>
              </a:spcBef>
              <a:spcAft>
                <a:spcPct val="0"/>
              </a:spcAft>
            </a:pPr>
            <a:r>
              <a:rPr lang="en-GB" altLang="en-US" sz="1200" dirty="0">
                <a:cs typeface="Calibri"/>
              </a:rPr>
              <a:t>This half term in maths, the children will be learning to count forwards and backwards., sorting and grouping objects and learning how to find one more and one less of a given number to ten.</a:t>
            </a:r>
            <a:endParaRPr lang="en-GB" altLang="en-US" sz="1200" dirty="0">
              <a:ea typeface="Calibri"/>
              <a:cs typeface="Calibri"/>
            </a:endParaRPr>
          </a:p>
          <a:p>
            <a:pPr algn="just" defTabSz="914400">
              <a:spcBef>
                <a:spcPct val="0"/>
              </a:spcBef>
              <a:spcAft>
                <a:spcPct val="0"/>
              </a:spcAft>
            </a:pPr>
            <a:endParaRPr lang="en-GB" altLang="en-US" sz="1200">
              <a:ea typeface="Calibri" panose="020F0502020204030204"/>
              <a:cs typeface="Calibri"/>
            </a:endParaRPr>
          </a:p>
          <a:p>
            <a:pPr algn="just" defTabSz="914400">
              <a:spcBef>
                <a:spcPct val="0"/>
              </a:spcBef>
              <a:spcAft>
                <a:spcPct val="0"/>
              </a:spcAft>
            </a:pPr>
            <a:r>
              <a:rPr lang="en-GB" altLang="en-US" sz="1200" dirty="0">
                <a:cs typeface="Calibri"/>
              </a:rPr>
              <a:t>They will finish the term by learning about 2D and 3D shapes.</a:t>
            </a:r>
            <a:endParaRPr lang="en-GB" dirty="0">
              <a:ea typeface="Calibri" panose="020F0502020204030204"/>
              <a:cs typeface="Calibri" panose="020F0502020204030204"/>
            </a:endParaRPr>
          </a:p>
        </p:txBody>
      </p:sp>
      <p:sp>
        <p:nvSpPr>
          <p:cNvPr id="11" name="Text Box 8"/>
          <p:cNvSpPr txBox="1">
            <a:spLocks noChangeArrowheads="1"/>
          </p:cNvSpPr>
          <p:nvPr/>
        </p:nvSpPr>
        <p:spPr bwMode="auto">
          <a:xfrm>
            <a:off x="3629508" y="1953177"/>
            <a:ext cx="2948680" cy="4926088"/>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altLang="en-US" sz="1600" b="1" u="sng" dirty="0">
                <a:solidFill>
                  <a:srgbClr val="000000"/>
                </a:solidFill>
                <a:latin typeface="Calibri"/>
                <a:ea typeface="Calibri"/>
                <a:cs typeface="Calibri"/>
              </a:rPr>
              <a:t>Key dates </a:t>
            </a:r>
          </a:p>
          <a:p>
            <a:pPr defTabSz="914400" eaLnBrk="0" fontAlgn="base" hangingPunct="0">
              <a:spcBef>
                <a:spcPct val="0"/>
              </a:spcBef>
              <a:spcAft>
                <a:spcPct val="0"/>
              </a:spcAft>
            </a:pPr>
            <a:endParaRPr lang="en-GB" altLang="en-US" sz="1100" strike="noStrike" cap="none" normalizeH="0" baseline="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defTabSz="914400" eaLnBrk="0" fontAlgn="base" hangingPunct="0">
              <a:spcBef>
                <a:spcPct val="0"/>
              </a:spcBef>
              <a:spcAft>
                <a:spcPct val="0"/>
              </a:spcAft>
            </a:pPr>
            <a:r>
              <a:rPr lang="en-US" altLang="en-US" sz="1200" dirty="0">
                <a:solidFill>
                  <a:srgbClr val="000000"/>
                </a:solidFill>
                <a:latin typeface="Calibri"/>
                <a:ea typeface="Calibri"/>
                <a:cs typeface="Arial"/>
              </a:rPr>
              <a:t> Meet the teacher session: Monday 16</a:t>
            </a:r>
            <a:r>
              <a:rPr lang="en-US" altLang="en-US" sz="1200" baseline="30000" dirty="0">
                <a:solidFill>
                  <a:srgbClr val="000000"/>
                </a:solidFill>
                <a:latin typeface="Calibri"/>
                <a:ea typeface="Calibri"/>
                <a:cs typeface="Arial"/>
              </a:rPr>
              <a:t>th</a:t>
            </a:r>
            <a:r>
              <a:rPr lang="en-US" altLang="en-US" sz="1200" dirty="0">
                <a:solidFill>
                  <a:srgbClr val="000000"/>
                </a:solidFill>
                <a:latin typeface="Calibri"/>
                <a:ea typeface="Calibri"/>
                <a:cs typeface="Arial"/>
              </a:rPr>
              <a:t> September</a:t>
            </a:r>
          </a:p>
          <a:p>
            <a:pPr defTabSz="914400" eaLnBrk="0" fontAlgn="base" hangingPunct="0">
              <a:spcBef>
                <a:spcPct val="0"/>
              </a:spcBef>
              <a:spcAft>
                <a:spcPct val="0"/>
              </a:spcAft>
            </a:pPr>
            <a:endParaRPr lang="en-US" altLang="en-US" sz="1200" dirty="0">
              <a:solidFill>
                <a:srgbClr val="000000"/>
              </a:solidFill>
              <a:latin typeface="Calibri"/>
              <a:ea typeface="Calibri"/>
              <a:cs typeface="Arial"/>
            </a:endParaRPr>
          </a:p>
          <a:p>
            <a:pPr defTabSz="914400" eaLnBrk="0" fontAlgn="base" hangingPunct="0">
              <a:spcBef>
                <a:spcPct val="0"/>
              </a:spcBef>
              <a:spcAft>
                <a:spcPct val="0"/>
              </a:spcAft>
            </a:pPr>
            <a:r>
              <a:rPr lang="en-US" altLang="en-US" sz="1200" dirty="0">
                <a:solidFill>
                  <a:srgbClr val="000000"/>
                </a:solidFill>
                <a:latin typeface="Calibri"/>
                <a:ea typeface="Calibri"/>
                <a:cs typeface="Arial"/>
              </a:rPr>
              <a:t>End of term: 25 October</a:t>
            </a:r>
          </a:p>
          <a:p>
            <a:pPr defTabSz="914400">
              <a:spcBef>
                <a:spcPct val="0"/>
              </a:spcBef>
              <a:spcAft>
                <a:spcPct val="0"/>
              </a:spcAft>
            </a:pPr>
            <a:endParaRPr lang="en-US" altLang="en-US" sz="1200" dirty="0">
              <a:solidFill>
                <a:srgbClr val="000000"/>
              </a:solidFill>
              <a:latin typeface="Calibri"/>
              <a:ea typeface="Calibri"/>
              <a:cs typeface="Arial"/>
            </a:endParaRPr>
          </a:p>
        </p:txBody>
      </p:sp>
      <p:pic>
        <p:nvPicPr>
          <p:cNvPr id="1028" name="Picture 4" descr="Home">
            <a:extLst>
              <a:ext uri="{FF2B5EF4-FFF2-40B4-BE49-F238E27FC236}">
                <a16:creationId xmlns:a16="http://schemas.microsoft.com/office/drawing/2014/main" id="{F616EA83-3BE1-404A-9046-B53CDA07DA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3521" y="294791"/>
            <a:ext cx="863173" cy="7750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group of colorful shapes&#10;&#10;Description automatically generated">
            <a:extLst>
              <a:ext uri="{FF2B5EF4-FFF2-40B4-BE49-F238E27FC236}">
                <a16:creationId xmlns:a16="http://schemas.microsoft.com/office/drawing/2014/main" id="{C666883B-7822-2ED8-C366-44F3A7A52C9F}"/>
              </a:ext>
            </a:extLst>
          </p:cNvPr>
          <p:cNvPicPr>
            <a:picLocks noChangeAspect="1"/>
          </p:cNvPicPr>
          <p:nvPr/>
        </p:nvPicPr>
        <p:blipFill>
          <a:blip r:embed="rId3"/>
          <a:stretch>
            <a:fillRect/>
          </a:stretch>
        </p:blipFill>
        <p:spPr>
          <a:xfrm>
            <a:off x="5170222" y="8673124"/>
            <a:ext cx="1186696" cy="833199"/>
          </a:xfrm>
          <a:prstGeom prst="rect">
            <a:avLst/>
          </a:prstGeom>
        </p:spPr>
      </p:pic>
      <p:pic>
        <p:nvPicPr>
          <p:cNvPr id="3" name="Picture 2" descr="A cover of a book&#10;&#10;Description automatically generated">
            <a:extLst>
              <a:ext uri="{FF2B5EF4-FFF2-40B4-BE49-F238E27FC236}">
                <a16:creationId xmlns:a16="http://schemas.microsoft.com/office/drawing/2014/main" id="{A56618E0-0BC1-C03A-401D-7E799D6E0235}"/>
              </a:ext>
            </a:extLst>
          </p:cNvPr>
          <p:cNvPicPr>
            <a:picLocks noChangeAspect="1"/>
          </p:cNvPicPr>
          <p:nvPr/>
        </p:nvPicPr>
        <p:blipFill>
          <a:blip r:embed="rId4"/>
          <a:stretch>
            <a:fillRect/>
          </a:stretch>
        </p:blipFill>
        <p:spPr>
          <a:xfrm>
            <a:off x="2388098" y="8666579"/>
            <a:ext cx="609507" cy="827415"/>
          </a:xfrm>
          <a:prstGeom prst="rect">
            <a:avLst/>
          </a:prstGeom>
        </p:spPr>
      </p:pic>
      <p:pic>
        <p:nvPicPr>
          <p:cNvPr id="13" name="Picture 12" descr="A tree with a green leafy top&#10;&#10;Description automatically generated">
            <a:extLst>
              <a:ext uri="{FF2B5EF4-FFF2-40B4-BE49-F238E27FC236}">
                <a16:creationId xmlns:a16="http://schemas.microsoft.com/office/drawing/2014/main" id="{5CF2A302-ACE2-32F0-7CA7-CDE3A1376E76}"/>
              </a:ext>
            </a:extLst>
          </p:cNvPr>
          <p:cNvPicPr>
            <a:picLocks noChangeAspect="1"/>
          </p:cNvPicPr>
          <p:nvPr/>
        </p:nvPicPr>
        <p:blipFill>
          <a:blip r:embed="rId5"/>
          <a:stretch>
            <a:fillRect/>
          </a:stretch>
        </p:blipFill>
        <p:spPr>
          <a:xfrm>
            <a:off x="1339259" y="5628952"/>
            <a:ext cx="1051160" cy="1078666"/>
          </a:xfrm>
          <a:prstGeom prst="rect">
            <a:avLst/>
          </a:prstGeom>
        </p:spPr>
      </p:pic>
      <p:pic>
        <p:nvPicPr>
          <p:cNvPr id="14" name="Picture 13" descr="A collage of a pig&#10;&#10;Description automatically generated">
            <a:extLst>
              <a:ext uri="{FF2B5EF4-FFF2-40B4-BE49-F238E27FC236}">
                <a16:creationId xmlns:a16="http://schemas.microsoft.com/office/drawing/2014/main" id="{4772113D-C49F-7EBB-E1B2-8640629B99BA}"/>
              </a:ext>
            </a:extLst>
          </p:cNvPr>
          <p:cNvPicPr>
            <a:picLocks noChangeAspect="1"/>
          </p:cNvPicPr>
          <p:nvPr/>
        </p:nvPicPr>
        <p:blipFill rotWithShape="1">
          <a:blip r:embed="rId6"/>
          <a:srcRect l="-6769" t="-14278" r="38793" b="-18729"/>
          <a:stretch/>
        </p:blipFill>
        <p:spPr>
          <a:xfrm>
            <a:off x="856733" y="8689047"/>
            <a:ext cx="1271639" cy="839035"/>
          </a:xfrm>
          <a:prstGeom prst="rect">
            <a:avLst/>
          </a:prstGeom>
        </p:spPr>
      </p:pic>
      <p:pic>
        <p:nvPicPr>
          <p:cNvPr id="1026" name="Picture 2" descr="Home [www.grove.kite.academy]">
            <a:extLst>
              <a:ext uri="{FF2B5EF4-FFF2-40B4-BE49-F238E27FC236}">
                <a16:creationId xmlns:a16="http://schemas.microsoft.com/office/drawing/2014/main" id="{68D6C8A2-F095-4F23-8C18-9C4D2FD186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305" y="251674"/>
            <a:ext cx="1296908" cy="586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222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325645" y="225628"/>
            <a:ext cx="3080163" cy="2132119"/>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Science</a:t>
            </a:r>
          </a:p>
          <a:p>
            <a:pPr algn="just" defTabSz="914400">
              <a:spcBef>
                <a:spcPct val="0"/>
              </a:spcBef>
              <a:spcAft>
                <a:spcPct val="0"/>
              </a:spcAft>
            </a:pPr>
            <a:r>
              <a:rPr lang="en-GB" altLang="en-US" sz="1200" dirty="0">
                <a:cs typeface="Calibri"/>
              </a:rPr>
              <a:t>This half term in science, the children will be learning about the weather and the seasons. They will talk about and compare weather using terms such as cloudy, sunny, hot and will learn that there are 4 seasons  and that each season has its own weather pattern and temperature.</a:t>
            </a:r>
            <a:endParaRPr lang="en-GB" altLang="en-US" sz="1200" u="sng" dirty="0">
              <a:ea typeface="Calibri" panose="020F0502020204030204"/>
              <a:cs typeface="Calibri"/>
            </a:endParaRPr>
          </a:p>
        </p:txBody>
      </p:sp>
      <p:sp>
        <p:nvSpPr>
          <p:cNvPr id="6" name="Text Box 4"/>
          <p:cNvSpPr txBox="1">
            <a:spLocks noChangeArrowheads="1"/>
          </p:cNvSpPr>
          <p:nvPr/>
        </p:nvSpPr>
        <p:spPr bwMode="auto">
          <a:xfrm>
            <a:off x="3556207" y="225628"/>
            <a:ext cx="2973111" cy="2132119"/>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600" b="1" u="sng" dirty="0">
                <a:solidFill>
                  <a:srgbClr val="000000"/>
                </a:solidFill>
                <a:latin typeface="Calibri"/>
                <a:cs typeface="Calibri"/>
              </a:rPr>
              <a:t>Geography</a:t>
            </a:r>
            <a:endParaRPr kumimoji="0" lang="en-GB" altLang="en-US" sz="1600" b="1" i="0" u="sng" strike="noStrike" cap="none" normalizeH="0" baseline="0" dirty="0">
              <a:ln>
                <a:noFill/>
              </a:ln>
              <a:solidFill>
                <a:srgbClr val="000000"/>
              </a:solidFill>
              <a:effectLst/>
              <a:latin typeface="Calibri"/>
              <a:cs typeface="Calibri"/>
            </a:endParaRPr>
          </a:p>
          <a:p>
            <a:pPr algn="just" defTabSz="914400"/>
            <a:r>
              <a:rPr lang="en-US" sz="1200" dirty="0">
                <a:latin typeface="Calibri"/>
                <a:ea typeface="Calibri"/>
                <a:cs typeface="Calibri"/>
              </a:rPr>
              <a:t>The big question this half term is ‘Where do we live?”. The children will be looking at maps and beginning to understand how to locate and describe physical  and human features.  The children will know how to use directional language to describe the </a:t>
            </a:r>
          </a:p>
          <a:p>
            <a:pPr algn="just" defTabSz="914400"/>
            <a:r>
              <a:rPr lang="en-US" sz="1200" dirty="0">
                <a:latin typeface="Calibri"/>
                <a:ea typeface="Calibri"/>
                <a:cs typeface="Calibri"/>
              </a:rPr>
              <a:t>location of a feature on a map. </a:t>
            </a:r>
            <a:endParaRPr lang="en-US" dirty="0"/>
          </a:p>
          <a:p>
            <a:pPr algn="just" defTabSz="914400">
              <a:spcBef>
                <a:spcPct val="0"/>
              </a:spcBef>
              <a:spcAft>
                <a:spcPct val="0"/>
              </a:spcAft>
            </a:pPr>
            <a:endParaRPr lang="en-US" altLang="en-US" sz="1200">
              <a:latin typeface="Arial" panose="020B0604020202020204" pitchFamily="34" charset="0"/>
              <a:cs typeface="Arial" panose="020B0604020202020204" pitchFamily="34" charset="0"/>
            </a:endParaRPr>
          </a:p>
        </p:txBody>
      </p:sp>
      <p:sp>
        <p:nvSpPr>
          <p:cNvPr id="7" name="Text Box 5"/>
          <p:cNvSpPr txBox="1">
            <a:spLocks noChangeArrowheads="1"/>
          </p:cNvSpPr>
          <p:nvPr/>
        </p:nvSpPr>
        <p:spPr bwMode="auto">
          <a:xfrm>
            <a:off x="3556207" y="4900919"/>
            <a:ext cx="2973111" cy="2240756"/>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PSHE</a:t>
            </a:r>
            <a:endParaRPr lang="en-US" dirty="0">
              <a:cs typeface="Calibri" panose="020F0502020204030204"/>
            </a:endParaRPr>
          </a:p>
          <a:p>
            <a:pPr algn="just" defTabSz="914400">
              <a:spcBef>
                <a:spcPct val="0"/>
              </a:spcBef>
              <a:spcAft>
                <a:spcPct val="0"/>
              </a:spcAft>
            </a:pPr>
            <a:r>
              <a:rPr lang="en-US" altLang="en-US" sz="1200">
                <a:latin typeface="Calibri"/>
                <a:ea typeface="Calibri"/>
                <a:cs typeface="Arial"/>
              </a:rPr>
              <a:t>This half term in PSHE, the children will be learning </a:t>
            </a:r>
            <a:r>
              <a:rPr lang="en-US" altLang="en-US" sz="1200" dirty="0">
                <a:latin typeface="Calibri"/>
                <a:ea typeface="Calibri"/>
                <a:cs typeface="Arial"/>
              </a:rPr>
              <a:t>some key words to helps them understand what is the same and different about ourselves. They will explore what their likes, dislikes and strengths are and how these make us all unique. </a:t>
            </a:r>
          </a:p>
        </p:txBody>
      </p:sp>
      <p:sp>
        <p:nvSpPr>
          <p:cNvPr id="8" name="Text Box 6"/>
          <p:cNvSpPr txBox="1">
            <a:spLocks noChangeArrowheads="1"/>
          </p:cNvSpPr>
          <p:nvPr/>
        </p:nvSpPr>
        <p:spPr bwMode="auto">
          <a:xfrm>
            <a:off x="325645" y="7341703"/>
            <a:ext cx="3080163" cy="2291556"/>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Homework</a:t>
            </a:r>
          </a:p>
          <a:p>
            <a:pPr algn="ctr" defTabSz="914400"/>
            <a:r>
              <a:rPr lang="en-GB" altLang="en-US" sz="1600" dirty="0">
                <a:solidFill>
                  <a:srgbClr val="000000"/>
                </a:solidFill>
                <a:latin typeface="Calibri" panose="020F0502020204030204" pitchFamily="34" charset="0"/>
                <a:cs typeface="Calibri"/>
              </a:rPr>
              <a:t>Please read at least 5x a week and record this in your child’s reading diary. </a:t>
            </a:r>
          </a:p>
          <a:p>
            <a:pPr algn="ctr" defTabSz="914400">
              <a:spcBef>
                <a:spcPct val="0"/>
              </a:spcBef>
              <a:spcAft>
                <a:spcPct val="0"/>
              </a:spcAft>
            </a:pPr>
            <a:endParaRPr lang="en-GB" altLang="en-US" sz="1600" b="1" u="sng" dirty="0">
              <a:solidFill>
                <a:srgbClr val="000000"/>
              </a:solidFill>
              <a:latin typeface="Calibri" panose="020F0502020204030204" pitchFamily="34" charset="0"/>
              <a:cs typeface="Calibri"/>
            </a:endParaRPr>
          </a:p>
          <a:p>
            <a:pPr algn="ctr" defTabSz="914400">
              <a:spcBef>
                <a:spcPct val="0"/>
              </a:spcBef>
              <a:spcAft>
                <a:spcPct val="0"/>
              </a:spcAft>
            </a:pPr>
            <a:r>
              <a:rPr lang="en-GB" altLang="en-US" sz="1600" dirty="0">
                <a:solidFill>
                  <a:srgbClr val="000000"/>
                </a:solidFill>
                <a:latin typeface="Calibri" panose="020F0502020204030204" pitchFamily="34" charset="0"/>
                <a:cs typeface="Calibri"/>
              </a:rPr>
              <a:t>Please complete a weekly maths sheet that will be sent home. </a:t>
            </a:r>
          </a:p>
        </p:txBody>
      </p:sp>
      <p:sp>
        <p:nvSpPr>
          <p:cNvPr id="9" name="Text Box 7"/>
          <p:cNvSpPr txBox="1">
            <a:spLocks noChangeArrowheads="1"/>
          </p:cNvSpPr>
          <p:nvPr/>
        </p:nvSpPr>
        <p:spPr bwMode="auto">
          <a:xfrm>
            <a:off x="3556207" y="7341703"/>
            <a:ext cx="2973111" cy="2291555"/>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kumimoji="0" lang="en-GB" altLang="en-US" sz="1600" b="1" i="0" u="sng" strike="noStrike" cap="none" normalizeH="0" baseline="0">
                <a:ln>
                  <a:noFill/>
                </a:ln>
                <a:solidFill>
                  <a:srgbClr val="000000"/>
                </a:solidFill>
                <a:effectLst/>
              </a:rPr>
              <a:t>Suggested books for reading</a:t>
            </a:r>
            <a:endParaRPr lang="en-US"/>
          </a:p>
          <a:p>
            <a:pPr defTabSz="914400">
              <a:spcBef>
                <a:spcPct val="0"/>
              </a:spcBef>
              <a:spcAft>
                <a:spcPct val="0"/>
              </a:spcAft>
            </a:pPr>
            <a:endParaRPr lang="en-US">
              <a:cs typeface="Calibri"/>
            </a:endParaRPr>
          </a:p>
        </p:txBody>
      </p:sp>
      <p:sp>
        <p:nvSpPr>
          <p:cNvPr id="10" name="Text Box 8"/>
          <p:cNvSpPr txBox="1">
            <a:spLocks noChangeArrowheads="1"/>
          </p:cNvSpPr>
          <p:nvPr/>
        </p:nvSpPr>
        <p:spPr bwMode="auto">
          <a:xfrm>
            <a:off x="311357" y="4900919"/>
            <a:ext cx="3094451" cy="2240755"/>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RE</a:t>
            </a:r>
            <a:endParaRPr lang="en-GB" altLang="en-US" sz="1600" b="1" i="0" u="sng" strike="noStrike" cap="none" normalizeH="0" baseline="0" dirty="0">
              <a:ln>
                <a:noFill/>
              </a:ln>
              <a:solidFill>
                <a:srgbClr val="000000"/>
              </a:solidFill>
              <a:effectLst/>
              <a:latin typeface="Calibri"/>
              <a:ea typeface="Calibri"/>
              <a:cs typeface="Calibri"/>
            </a:endParaRPr>
          </a:p>
          <a:p>
            <a:pPr algn="just" defTabSz="914400">
              <a:spcBef>
                <a:spcPct val="0"/>
              </a:spcBef>
              <a:spcAft>
                <a:spcPct val="0"/>
              </a:spcAft>
            </a:pPr>
            <a:r>
              <a:rPr lang="en-GB" altLang="en-US" sz="1200">
                <a:cs typeface="Calibri"/>
              </a:rPr>
              <a:t>This half term in RE, the children will be learning </a:t>
            </a:r>
            <a:r>
              <a:rPr lang="en-GB" altLang="en-US" sz="1200" dirty="0">
                <a:cs typeface="Calibri"/>
              </a:rPr>
              <a:t>about places of worship and the definition of religion. They will be finding out about a church, a mosque and a synagogue in more detail. They will be using their 5 senses to describe what it is like inside each of these buildings. </a:t>
            </a:r>
            <a:endParaRPr lang="en-GB" altLang="en-US" sz="1200" dirty="0">
              <a:ea typeface="Calibri" panose="020F0502020204030204"/>
              <a:cs typeface="Calibri"/>
            </a:endParaRPr>
          </a:p>
        </p:txBody>
      </p:sp>
      <p:sp>
        <p:nvSpPr>
          <p:cNvPr id="11" name="Text Box 9"/>
          <p:cNvSpPr txBox="1">
            <a:spLocks noChangeArrowheads="1"/>
          </p:cNvSpPr>
          <p:nvPr/>
        </p:nvSpPr>
        <p:spPr bwMode="auto">
          <a:xfrm>
            <a:off x="3556207" y="2566501"/>
            <a:ext cx="2973111" cy="2166935"/>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PE</a:t>
            </a:r>
          </a:p>
          <a:p>
            <a:pPr algn="just" defTabSz="914400">
              <a:spcBef>
                <a:spcPct val="0"/>
              </a:spcBef>
              <a:spcAft>
                <a:spcPct val="0"/>
              </a:spcAft>
            </a:pPr>
            <a:r>
              <a:rPr lang="en-GB" altLang="en-US" sz="1200">
                <a:solidFill>
                  <a:srgbClr val="000000"/>
                </a:solidFill>
                <a:latin typeface="Calibri"/>
                <a:ea typeface="Calibri"/>
                <a:cs typeface="Calibri"/>
              </a:rPr>
              <a:t>This half term in PE, the children will be learning </a:t>
            </a:r>
            <a:r>
              <a:rPr lang="en-GB" altLang="en-US" sz="1200" dirty="0">
                <a:solidFill>
                  <a:srgbClr val="000000"/>
                </a:solidFill>
                <a:latin typeface="Calibri"/>
                <a:ea typeface="Calibri"/>
                <a:cs typeface="Calibri"/>
              </a:rPr>
              <a:t>about how exercise changes how our bodies feel and what to do if we feel hot or out of breath. As the children develop their sense of space, they will learn to master the underarm and overarm throw. They will learn to catch by forming a nest shape with their hands, how to kick a stationary ball towards a </a:t>
            </a:r>
            <a:endParaRPr lang="en-GB" dirty="0">
              <a:solidFill>
                <a:srgbClr val="000000"/>
              </a:solidFill>
              <a:latin typeface="Calibri"/>
              <a:ea typeface="Calibri"/>
              <a:cs typeface="Calibri"/>
            </a:endParaRPr>
          </a:p>
          <a:p>
            <a:pPr algn="just" defTabSz="914400">
              <a:spcBef>
                <a:spcPct val="0"/>
              </a:spcBef>
              <a:spcAft>
                <a:spcPct val="0"/>
              </a:spcAft>
            </a:pPr>
            <a:r>
              <a:rPr lang="en-GB" altLang="en-US" sz="1200" dirty="0">
                <a:solidFill>
                  <a:srgbClr val="000000"/>
                </a:solidFill>
                <a:latin typeface="Calibri"/>
                <a:ea typeface="Calibri"/>
                <a:cs typeface="Calibri"/>
              </a:rPr>
              <a:t>target and how to pass to a</a:t>
            </a:r>
            <a:endParaRPr lang="en-GB" dirty="0">
              <a:solidFill>
                <a:srgbClr val="000000"/>
              </a:solidFill>
              <a:latin typeface="Calibri"/>
              <a:ea typeface="Calibri"/>
              <a:cs typeface="Calibri"/>
            </a:endParaRPr>
          </a:p>
          <a:p>
            <a:pPr algn="just" defTabSz="914400">
              <a:spcBef>
                <a:spcPct val="0"/>
              </a:spcBef>
              <a:spcAft>
                <a:spcPct val="0"/>
              </a:spcAft>
            </a:pPr>
            <a:r>
              <a:rPr lang="en-GB" altLang="en-US" sz="1200" dirty="0">
                <a:solidFill>
                  <a:srgbClr val="000000"/>
                </a:solidFill>
                <a:latin typeface="Calibri"/>
                <a:ea typeface="Calibri"/>
                <a:cs typeface="Calibri"/>
              </a:rPr>
              <a:t>partner in different ways.</a:t>
            </a:r>
            <a:endParaRPr lang="en-GB" dirty="0">
              <a:solidFill>
                <a:srgbClr val="000000"/>
              </a:solidFill>
              <a:latin typeface="Calibri"/>
              <a:ea typeface="Calibri"/>
              <a:cs typeface="Calibri"/>
            </a:endParaRPr>
          </a:p>
          <a:p>
            <a:pPr algn="ctr" defTabSz="914400">
              <a:spcBef>
                <a:spcPct val="0"/>
              </a:spcBef>
              <a:spcAft>
                <a:spcPct val="0"/>
              </a:spcAft>
            </a:pPr>
            <a:endParaRPr lang="en-GB" altLang="en-US" sz="1600" b="1" u="sng">
              <a:solidFill>
                <a:srgbClr val="000000"/>
              </a:solidFill>
              <a:latin typeface="Calibri"/>
              <a:ea typeface="Calibri"/>
              <a:cs typeface="Calibri"/>
            </a:endParaRPr>
          </a:p>
        </p:txBody>
      </p:sp>
      <p:sp>
        <p:nvSpPr>
          <p:cNvPr id="12" name="Text Box 10"/>
          <p:cNvSpPr txBox="1">
            <a:spLocks noChangeArrowheads="1"/>
          </p:cNvSpPr>
          <p:nvPr/>
        </p:nvSpPr>
        <p:spPr bwMode="auto">
          <a:xfrm>
            <a:off x="325645" y="2566502"/>
            <a:ext cx="3080163" cy="2166934"/>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altLang="en-US" sz="1600" b="1" u="sng" dirty="0">
                <a:solidFill>
                  <a:srgbClr val="000000"/>
                </a:solidFill>
                <a:latin typeface="Calibri"/>
                <a:cs typeface="Calibri"/>
              </a:rPr>
              <a:t>Art</a:t>
            </a:r>
            <a:endParaRPr lang="en-US" dirty="0">
              <a:ea typeface="Calibri" panose="020F0502020204030204"/>
              <a:cs typeface="Calibri" panose="020F0502020204030204"/>
            </a:endParaRPr>
          </a:p>
          <a:p>
            <a:pPr algn="just" defTabSz="914400">
              <a:spcBef>
                <a:spcPct val="0"/>
              </a:spcBef>
              <a:spcAft>
                <a:spcPct val="0"/>
              </a:spcAft>
            </a:pPr>
            <a:r>
              <a:rPr lang="en-GB" altLang="en-US" sz="1200" dirty="0">
                <a:cs typeface="Calibri"/>
              </a:rPr>
              <a:t>This half term in art, the focus is drawing. The children will learn what a drawing is and will explore the use of tone and texture using a variety of different materials. They will then use these new skills to create observational drawings of natural objects.</a:t>
            </a:r>
            <a:endParaRPr lang="en-GB" dirty="0">
              <a:ea typeface="Calibri" panose="020F0502020204030204"/>
              <a:cs typeface="Calibri"/>
            </a:endParaRPr>
          </a:p>
          <a:p>
            <a:pPr algn="ctr" defTabSz="914400">
              <a:spcBef>
                <a:spcPct val="0"/>
              </a:spcBef>
              <a:spcAft>
                <a:spcPct val="0"/>
              </a:spcAft>
            </a:pPr>
            <a:endParaRPr lang="en-GB" sz="1200">
              <a:cs typeface="Calibri"/>
            </a:endParaRPr>
          </a:p>
        </p:txBody>
      </p:sp>
      <p:pic>
        <p:nvPicPr>
          <p:cNvPr id="2" name="Picture 1" descr="A collage of four seasons&#10;&#10;Description automatically generated">
            <a:extLst>
              <a:ext uri="{FF2B5EF4-FFF2-40B4-BE49-F238E27FC236}">
                <a16:creationId xmlns:a16="http://schemas.microsoft.com/office/drawing/2014/main" id="{7FF2B289-35A9-DD5B-E603-F31C59A5D1EF}"/>
              </a:ext>
            </a:extLst>
          </p:cNvPr>
          <p:cNvPicPr>
            <a:picLocks noChangeAspect="1"/>
          </p:cNvPicPr>
          <p:nvPr/>
        </p:nvPicPr>
        <p:blipFill>
          <a:blip r:embed="rId2"/>
          <a:stretch>
            <a:fillRect/>
          </a:stretch>
        </p:blipFill>
        <p:spPr>
          <a:xfrm>
            <a:off x="1191398" y="1670021"/>
            <a:ext cx="1059761" cy="603124"/>
          </a:xfrm>
          <a:prstGeom prst="rect">
            <a:avLst/>
          </a:prstGeom>
        </p:spPr>
      </p:pic>
      <p:pic>
        <p:nvPicPr>
          <p:cNvPr id="3" name="Picture 2" descr="A hand drawing a leaf&#10;&#10;Description automatically generated">
            <a:extLst>
              <a:ext uri="{FF2B5EF4-FFF2-40B4-BE49-F238E27FC236}">
                <a16:creationId xmlns:a16="http://schemas.microsoft.com/office/drawing/2014/main" id="{39BDA975-74A8-DA0B-B194-85233EA87E70}"/>
              </a:ext>
            </a:extLst>
          </p:cNvPr>
          <p:cNvPicPr>
            <a:picLocks noChangeAspect="1"/>
          </p:cNvPicPr>
          <p:nvPr/>
        </p:nvPicPr>
        <p:blipFill>
          <a:blip r:embed="rId3"/>
          <a:stretch>
            <a:fillRect/>
          </a:stretch>
        </p:blipFill>
        <p:spPr>
          <a:xfrm>
            <a:off x="1248012" y="3988705"/>
            <a:ext cx="1217698" cy="685202"/>
          </a:xfrm>
          <a:prstGeom prst="rect">
            <a:avLst/>
          </a:prstGeom>
        </p:spPr>
      </p:pic>
      <p:pic>
        <p:nvPicPr>
          <p:cNvPr id="4" name="Picture 3" descr="A large stone building with a steeple&#10;&#10;Description automatically generated">
            <a:extLst>
              <a:ext uri="{FF2B5EF4-FFF2-40B4-BE49-F238E27FC236}">
                <a16:creationId xmlns:a16="http://schemas.microsoft.com/office/drawing/2014/main" id="{DA649FE6-D598-F031-CBD7-88D33D85D03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56295" y="6318402"/>
            <a:ext cx="814389" cy="736295"/>
          </a:xfrm>
          <a:prstGeom prst="rect">
            <a:avLst/>
          </a:prstGeom>
        </p:spPr>
      </p:pic>
      <p:sp>
        <p:nvSpPr>
          <p:cNvPr id="13" name="TextBox 12">
            <a:extLst>
              <a:ext uri="{FF2B5EF4-FFF2-40B4-BE49-F238E27FC236}">
                <a16:creationId xmlns:a16="http://schemas.microsoft.com/office/drawing/2014/main" id="{E65E29AB-E89A-DF7B-93E2-ECAC640B300E}"/>
              </a:ext>
            </a:extLst>
          </p:cNvPr>
          <p:cNvSpPr txBox="1"/>
          <p:nvPr/>
        </p:nvSpPr>
        <p:spPr>
          <a:xfrm>
            <a:off x="356295" y="7296193"/>
            <a:ext cx="814389" cy="76544"/>
          </a:xfrm>
          <a:prstGeom prst="rect">
            <a:avLst/>
          </a:prstGeom>
        </p:spPr>
        <p:txBody>
          <a:bodyPr lIns="91440" tIns="45720" rIns="91440" bIns="45720" anchor="t">
            <a:normAutofit fontScale="25000" lnSpcReduction="20000"/>
          </a:bodyPr>
          <a:lstStyle/>
          <a:p>
            <a:endParaRPr lang="en-US">
              <a:ea typeface="Calibri"/>
              <a:cs typeface="Calibri"/>
            </a:endParaRPr>
          </a:p>
        </p:txBody>
      </p:sp>
      <p:pic>
        <p:nvPicPr>
          <p:cNvPr id="15" name="Picture 14" descr="A large white building with domes and a fountain&#10;&#10;Description automatically generated">
            <a:extLst>
              <a:ext uri="{FF2B5EF4-FFF2-40B4-BE49-F238E27FC236}">
                <a16:creationId xmlns:a16="http://schemas.microsoft.com/office/drawing/2014/main" id="{DC6B3B9E-CAD0-BA72-B913-01B8BD1AE546}"/>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186755" y="6317713"/>
            <a:ext cx="1122463" cy="737673"/>
          </a:xfrm>
          <a:prstGeom prst="rect">
            <a:avLst/>
          </a:prstGeom>
        </p:spPr>
      </p:pic>
      <p:pic>
        <p:nvPicPr>
          <p:cNvPr id="18" name="Picture 17" descr="A building with a dome and trees&#10;&#10;Description automatically generated">
            <a:extLst>
              <a:ext uri="{FF2B5EF4-FFF2-40B4-BE49-F238E27FC236}">
                <a16:creationId xmlns:a16="http://schemas.microsoft.com/office/drawing/2014/main" id="{344E2A9A-0E9F-01F5-8338-FC61291516D1}"/>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2298502" y="6320479"/>
            <a:ext cx="1001912" cy="732140"/>
          </a:xfrm>
          <a:prstGeom prst="rect">
            <a:avLst/>
          </a:prstGeom>
        </p:spPr>
      </p:pic>
      <p:pic>
        <p:nvPicPr>
          <p:cNvPr id="19" name="Picture 18" descr="A cartoon of a child throwing a ball&#10;&#10;Description automatically generated">
            <a:extLst>
              <a:ext uri="{FF2B5EF4-FFF2-40B4-BE49-F238E27FC236}">
                <a16:creationId xmlns:a16="http://schemas.microsoft.com/office/drawing/2014/main" id="{A4C7DCFA-9C32-09FE-505E-70D79C184107}"/>
              </a:ext>
            </a:extLst>
          </p:cNvPr>
          <p:cNvPicPr>
            <a:picLocks noChangeAspect="1"/>
          </p:cNvPicPr>
          <p:nvPr/>
        </p:nvPicPr>
        <p:blipFill>
          <a:blip r:embed="rId10"/>
          <a:stretch>
            <a:fillRect/>
          </a:stretch>
        </p:blipFill>
        <p:spPr>
          <a:xfrm>
            <a:off x="6130592" y="4289090"/>
            <a:ext cx="315574" cy="423366"/>
          </a:xfrm>
          <a:prstGeom prst="rect">
            <a:avLst/>
          </a:prstGeom>
        </p:spPr>
      </p:pic>
      <p:pic>
        <p:nvPicPr>
          <p:cNvPr id="16" name="Picture 15" descr="A group of children smiling&#10;&#10;Description automatically generated">
            <a:extLst>
              <a:ext uri="{FF2B5EF4-FFF2-40B4-BE49-F238E27FC236}">
                <a16:creationId xmlns:a16="http://schemas.microsoft.com/office/drawing/2014/main" id="{D34B58DE-0351-04D3-D0E8-0A91F568CE94}"/>
              </a:ext>
            </a:extLst>
          </p:cNvPr>
          <p:cNvPicPr>
            <a:picLocks noChangeAspect="1"/>
          </p:cNvPicPr>
          <p:nvPr/>
        </p:nvPicPr>
        <p:blipFill>
          <a:blip r:embed="rId11"/>
          <a:stretch>
            <a:fillRect/>
          </a:stretch>
        </p:blipFill>
        <p:spPr>
          <a:xfrm>
            <a:off x="4007113" y="6362466"/>
            <a:ext cx="1024266" cy="663629"/>
          </a:xfrm>
          <a:prstGeom prst="rect">
            <a:avLst/>
          </a:prstGeom>
        </p:spPr>
      </p:pic>
      <p:pic>
        <p:nvPicPr>
          <p:cNvPr id="17" name="Picture 16" descr="A book cover with children in a garden&#10;&#10;Description automatically generated">
            <a:extLst>
              <a:ext uri="{FF2B5EF4-FFF2-40B4-BE49-F238E27FC236}">
                <a16:creationId xmlns:a16="http://schemas.microsoft.com/office/drawing/2014/main" id="{EAA55DF1-9F5E-7ABE-6EE7-B2A0E5C0B629}"/>
              </a:ext>
            </a:extLst>
          </p:cNvPr>
          <p:cNvPicPr>
            <a:picLocks noChangeAspect="1"/>
          </p:cNvPicPr>
          <p:nvPr/>
        </p:nvPicPr>
        <p:blipFill>
          <a:blip r:embed="rId12"/>
          <a:stretch>
            <a:fillRect/>
          </a:stretch>
        </p:blipFill>
        <p:spPr>
          <a:xfrm>
            <a:off x="5557507" y="6340938"/>
            <a:ext cx="608134" cy="738057"/>
          </a:xfrm>
          <a:prstGeom prst="rect">
            <a:avLst/>
          </a:prstGeom>
        </p:spPr>
      </p:pic>
      <p:pic>
        <p:nvPicPr>
          <p:cNvPr id="20" name="Picture 19" descr="vector cartoon United Kingdom map with national symbols. Marching beefeater, british phone booth, Tower Bridge and Big Ban Tower of London, union jack, Scotland, Ireland flags, bagpiper, clover icon.">
            <a:extLst>
              <a:ext uri="{FF2B5EF4-FFF2-40B4-BE49-F238E27FC236}">
                <a16:creationId xmlns:a16="http://schemas.microsoft.com/office/drawing/2014/main" id="{C3057D03-2EA8-2F02-327C-AD0C319DE1D1}"/>
              </a:ext>
            </a:extLst>
          </p:cNvPr>
          <p:cNvPicPr>
            <a:picLocks noChangeAspect="1"/>
          </p:cNvPicPr>
          <p:nvPr/>
        </p:nvPicPr>
        <p:blipFill>
          <a:blip r:embed="rId13"/>
          <a:stretch>
            <a:fillRect/>
          </a:stretch>
        </p:blipFill>
        <p:spPr>
          <a:xfrm>
            <a:off x="5698381" y="1613835"/>
            <a:ext cx="731520" cy="731520"/>
          </a:xfrm>
          <a:prstGeom prst="rect">
            <a:avLst/>
          </a:prstGeom>
        </p:spPr>
      </p:pic>
      <p:pic>
        <p:nvPicPr>
          <p:cNvPr id="21" name="Picture 20" descr="The Bear and the Piano – Magma">
            <a:extLst>
              <a:ext uri="{FF2B5EF4-FFF2-40B4-BE49-F238E27FC236}">
                <a16:creationId xmlns:a16="http://schemas.microsoft.com/office/drawing/2014/main" id="{C1987D73-52EF-983B-4DA3-9216AB5E9D39}"/>
              </a:ext>
            </a:extLst>
          </p:cNvPr>
          <p:cNvPicPr>
            <a:picLocks noChangeAspect="1"/>
          </p:cNvPicPr>
          <p:nvPr/>
        </p:nvPicPr>
        <p:blipFill>
          <a:blip r:embed="rId14"/>
          <a:stretch>
            <a:fillRect/>
          </a:stretch>
        </p:blipFill>
        <p:spPr>
          <a:xfrm>
            <a:off x="3853287" y="7741928"/>
            <a:ext cx="1058017" cy="1497860"/>
          </a:xfrm>
          <a:prstGeom prst="rect">
            <a:avLst/>
          </a:prstGeom>
        </p:spPr>
      </p:pic>
      <p:pic>
        <p:nvPicPr>
          <p:cNvPr id="23" name="Picture 22" descr="The Proudest Blue: A Story of Hijab and Family">
            <a:extLst>
              <a:ext uri="{FF2B5EF4-FFF2-40B4-BE49-F238E27FC236}">
                <a16:creationId xmlns:a16="http://schemas.microsoft.com/office/drawing/2014/main" id="{EE31585E-24A2-E2C6-D99A-E1044634E32D}"/>
              </a:ext>
            </a:extLst>
          </p:cNvPr>
          <p:cNvPicPr>
            <a:picLocks noChangeAspect="1"/>
          </p:cNvPicPr>
          <p:nvPr/>
        </p:nvPicPr>
        <p:blipFill>
          <a:blip r:embed="rId15"/>
          <a:stretch>
            <a:fillRect/>
          </a:stretch>
        </p:blipFill>
        <p:spPr>
          <a:xfrm>
            <a:off x="5039139" y="7808206"/>
            <a:ext cx="1289603" cy="1402540"/>
          </a:xfrm>
          <a:prstGeom prst="rect">
            <a:avLst/>
          </a:prstGeom>
        </p:spPr>
      </p:pic>
    </p:spTree>
    <p:extLst>
      <p:ext uri="{BB962C8B-B14F-4D97-AF65-F5344CB8AC3E}">
        <p14:creationId xmlns:p14="http://schemas.microsoft.com/office/powerpoint/2010/main" val="24610379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E15A925FC063488DE0B0E813BE9DF5" ma:contentTypeVersion="11" ma:contentTypeDescription="Create a new document." ma:contentTypeScope="" ma:versionID="d1bbc541d4af259985ed00a60ca9e06a">
  <xsd:schema xmlns:xsd="http://www.w3.org/2001/XMLSchema" xmlns:xs="http://www.w3.org/2001/XMLSchema" xmlns:p="http://schemas.microsoft.com/office/2006/metadata/properties" xmlns:ns2="e970aca6-9cb8-4276-bc8b-bef9d910f2ee" xmlns:ns3="cac48d98-c999-4eb6-b102-8f6f3bbb3bd5" targetNamespace="http://schemas.microsoft.com/office/2006/metadata/properties" ma:root="true" ma:fieldsID="366b40601131ca0d57a2a2c5d320b216" ns2:_="" ns3:_="">
    <xsd:import namespace="e970aca6-9cb8-4276-bc8b-bef9d910f2ee"/>
    <xsd:import namespace="cac48d98-c999-4eb6-b102-8f6f3bbb3bd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70aca6-9cb8-4276-bc8b-bef9d910f2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3656f60-27ea-4f4c-865c-e98f0fe40e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c48d98-c999-4eb6-b102-8f6f3bbb3bd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571e8da-db13-4c63-b429-106e3add7984}" ma:internalName="TaxCatchAll" ma:showField="CatchAllData" ma:web="cac48d98-c999-4eb6-b102-8f6f3bbb3b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970aca6-9cb8-4276-bc8b-bef9d910f2ee">
      <Terms xmlns="http://schemas.microsoft.com/office/infopath/2007/PartnerControls"/>
    </lcf76f155ced4ddcb4097134ff3c332f>
    <TaxCatchAll xmlns="cac48d98-c999-4eb6-b102-8f6f3bbb3bd5" xsi:nil="true"/>
  </documentManagement>
</p:properties>
</file>

<file path=customXml/itemProps1.xml><?xml version="1.0" encoding="utf-8"?>
<ds:datastoreItem xmlns:ds="http://schemas.openxmlformats.org/officeDocument/2006/customXml" ds:itemID="{0688D3E1-DB36-46BC-946C-9EC15E59858E}">
  <ds:schemaRefs>
    <ds:schemaRef ds:uri="http://schemas.microsoft.com/sharepoint/v3/contenttype/forms"/>
  </ds:schemaRefs>
</ds:datastoreItem>
</file>

<file path=customXml/itemProps2.xml><?xml version="1.0" encoding="utf-8"?>
<ds:datastoreItem xmlns:ds="http://schemas.openxmlformats.org/officeDocument/2006/customXml" ds:itemID="{B4375DD6-97B8-4D3A-BB2E-6F767E5B0F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70aca6-9cb8-4276-bc8b-bef9d910f2ee"/>
    <ds:schemaRef ds:uri="cac48d98-c999-4eb6-b102-8f6f3bbb3b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6D455D-052B-49D8-921E-8481E3F7D9CC}">
  <ds:schemaRefs>
    <ds:schemaRef ds:uri="http://schemas.microsoft.com/office/2006/documentManagement/types"/>
    <ds:schemaRef ds:uri="http://purl.org/dc/dcmitype/"/>
    <ds:schemaRef ds:uri="e970aca6-9cb8-4276-bc8b-bef9d910f2ee"/>
    <ds:schemaRef ds:uri="http://purl.org/dc/elements/1.1/"/>
    <ds:schemaRef ds:uri="http://www.w3.org/XML/1998/namespace"/>
    <ds:schemaRef ds:uri="http://schemas.microsoft.com/office/2006/metadata/properties"/>
    <ds:schemaRef ds:uri="http://purl.org/dc/terms/"/>
    <ds:schemaRef ds:uri="http://schemas.microsoft.com/office/infopath/2007/PartnerControls"/>
    <ds:schemaRef ds:uri="http://schemas.openxmlformats.org/package/2006/metadata/core-properties"/>
    <ds:schemaRef ds:uri="cac48d98-c999-4eb6-b102-8f6f3bbb3bd5"/>
  </ds:schemaRefs>
</ds:datastoreItem>
</file>

<file path=docProps/app.xml><?xml version="1.0" encoding="utf-8"?>
<Properties xmlns="http://schemas.openxmlformats.org/officeDocument/2006/extended-properties" xmlns:vt="http://schemas.openxmlformats.org/officeDocument/2006/docPropsVTypes">
  <Template>Office Theme</Template>
  <TotalTime>16</TotalTime>
  <Words>639</Words>
  <Application>Microsoft Office PowerPoint</Application>
  <PresentationFormat>A4 Paper (210x297 mm)</PresentationFormat>
  <Paragraphs>46</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Thomas</dc:creator>
  <cp:lastModifiedBy>Jessica Houghton</cp:lastModifiedBy>
  <cp:revision>246</cp:revision>
  <dcterms:created xsi:type="dcterms:W3CDTF">2023-03-07T15:16:37Z</dcterms:created>
  <dcterms:modified xsi:type="dcterms:W3CDTF">2024-09-05T15:20:16Z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0x0101003DE15A925FC063488DE0B0E813BE9DF5</vt:lpwstr>
  </property>
  <property fmtid="{D5CDD505-2E9C-101B-9397-08002B2CF9AE}" pid="3" name="MediaServiceImageTags">
    <vt:lpwstr/>
  </property>
</Properties>
</file>