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7" r:id="rId5"/>
    <p:sldId id="258" r:id="rId6"/>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B48540-C0FF-3DCB-A819-964A972CA3FD}" v="1" dt="2024-09-04T11:35:43.0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7" d="100"/>
          <a:sy n="57" d="100"/>
        </p:scale>
        <p:origin x="260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229C7529-C55A-4FFA-AF54-23A3D92AE5B3}" type="datetimeFigureOut">
              <a:rPr lang="en-GB" smtClean="0"/>
              <a:t>05/09/2024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2484555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9C7529-C55A-4FFA-AF54-23A3D92AE5B3}" type="datetimeFigureOut">
              <a:rPr lang="en-GB" smtClean="0"/>
              <a:t>05/09/2024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1234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9C7529-C55A-4FFA-AF54-23A3D92AE5B3}" type="datetimeFigureOut">
              <a:rPr lang="en-GB" smtClean="0"/>
              <a:t>05/09/2024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1891203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9C7529-C55A-4FFA-AF54-23A3D92AE5B3}" type="datetimeFigureOut">
              <a:rPr lang="en-GB" smtClean="0"/>
              <a:t>05/09/2024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1466953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29C7529-C55A-4FFA-AF54-23A3D92AE5B3}" type="datetimeFigureOut">
              <a:rPr lang="en-GB" smtClean="0"/>
              <a:t>05/09/2024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123973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29C7529-C55A-4FFA-AF54-23A3D92AE5B3}" type="datetimeFigureOut">
              <a:rPr lang="en-GB" smtClean="0"/>
              <a:t>05/09/2024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1770570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9C7529-C55A-4FFA-AF54-23A3D92AE5B3}" type="datetimeFigureOut">
              <a:rPr lang="en-GB" smtClean="0"/>
              <a:t>05/09/2024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578542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29C7529-C55A-4FFA-AF54-23A3D92AE5B3}" type="datetimeFigureOut">
              <a:rPr lang="en-GB" smtClean="0"/>
              <a:t>05/09/2024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2087169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9C7529-C55A-4FFA-AF54-23A3D92AE5B3}" type="datetimeFigureOut">
              <a:rPr lang="en-GB" smtClean="0"/>
              <a:t>05/09/2024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1118108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29C7529-C55A-4FFA-AF54-23A3D92AE5B3}" type="datetimeFigureOut">
              <a:rPr lang="en-GB" smtClean="0"/>
              <a:t>05/09/2024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3113590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29C7529-C55A-4FFA-AF54-23A3D92AE5B3}" type="datetimeFigureOut">
              <a:rPr lang="en-GB" smtClean="0"/>
              <a:t>05/09/2024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408089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229C7529-C55A-4FFA-AF54-23A3D92AE5B3}" type="datetimeFigureOut">
              <a:rPr lang="en-GB" smtClean="0"/>
              <a:t>05/09/2024</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5E462980-EB95-4570-8D78-956AE42C4A2B}" type="slidenum">
              <a:rPr lang="en-GB" smtClean="0"/>
              <a:t>‹#›</a:t>
            </a:fld>
            <a:endParaRPr lang="en-GB"/>
          </a:p>
        </p:txBody>
      </p:sp>
    </p:spTree>
    <p:extLst>
      <p:ext uri="{BB962C8B-B14F-4D97-AF65-F5344CB8AC3E}">
        <p14:creationId xmlns:p14="http://schemas.microsoft.com/office/powerpoint/2010/main" val="42433894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331305" y="228391"/>
            <a:ext cx="6246882" cy="1507644"/>
          </a:xfrm>
          <a:prstGeom prst="rect">
            <a:avLst/>
          </a:prstGeom>
          <a:solidFill>
            <a:srgbClr val="FFFFFF"/>
          </a:solidFill>
          <a:ln w="28575" algn="ctr">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algn="ctr" defTabSz="914400" eaLnBrk="0" fontAlgn="base" hangingPunct="0">
              <a:spcBef>
                <a:spcPct val="0"/>
              </a:spcBef>
              <a:spcAft>
                <a:spcPts val="100"/>
              </a:spcAft>
            </a:pPr>
            <a:r>
              <a:rPr kumimoji="0" lang="en-GB" altLang="en-US" sz="4000" b="1" i="0" u="none" strike="noStrike" cap="none" normalizeH="0" baseline="0" dirty="0">
                <a:ln>
                  <a:noFill/>
                </a:ln>
                <a:solidFill>
                  <a:srgbClr val="000000"/>
                </a:solidFill>
                <a:effectLst/>
                <a:latin typeface="Calibri"/>
                <a:cs typeface="Calibri"/>
              </a:rPr>
              <a:t>EYFS Newsletter</a:t>
            </a:r>
          </a:p>
          <a:p>
            <a:pPr algn="ctr" defTabSz="914400" eaLnBrk="0" fontAlgn="base" hangingPunct="0">
              <a:spcBef>
                <a:spcPct val="0"/>
              </a:spcBef>
              <a:spcAft>
                <a:spcPts val="100"/>
              </a:spcAft>
            </a:pPr>
            <a:endParaRPr kumimoji="0" lang="en-GB" altLang="en-US" sz="800" b="1" i="0" u="none" strike="noStrike" cap="none" normalizeH="0" baseline="0">
              <a:ln>
                <a:noFill/>
              </a:ln>
              <a:solidFill>
                <a:srgbClr val="000000"/>
              </a:solidFill>
              <a:effectLst/>
              <a:latin typeface="Calibri"/>
              <a:cs typeface="Calibri"/>
            </a:endParaRPr>
          </a:p>
          <a:p>
            <a:pPr algn="ctr" defTabSz="914400" eaLnBrk="0" fontAlgn="base" hangingPunct="0">
              <a:spcBef>
                <a:spcPct val="0"/>
              </a:spcBef>
              <a:spcAft>
                <a:spcPct val="0"/>
              </a:spcAft>
            </a:pPr>
            <a:r>
              <a:rPr lang="en-GB" altLang="en-US" sz="3200" b="1" dirty="0">
                <a:solidFill>
                  <a:srgbClr val="000000"/>
                </a:solidFill>
                <a:latin typeface="Calibri"/>
                <a:cs typeface="Calibri"/>
              </a:rPr>
              <a:t> </a:t>
            </a:r>
            <a:r>
              <a:rPr kumimoji="0" lang="en-GB" altLang="en-US" sz="3200" b="1" i="0" u="none" strike="noStrike" cap="none" normalizeH="0" baseline="0" dirty="0">
                <a:ln>
                  <a:noFill/>
                </a:ln>
                <a:solidFill>
                  <a:srgbClr val="000000"/>
                </a:solidFill>
                <a:effectLst/>
                <a:latin typeface="Calibri"/>
                <a:cs typeface="Calibri"/>
              </a:rPr>
              <a:t> Autumn</a:t>
            </a:r>
            <a:r>
              <a:rPr kumimoji="0" lang="en-GB" altLang="en-US" sz="3200" b="1" i="0" u="none" strike="noStrike" cap="none" normalizeH="0" dirty="0">
                <a:ln>
                  <a:noFill/>
                </a:ln>
                <a:solidFill>
                  <a:srgbClr val="000000"/>
                </a:solidFill>
                <a:effectLst/>
                <a:latin typeface="Calibri"/>
                <a:cs typeface="Calibri"/>
              </a:rPr>
              <a:t> </a:t>
            </a:r>
            <a:r>
              <a:rPr lang="en-GB" altLang="en-US" sz="3200" b="1" dirty="0">
                <a:solidFill>
                  <a:srgbClr val="000000"/>
                </a:solidFill>
                <a:latin typeface="Calibri"/>
                <a:cs typeface="Calibri"/>
              </a:rPr>
              <a:t>1—2024/2025</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
        <p:nvSpPr>
          <p:cNvPr id="7" name="Text Box 4"/>
          <p:cNvSpPr txBox="1">
            <a:spLocks noChangeArrowheads="1"/>
          </p:cNvSpPr>
          <p:nvPr/>
        </p:nvSpPr>
        <p:spPr bwMode="auto">
          <a:xfrm>
            <a:off x="331305" y="1953177"/>
            <a:ext cx="3097695" cy="2279376"/>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algn="ctr" defTabSz="914400" eaLnBrk="0" fontAlgn="base" hangingPunct="0">
              <a:spcBef>
                <a:spcPct val="0"/>
              </a:spcBef>
              <a:spcAft>
                <a:spcPct val="0"/>
              </a:spcAft>
            </a:pPr>
            <a:r>
              <a:rPr lang="en-GB" altLang="en-US" sz="1600" b="1" u="sng" dirty="0">
                <a:solidFill>
                  <a:srgbClr val="000000"/>
                </a:solidFill>
                <a:latin typeface="Calibri" panose="020F0502020204030204" pitchFamily="34" charset="0"/>
              </a:rPr>
              <a:t>Notices and Reminders</a:t>
            </a:r>
          </a:p>
          <a:p>
            <a:pPr algn="ctr" defTabSz="914400" eaLnBrk="0" fontAlgn="base" hangingPunct="0">
              <a:spcBef>
                <a:spcPct val="0"/>
              </a:spcBef>
              <a:spcAft>
                <a:spcPct val="0"/>
              </a:spcAft>
            </a:pPr>
            <a:endParaRPr lang="en-GB" altLang="en-US" sz="1600" b="1" u="sng" dirty="0">
              <a:solidFill>
                <a:srgbClr val="000000"/>
              </a:solidFill>
              <a:latin typeface="Calibri" panose="020F0502020204030204" pitchFamily="34" charset="0"/>
            </a:endParaRPr>
          </a:p>
          <a:p>
            <a:pPr algn="ctr" defTabSz="914400" eaLnBrk="0" fontAlgn="base" hangingPunct="0">
              <a:spcBef>
                <a:spcPct val="0"/>
              </a:spcBef>
              <a:spcAft>
                <a:spcPct val="0"/>
              </a:spcAft>
            </a:pPr>
            <a:r>
              <a:rPr lang="en-GB" altLang="en-US" sz="1200" dirty="0">
                <a:solidFill>
                  <a:srgbClr val="000000"/>
                </a:solidFill>
                <a:latin typeface="Calibri" panose="020F0502020204030204" pitchFamily="34" charset="0"/>
              </a:rPr>
              <a:t>Our PE day will be every Friday. The children should come to school in their PE kit and trainers.</a:t>
            </a:r>
          </a:p>
          <a:p>
            <a:pPr algn="ctr" defTabSz="914400" eaLnBrk="0" fontAlgn="base" hangingPunct="0">
              <a:spcBef>
                <a:spcPct val="0"/>
              </a:spcBef>
              <a:spcAft>
                <a:spcPct val="0"/>
              </a:spcAft>
            </a:pPr>
            <a:endParaRPr lang="en-GB" altLang="en-US" sz="1200" dirty="0">
              <a:solidFill>
                <a:srgbClr val="000000"/>
              </a:solidFill>
              <a:latin typeface="Calibri" panose="020F0502020204030204" pitchFamily="34" charset="0"/>
            </a:endParaRPr>
          </a:p>
          <a:p>
            <a:pPr algn="ctr" defTabSz="914400" eaLnBrk="0" fontAlgn="base" hangingPunct="0">
              <a:spcBef>
                <a:spcPct val="0"/>
              </a:spcBef>
              <a:spcAft>
                <a:spcPct val="0"/>
              </a:spcAft>
            </a:pPr>
            <a:r>
              <a:rPr lang="en-GB" altLang="en-US" sz="1200" dirty="0">
                <a:solidFill>
                  <a:srgbClr val="000000"/>
                </a:solidFill>
                <a:latin typeface="Calibri" panose="020F0502020204030204" pitchFamily="34" charset="0"/>
              </a:rPr>
              <a:t>Please remember to pack a spare pair of clothes in your child’s bag.</a:t>
            </a:r>
          </a:p>
        </p:txBody>
      </p:sp>
      <p:sp>
        <p:nvSpPr>
          <p:cNvPr id="8" name="Text Box 5"/>
          <p:cNvSpPr txBox="1">
            <a:spLocks noChangeArrowheads="1"/>
          </p:cNvSpPr>
          <p:nvPr/>
        </p:nvSpPr>
        <p:spPr bwMode="auto">
          <a:xfrm>
            <a:off x="365337" y="4405744"/>
            <a:ext cx="3087756" cy="2479542"/>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algn="ctr" defTabSz="914400" eaLnBrk="0" fontAlgn="base" hangingPunct="0">
              <a:spcBef>
                <a:spcPct val="0"/>
              </a:spcBef>
              <a:spcAft>
                <a:spcPct val="0"/>
              </a:spcAft>
            </a:pPr>
            <a:r>
              <a:rPr lang="en-GB" altLang="en-US" sz="1600" b="1" u="sng" dirty="0">
                <a:solidFill>
                  <a:srgbClr val="000000"/>
                </a:solidFill>
                <a:latin typeface="Calibri"/>
                <a:ea typeface="Calibri"/>
                <a:cs typeface="Calibri"/>
              </a:rPr>
              <a:t>Communication and Language</a:t>
            </a:r>
            <a:endParaRPr lang="en-US" dirty="0">
              <a:latin typeface="Calibri"/>
            </a:endParaRPr>
          </a:p>
          <a:p>
            <a:pPr algn="just" defTabSz="914400">
              <a:spcBef>
                <a:spcPct val="0"/>
              </a:spcBef>
              <a:spcAft>
                <a:spcPct val="0"/>
              </a:spcAft>
            </a:pPr>
            <a:r>
              <a:rPr lang="en-GB" altLang="en-US" sz="1200" dirty="0">
                <a:solidFill>
                  <a:srgbClr val="000000"/>
                </a:solidFill>
                <a:latin typeface="Calibri"/>
                <a:ea typeface="Calibri"/>
                <a:cs typeface="Calibri"/>
              </a:rPr>
              <a:t>The communication and language focus this half term is all around settling into school and how the children can use their words to explain their feelings and make friends. </a:t>
            </a:r>
          </a:p>
          <a:p>
            <a:pPr algn="just" defTabSz="914400">
              <a:spcBef>
                <a:spcPct val="0"/>
              </a:spcBef>
              <a:spcAft>
                <a:spcPct val="0"/>
              </a:spcAft>
            </a:pPr>
            <a:r>
              <a:rPr lang="en-GB" altLang="en-US" sz="1200" dirty="0">
                <a:solidFill>
                  <a:srgbClr val="000000"/>
                </a:solidFill>
                <a:latin typeface="Calibri"/>
                <a:ea typeface="Calibri"/>
                <a:cs typeface="Calibri"/>
              </a:rPr>
              <a:t>The children will also be working on their listening skills by playing lots of games inside and outside to encourage them to follow simple instructions. </a:t>
            </a:r>
          </a:p>
          <a:p>
            <a:pPr marL="0" marR="0" lvl="0" indent="0" algn="ctr" defTabSz="914400" rtl="0">
              <a:lnSpc>
                <a:spcPct val="100000"/>
              </a:lnSpc>
              <a:spcBef>
                <a:spcPct val="0"/>
              </a:spcBef>
              <a:spcAft>
                <a:spcPct val="0"/>
              </a:spcAft>
              <a:buClrTx/>
              <a:buSzTx/>
              <a:buFontTx/>
              <a:buNone/>
              <a:tabLst/>
            </a:pPr>
            <a:endParaRPr lang="en-GB" altLang="en-US" sz="1100" dirty="0">
              <a:solidFill>
                <a:srgbClr val="000000"/>
              </a:solidFill>
              <a:latin typeface="Calibri" panose="020F0502020204030204" pitchFamily="34" charset="0"/>
              <a:ea typeface="Calibri"/>
              <a:cs typeface="Calibri"/>
            </a:endParaRPr>
          </a:p>
        </p:txBody>
      </p:sp>
      <p:sp>
        <p:nvSpPr>
          <p:cNvPr id="9" name="Text Box 6"/>
          <p:cNvSpPr txBox="1">
            <a:spLocks noChangeArrowheads="1"/>
          </p:cNvSpPr>
          <p:nvPr/>
        </p:nvSpPr>
        <p:spPr bwMode="auto">
          <a:xfrm>
            <a:off x="331305" y="7046434"/>
            <a:ext cx="3087756" cy="2564773"/>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1" i="0" u="sng" strike="noStrike" cap="none" normalizeH="0" baseline="0" dirty="0">
                <a:ln>
                  <a:noFill/>
                </a:ln>
                <a:solidFill>
                  <a:srgbClr val="000000"/>
                </a:solidFill>
                <a:effectLst/>
                <a:latin typeface="Calibri"/>
                <a:cs typeface="Calibri"/>
              </a:rPr>
              <a:t>Physical Development</a:t>
            </a:r>
          </a:p>
          <a:p>
            <a:pPr algn="just" defTabSz="914400">
              <a:spcBef>
                <a:spcPct val="0"/>
              </a:spcBef>
              <a:spcAft>
                <a:spcPct val="0"/>
              </a:spcAft>
            </a:pPr>
            <a:r>
              <a:rPr lang="en-US" altLang="en-US" sz="1200" dirty="0">
                <a:latin typeface="Calibri"/>
                <a:ea typeface="Calibri"/>
                <a:cs typeface="Arial"/>
              </a:rPr>
              <a:t>The children will focus on gross and fine motor skills to help them develop their dexterity, strength and coordination.  They will practice  pre-writing skills</a:t>
            </a:r>
            <a:r>
              <a:rPr lang="en-US" altLang="en-US" sz="1200" dirty="0">
                <a:solidFill>
                  <a:srgbClr val="000000"/>
                </a:solidFill>
                <a:latin typeface="Calibri"/>
                <a:ea typeface="Calibri"/>
                <a:cs typeface="Arial"/>
              </a:rPr>
              <a:t>, including patterns, holding a pencil and making marks – on a small and large scale.</a:t>
            </a:r>
            <a:r>
              <a:rPr lang="en-US" altLang="en-US" sz="1200" dirty="0">
                <a:latin typeface="Calibri"/>
                <a:ea typeface="Calibri"/>
                <a:cs typeface="Arial"/>
              </a:rPr>
              <a:t> </a:t>
            </a:r>
          </a:p>
          <a:p>
            <a:pPr algn="just" defTabSz="914400">
              <a:spcBef>
                <a:spcPct val="0"/>
              </a:spcBef>
              <a:spcAft>
                <a:spcPct val="0"/>
              </a:spcAft>
            </a:pPr>
            <a:endParaRPr lang="en-US" altLang="en-US" sz="1200">
              <a:latin typeface="Calibri"/>
              <a:ea typeface="Calibri"/>
              <a:cs typeface="Arial"/>
            </a:endParaRPr>
          </a:p>
          <a:p>
            <a:pPr algn="just" defTabSz="914400">
              <a:spcBef>
                <a:spcPct val="0"/>
              </a:spcBef>
              <a:spcAft>
                <a:spcPct val="0"/>
              </a:spcAft>
            </a:pPr>
            <a:r>
              <a:rPr lang="en-US" altLang="en-US" sz="1200" dirty="0">
                <a:latin typeface="Calibri"/>
                <a:ea typeface="Calibri"/>
                <a:cs typeface="Arial"/>
              </a:rPr>
              <a:t>In P.E. the focus is finding a space and freezing. The children are also learning to change direction when they come to an obstacle. </a:t>
            </a:r>
          </a:p>
        </p:txBody>
      </p:sp>
      <p:sp>
        <p:nvSpPr>
          <p:cNvPr id="11" name="Text Box 8"/>
          <p:cNvSpPr txBox="1">
            <a:spLocks noChangeArrowheads="1"/>
          </p:cNvSpPr>
          <p:nvPr/>
        </p:nvSpPr>
        <p:spPr bwMode="auto">
          <a:xfrm>
            <a:off x="3629508" y="1953177"/>
            <a:ext cx="2948679" cy="4926087"/>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algn="ctr" defTabSz="914400" eaLnBrk="0" fontAlgn="base" hangingPunct="0">
              <a:spcBef>
                <a:spcPct val="0"/>
              </a:spcBef>
              <a:spcAft>
                <a:spcPct val="0"/>
              </a:spcAft>
            </a:pPr>
            <a:r>
              <a:rPr lang="en-GB" altLang="en-US" sz="1600" b="1" u="sng" dirty="0">
                <a:solidFill>
                  <a:srgbClr val="000000"/>
                </a:solidFill>
                <a:latin typeface="Calibri"/>
                <a:ea typeface="Calibri"/>
                <a:cs typeface="Calibri"/>
              </a:rPr>
              <a:t>Key dates </a:t>
            </a:r>
            <a:endParaRPr lang="en-US" dirty="0"/>
          </a:p>
          <a:p>
            <a:pPr algn="ctr" defTabSz="914400">
              <a:spcBef>
                <a:spcPct val="0"/>
              </a:spcBef>
              <a:spcAft>
                <a:spcPct val="0"/>
              </a:spcAft>
            </a:pPr>
            <a:endParaRPr lang="en-GB" altLang="en-US" sz="1600" b="1" u="sng" dirty="0">
              <a:solidFill>
                <a:srgbClr val="000000"/>
              </a:solidFill>
              <a:latin typeface="Calibri" panose="020F0502020204030204" pitchFamily="34" charset="0"/>
              <a:ea typeface="Calibri"/>
              <a:cs typeface="Calibri"/>
            </a:endParaRPr>
          </a:p>
          <a:p>
            <a:pPr algn="ctr" defTabSz="914400">
              <a:spcBef>
                <a:spcPct val="0"/>
              </a:spcBef>
              <a:spcAft>
                <a:spcPct val="0"/>
              </a:spcAft>
            </a:pPr>
            <a:r>
              <a:rPr lang="en-GB" altLang="en-US" sz="1200" dirty="0">
                <a:solidFill>
                  <a:srgbClr val="000000"/>
                </a:solidFill>
                <a:latin typeface="Calibri" panose="020F0502020204030204" pitchFamily="34" charset="0"/>
                <a:ea typeface="Calibri"/>
                <a:cs typeface="Calibri"/>
              </a:rPr>
              <a:t>Reception Parent’s phonics meeting – date TBC</a:t>
            </a:r>
          </a:p>
          <a:p>
            <a:pPr algn="ctr" defTabSz="914400">
              <a:spcBef>
                <a:spcPct val="0"/>
              </a:spcBef>
              <a:spcAft>
                <a:spcPct val="0"/>
              </a:spcAft>
            </a:pPr>
            <a:endParaRPr lang="en-GB" altLang="en-US" sz="1200" dirty="0">
              <a:solidFill>
                <a:srgbClr val="000000"/>
              </a:solidFill>
              <a:latin typeface="Calibri" panose="020F0502020204030204" pitchFamily="34" charset="0"/>
              <a:ea typeface="Calibri"/>
              <a:cs typeface="Calibri"/>
            </a:endParaRPr>
          </a:p>
          <a:p>
            <a:pPr algn="ctr" defTabSz="914400">
              <a:spcBef>
                <a:spcPct val="0"/>
              </a:spcBef>
              <a:spcAft>
                <a:spcPct val="0"/>
              </a:spcAft>
            </a:pPr>
            <a:r>
              <a:rPr lang="en-GB" altLang="en-US" sz="1200" dirty="0">
                <a:solidFill>
                  <a:srgbClr val="000000"/>
                </a:solidFill>
                <a:latin typeface="Calibri" panose="020F0502020204030204" pitchFamily="34" charset="0"/>
                <a:ea typeface="Calibri"/>
                <a:cs typeface="Calibri"/>
              </a:rPr>
              <a:t>Friday 25 October – last day of Autumn 1</a:t>
            </a:r>
          </a:p>
          <a:p>
            <a:pPr algn="r" defTabSz="914400" eaLnBrk="0" fontAlgn="base" hangingPunct="0">
              <a:spcBef>
                <a:spcPct val="0"/>
              </a:spcBef>
              <a:spcAft>
                <a:spcPct val="0"/>
              </a:spcAft>
            </a:pPr>
            <a:endParaRPr lang="en-GB" altLang="en-US" sz="1100" i="1" strike="noStrike" cap="none" normalizeH="0" baseline="0" dirty="0">
              <a:ln>
                <a:noFill/>
              </a:ln>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p>
            <a:pPr marL="228600" marR="0" lvl="0" indent="-228600" algn="r" defTabSz="914400" rtl="0" eaLnBrk="0" fontAlgn="base" latinLnBrk="0" hangingPunct="0">
              <a:lnSpc>
                <a:spcPct val="100000"/>
              </a:lnSpc>
              <a:spcBef>
                <a:spcPct val="0"/>
              </a:spcBef>
              <a:spcAft>
                <a:spcPct val="0"/>
              </a:spcAft>
              <a:buClrTx/>
              <a:buSzTx/>
              <a:buAutoNum type="arabicPeriod"/>
              <a:tabLst/>
            </a:pPr>
            <a:endParaRPr lang="en-GB" altLang="en-US" sz="1100" b="0" i="1"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p>
            <a:pPr marR="0" lvl="0" algn="r" defTabSz="914400" rtl="0" eaLnBrk="0" fontAlgn="base" latinLnBrk="0" hangingPunct="0">
              <a:lnSpc>
                <a:spcPct val="100000"/>
              </a:lnSpc>
              <a:spcBef>
                <a:spcPct val="0"/>
              </a:spcBef>
              <a:spcAft>
                <a:spcPct val="0"/>
              </a:spcAft>
              <a:buClrTx/>
              <a:buSzTx/>
              <a:tabLst/>
            </a:pPr>
            <a:endParaRPr lang="en-GB" altLang="en-US" sz="1100" b="0" i="1"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p>
            <a:pPr defTabSz="914400" eaLnBrk="0" fontAlgn="base" hangingPunct="0">
              <a:spcBef>
                <a:spcPct val="0"/>
              </a:spcBef>
              <a:spcAft>
                <a:spcPct val="0"/>
              </a:spcAft>
            </a:pPr>
            <a:endParaRPr lang="en-US" altLang="en-US"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pic>
        <p:nvPicPr>
          <p:cNvPr id="1028" name="Picture 4" descr="Home">
            <a:extLst>
              <a:ext uri="{FF2B5EF4-FFF2-40B4-BE49-F238E27FC236}">
                <a16:creationId xmlns:a16="http://schemas.microsoft.com/office/drawing/2014/main" id="{F616EA83-3BE1-404A-9046-B53CDA07DA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63521" y="294791"/>
            <a:ext cx="863173" cy="77505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7198397B-41B0-47ED-945D-2BF766CAECE7}"/>
              </a:ext>
            </a:extLst>
          </p:cNvPr>
          <p:cNvSpPr/>
          <p:nvPr/>
        </p:nvSpPr>
        <p:spPr>
          <a:xfrm>
            <a:off x="414851" y="294791"/>
            <a:ext cx="863173" cy="7750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solidFill>
                  <a:schemeClr val="bg1"/>
                </a:solidFill>
              </a:rPr>
              <a:t>Delete and insert academy logo</a:t>
            </a:r>
          </a:p>
        </p:txBody>
      </p:sp>
      <p:sp>
        <p:nvSpPr>
          <p:cNvPr id="18" name="Text Box 6">
            <a:extLst>
              <a:ext uri="{FF2B5EF4-FFF2-40B4-BE49-F238E27FC236}">
                <a16:creationId xmlns:a16="http://schemas.microsoft.com/office/drawing/2014/main" id="{42312879-B70A-4232-A0EA-86BA7D473627}"/>
              </a:ext>
            </a:extLst>
          </p:cNvPr>
          <p:cNvSpPr txBox="1">
            <a:spLocks noChangeArrowheads="1"/>
          </p:cNvSpPr>
          <p:nvPr/>
        </p:nvSpPr>
        <p:spPr bwMode="auto">
          <a:xfrm>
            <a:off x="3629508" y="7046434"/>
            <a:ext cx="2948679" cy="2564773"/>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lvl="0" algn="ctr" defTabSz="914400" eaLnBrk="0" fontAlgn="base" hangingPunct="0">
              <a:spcBef>
                <a:spcPct val="0"/>
              </a:spcBef>
              <a:spcAft>
                <a:spcPct val="0"/>
              </a:spcAft>
            </a:pPr>
            <a:r>
              <a:rPr lang="en-US" altLang="en-US" sz="1600" b="1" u="sng" dirty="0">
                <a:solidFill>
                  <a:srgbClr val="000000"/>
                </a:solidFill>
                <a:cs typeface="Calibri"/>
              </a:rPr>
              <a:t>Personal, Social and Emotional Development</a:t>
            </a:r>
          </a:p>
          <a:p>
            <a:pPr algn="just" defTabSz="914400">
              <a:spcBef>
                <a:spcPct val="0"/>
              </a:spcBef>
              <a:spcAft>
                <a:spcPct val="0"/>
              </a:spcAft>
            </a:pPr>
            <a:r>
              <a:rPr lang="en-US" altLang="en-US" sz="1200" dirty="0">
                <a:latin typeface="Calibri"/>
                <a:cs typeface="Arial"/>
              </a:rPr>
              <a:t>This half term is all about settling into the school environment with a focus on independence and the classroom rules.</a:t>
            </a:r>
            <a:endParaRPr lang="en-US" altLang="en-US" sz="1200" dirty="0">
              <a:latin typeface="Calibri"/>
              <a:ea typeface="Calibri"/>
              <a:cs typeface="Arial"/>
            </a:endParaRPr>
          </a:p>
          <a:p>
            <a:pPr algn="just" defTabSz="914400">
              <a:spcBef>
                <a:spcPct val="0"/>
              </a:spcBef>
              <a:spcAft>
                <a:spcPct val="0"/>
              </a:spcAft>
            </a:pPr>
            <a:endParaRPr lang="en-US" altLang="en-US" sz="1200">
              <a:latin typeface="Calibri"/>
              <a:ea typeface="Calibri"/>
              <a:cs typeface="Arial"/>
            </a:endParaRPr>
          </a:p>
          <a:p>
            <a:pPr algn="just" defTabSz="914400">
              <a:spcBef>
                <a:spcPct val="0"/>
              </a:spcBef>
              <a:spcAft>
                <a:spcPct val="0"/>
              </a:spcAft>
            </a:pPr>
            <a:r>
              <a:rPr lang="en-US" altLang="en-US" sz="1200" dirty="0">
                <a:latin typeface="Calibri"/>
                <a:cs typeface="Arial"/>
              </a:rPr>
              <a:t>The theme is 'Being Me in My World' which covers how it feels to belong and be part of a group along with a focus on their feelings and emotions.</a:t>
            </a:r>
            <a:endParaRPr lang="en-US" altLang="en-US" sz="1200" dirty="0">
              <a:latin typeface="Calibri"/>
              <a:ea typeface="Calibri"/>
              <a:cs typeface="Arial"/>
            </a:endParaRPr>
          </a:p>
        </p:txBody>
      </p:sp>
      <p:pic>
        <p:nvPicPr>
          <p:cNvPr id="2" name="Picture 1" descr="A group of children holding hands&#10;&#10;Description automatically generated">
            <a:extLst>
              <a:ext uri="{FF2B5EF4-FFF2-40B4-BE49-F238E27FC236}">
                <a16:creationId xmlns:a16="http://schemas.microsoft.com/office/drawing/2014/main" id="{0AE65D64-FA45-4A3F-F733-97AACCE46FC2}"/>
              </a:ext>
            </a:extLst>
          </p:cNvPr>
          <p:cNvPicPr>
            <a:picLocks noChangeAspect="1"/>
          </p:cNvPicPr>
          <p:nvPr/>
        </p:nvPicPr>
        <p:blipFill>
          <a:blip r:embed="rId3"/>
          <a:stretch>
            <a:fillRect/>
          </a:stretch>
        </p:blipFill>
        <p:spPr>
          <a:xfrm>
            <a:off x="5679809" y="8888960"/>
            <a:ext cx="813664" cy="651639"/>
          </a:xfrm>
          <a:prstGeom prst="rect">
            <a:avLst/>
          </a:prstGeom>
        </p:spPr>
      </p:pic>
      <p:pic>
        <p:nvPicPr>
          <p:cNvPr id="3" name="Picture 2" descr="A cartoon of kids sitting on a board game&#10;&#10;Description automatically generated">
            <a:extLst>
              <a:ext uri="{FF2B5EF4-FFF2-40B4-BE49-F238E27FC236}">
                <a16:creationId xmlns:a16="http://schemas.microsoft.com/office/drawing/2014/main" id="{707DE0AE-E598-CB1D-9AFD-E33BBC11D5E9}"/>
              </a:ext>
            </a:extLst>
          </p:cNvPr>
          <p:cNvPicPr>
            <a:picLocks noChangeAspect="1"/>
          </p:cNvPicPr>
          <p:nvPr/>
        </p:nvPicPr>
        <p:blipFill>
          <a:blip r:embed="rId4"/>
          <a:stretch>
            <a:fillRect/>
          </a:stretch>
        </p:blipFill>
        <p:spPr>
          <a:xfrm>
            <a:off x="1266516" y="5994419"/>
            <a:ext cx="1175042" cy="771219"/>
          </a:xfrm>
          <a:prstGeom prst="rect">
            <a:avLst/>
          </a:prstGeom>
        </p:spPr>
      </p:pic>
    </p:spTree>
    <p:extLst>
      <p:ext uri="{BB962C8B-B14F-4D97-AF65-F5344CB8AC3E}">
        <p14:creationId xmlns:p14="http://schemas.microsoft.com/office/powerpoint/2010/main" val="3486222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5"/>
          <p:cNvSpPr txBox="1">
            <a:spLocks noChangeArrowheads="1"/>
          </p:cNvSpPr>
          <p:nvPr/>
        </p:nvSpPr>
        <p:spPr bwMode="auto">
          <a:xfrm>
            <a:off x="3556205" y="3508256"/>
            <a:ext cx="2973111" cy="2889487"/>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1" i="0" u="sng" strike="noStrike" cap="none" normalizeH="0" baseline="0" dirty="0">
                <a:ln>
                  <a:noFill/>
                </a:ln>
                <a:solidFill>
                  <a:srgbClr val="000000"/>
                </a:solidFill>
                <a:effectLst/>
                <a:latin typeface="Calibri"/>
                <a:cs typeface="Calibri"/>
              </a:rPr>
              <a:t>Expressive Arts and Design</a:t>
            </a:r>
            <a:endParaRPr lang="en-US" dirty="0">
              <a:ea typeface="Calibri" panose="020F0502020204030204"/>
              <a:cs typeface="Calibri" panose="020F0502020204030204"/>
            </a:endParaRPr>
          </a:p>
          <a:p>
            <a:pPr algn="just" defTabSz="914400">
              <a:spcBef>
                <a:spcPct val="0"/>
              </a:spcBef>
              <a:spcAft>
                <a:spcPct val="0"/>
              </a:spcAft>
            </a:pPr>
            <a:r>
              <a:rPr lang="en-US" altLang="en-US" sz="1200" dirty="0">
                <a:latin typeface="Calibri"/>
                <a:ea typeface="Calibri"/>
                <a:cs typeface="Arial"/>
              </a:rPr>
              <a:t>In music the children will be listening to various pieces of music and talking about why they like or dislike them. </a:t>
            </a:r>
            <a:endParaRPr lang="en-US" sz="1200" dirty="0">
              <a:latin typeface="Calibri"/>
              <a:ea typeface="Calibri"/>
              <a:cs typeface="Calibri" panose="020F0502020204030204"/>
            </a:endParaRPr>
          </a:p>
          <a:p>
            <a:pPr algn="just" defTabSz="914400">
              <a:spcBef>
                <a:spcPct val="0"/>
              </a:spcBef>
              <a:spcAft>
                <a:spcPct val="0"/>
              </a:spcAft>
            </a:pPr>
            <a:r>
              <a:rPr lang="en-US" altLang="en-US" sz="1200" dirty="0">
                <a:latin typeface="Calibri"/>
                <a:ea typeface="Calibri"/>
                <a:cs typeface="Arial"/>
              </a:rPr>
              <a:t>They will sing and perform familiar nursery rhymes identifying the pulse and add their own sounds using their body or instruments.</a:t>
            </a:r>
            <a:endParaRPr lang="en-US" sz="1200" dirty="0">
              <a:ea typeface="+mn-lt"/>
              <a:cs typeface="+mn-lt"/>
            </a:endParaRPr>
          </a:p>
        </p:txBody>
      </p:sp>
      <p:sp>
        <p:nvSpPr>
          <p:cNvPr id="8" name="Text Box 6"/>
          <p:cNvSpPr txBox="1">
            <a:spLocks noChangeArrowheads="1"/>
          </p:cNvSpPr>
          <p:nvPr/>
        </p:nvSpPr>
        <p:spPr bwMode="auto">
          <a:xfrm>
            <a:off x="297069" y="6743770"/>
            <a:ext cx="3080163" cy="2889488"/>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1" i="0" u="sng" strike="noStrike" cap="none" normalizeH="0" baseline="0" dirty="0">
                <a:ln>
                  <a:noFill/>
                </a:ln>
                <a:solidFill>
                  <a:srgbClr val="000000"/>
                </a:solidFill>
                <a:effectLst/>
                <a:latin typeface="Calibri"/>
                <a:cs typeface="Calibri"/>
              </a:rPr>
              <a:t>Homework</a:t>
            </a:r>
          </a:p>
          <a:p>
            <a:pPr marL="0" marR="0" lvl="0" indent="0" algn="ctr" defTabSz="914400" rtl="0" eaLnBrk="0" fontAlgn="base" latinLnBrk="0" hangingPunct="0">
              <a:lnSpc>
                <a:spcPct val="100000"/>
              </a:lnSpc>
              <a:spcBef>
                <a:spcPct val="0"/>
              </a:spcBef>
              <a:spcAft>
                <a:spcPct val="0"/>
              </a:spcAft>
              <a:buClrTx/>
              <a:buSzTx/>
              <a:buFontTx/>
              <a:buNone/>
              <a:tabLst/>
            </a:pPr>
            <a:endParaRPr lang="en-GB" altLang="en-US" sz="1600" b="1" u="sng" dirty="0">
              <a:solidFill>
                <a:srgbClr val="000000"/>
              </a:solidFill>
              <a:latin typeface="Calibri"/>
              <a:cs typeface="Calibri"/>
            </a:endParaRPr>
          </a:p>
          <a:p>
            <a:pPr marL="0" marR="0" lvl="0" indent="0" defTabSz="914400" rtl="0" eaLnBrk="0" fontAlgn="base" latinLnBrk="0" hangingPunct="0">
              <a:lnSpc>
                <a:spcPct val="100000"/>
              </a:lnSpc>
              <a:spcBef>
                <a:spcPct val="0"/>
              </a:spcBef>
              <a:spcAft>
                <a:spcPct val="0"/>
              </a:spcAft>
              <a:buClrTx/>
              <a:buSzTx/>
              <a:buFontTx/>
              <a:buNone/>
              <a:tabLst/>
            </a:pPr>
            <a:r>
              <a:rPr lang="en-GB" altLang="en-US" sz="1200" dirty="0">
                <a:solidFill>
                  <a:srgbClr val="000000"/>
                </a:solidFill>
                <a:latin typeface="Calibri"/>
                <a:cs typeface="Calibri"/>
              </a:rPr>
              <a:t>Your child will be bring home a reading book towards the end of September. Your child should read this book to you at least 5 times a week. You can mark when you have read together in their reading diary.</a:t>
            </a:r>
          </a:p>
          <a:p>
            <a:pPr marL="0" marR="0" lvl="0" indent="0" defTabSz="914400" rtl="0" eaLnBrk="0" fontAlgn="base" latinLnBrk="0" hangingPunct="0">
              <a:lnSpc>
                <a:spcPct val="100000"/>
              </a:lnSpc>
              <a:spcBef>
                <a:spcPct val="0"/>
              </a:spcBef>
              <a:spcAft>
                <a:spcPct val="0"/>
              </a:spcAft>
              <a:buClrTx/>
              <a:buSzTx/>
              <a:buFontTx/>
              <a:buNone/>
              <a:tabLst/>
            </a:pPr>
            <a:endParaRPr kumimoji="0" lang="en-GB" altLang="en-US" sz="1200" i="0" strike="noStrike" cap="none" normalizeH="0" baseline="0" dirty="0">
              <a:ln>
                <a:noFill/>
              </a:ln>
              <a:solidFill>
                <a:srgbClr val="000000"/>
              </a:solidFill>
              <a:effectLst/>
              <a:latin typeface="Calibri"/>
              <a:cs typeface="Calibri"/>
            </a:endParaRPr>
          </a:p>
          <a:p>
            <a:pPr marL="0" marR="0" lvl="0" indent="0" defTabSz="914400" rtl="0" eaLnBrk="0" fontAlgn="base" latinLnBrk="0" hangingPunct="0">
              <a:lnSpc>
                <a:spcPct val="100000"/>
              </a:lnSpc>
              <a:spcBef>
                <a:spcPct val="0"/>
              </a:spcBef>
              <a:spcAft>
                <a:spcPct val="0"/>
              </a:spcAft>
              <a:buClrTx/>
              <a:buSzTx/>
              <a:buFontTx/>
              <a:buNone/>
              <a:tabLst/>
            </a:pPr>
            <a:r>
              <a:rPr lang="en-GB" altLang="en-US" sz="1200" dirty="0">
                <a:solidFill>
                  <a:srgbClr val="000000"/>
                </a:solidFill>
                <a:latin typeface="Calibri"/>
                <a:cs typeface="Calibri"/>
              </a:rPr>
              <a:t>You can practice the sounds we have been learning with them too.</a:t>
            </a:r>
            <a:endParaRPr kumimoji="0" lang="en-GB" altLang="en-US" sz="1200" i="0" strike="noStrike" cap="none" normalizeH="0" baseline="0" dirty="0">
              <a:ln>
                <a:noFill/>
              </a:ln>
              <a:solidFill>
                <a:srgbClr val="000000"/>
              </a:solidFill>
              <a:effectLst/>
              <a:latin typeface="Calibri"/>
              <a:cs typeface="Calibri"/>
            </a:endParaRPr>
          </a:p>
          <a:p>
            <a:pPr defTabSz="914400">
              <a:spcBef>
                <a:spcPct val="0"/>
              </a:spcBef>
              <a:spcAft>
                <a:spcPct val="0"/>
              </a:spcAft>
            </a:pPr>
            <a:endParaRPr lang="en-GB" altLang="en-US" sz="1200" b="1" u="sng" dirty="0">
              <a:solidFill>
                <a:srgbClr val="000000"/>
              </a:solidFill>
              <a:latin typeface="Calibri" panose="020F0502020204030204" pitchFamily="34" charset="0"/>
              <a:cs typeface="Calibri"/>
            </a:endParaRPr>
          </a:p>
          <a:p>
            <a:pPr defTabSz="914400">
              <a:spcBef>
                <a:spcPct val="0"/>
              </a:spcBef>
              <a:spcAft>
                <a:spcPct val="0"/>
              </a:spcAft>
            </a:pPr>
            <a:r>
              <a:rPr lang="en-GB" altLang="en-US" sz="1200" dirty="0">
                <a:solidFill>
                  <a:srgbClr val="000000"/>
                </a:solidFill>
                <a:latin typeface="Calibri" panose="020F0502020204030204" pitchFamily="34" charset="0"/>
                <a:cs typeface="Calibri"/>
              </a:rPr>
              <a:t>You could also explore Autumn with your child by reading books, going on walks and discussing the changes happening.</a:t>
            </a:r>
          </a:p>
          <a:p>
            <a:pPr algn="ctr" defTabSz="914400"/>
            <a:endParaRPr lang="en-GB" dirty="0"/>
          </a:p>
          <a:p>
            <a:pPr algn="ctr" defTabSz="914400">
              <a:spcBef>
                <a:spcPct val="0"/>
              </a:spcBef>
              <a:spcAft>
                <a:spcPct val="0"/>
              </a:spcAft>
            </a:pPr>
            <a:endParaRPr lang="en-GB" altLang="en-US" sz="1600" b="1" u="sng" dirty="0">
              <a:solidFill>
                <a:srgbClr val="000000"/>
              </a:solidFill>
              <a:latin typeface="Calibri" panose="020F0502020204030204" pitchFamily="34" charset="0"/>
              <a:cs typeface="Calibri"/>
            </a:endParaRPr>
          </a:p>
          <a:p>
            <a:pPr algn="ctr" defTabSz="914400">
              <a:spcBef>
                <a:spcPct val="0"/>
              </a:spcBef>
              <a:spcAft>
                <a:spcPct val="0"/>
              </a:spcAft>
            </a:pPr>
            <a:endParaRPr lang="en-GB" altLang="en-US" sz="1600" b="1" u="sng" dirty="0">
              <a:solidFill>
                <a:srgbClr val="000000"/>
              </a:solidFill>
              <a:latin typeface="Calibri" panose="020F0502020204030204" pitchFamily="34" charset="0"/>
              <a:cs typeface="Calibri"/>
            </a:endParaRPr>
          </a:p>
        </p:txBody>
      </p:sp>
      <p:sp>
        <p:nvSpPr>
          <p:cNvPr id="9" name="Text Box 7"/>
          <p:cNvSpPr txBox="1">
            <a:spLocks noChangeArrowheads="1"/>
          </p:cNvSpPr>
          <p:nvPr/>
        </p:nvSpPr>
        <p:spPr bwMode="auto">
          <a:xfrm>
            <a:off x="3556207" y="6743771"/>
            <a:ext cx="2973111" cy="2889488"/>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algn="ctr" defTabSz="914400" eaLnBrk="0" fontAlgn="base" hangingPunct="0">
              <a:spcBef>
                <a:spcPct val="0"/>
              </a:spcBef>
              <a:spcAft>
                <a:spcPct val="0"/>
              </a:spcAft>
            </a:pPr>
            <a:r>
              <a:rPr kumimoji="0" lang="en-GB" altLang="en-US" sz="1600" b="1" i="0" u="sng" strike="noStrike" cap="none" normalizeH="0" baseline="0">
                <a:ln>
                  <a:noFill/>
                </a:ln>
                <a:solidFill>
                  <a:srgbClr val="000000"/>
                </a:solidFill>
                <a:effectLst/>
              </a:rPr>
              <a:t>Suggested books for reading</a:t>
            </a:r>
            <a:endParaRPr lang="en-US"/>
          </a:p>
          <a:p>
            <a:pPr defTabSz="914400">
              <a:spcBef>
                <a:spcPct val="0"/>
              </a:spcBef>
              <a:spcAft>
                <a:spcPct val="0"/>
              </a:spcAft>
            </a:pPr>
            <a:endParaRPr lang="en-US">
              <a:cs typeface="Calibri"/>
            </a:endParaRPr>
          </a:p>
        </p:txBody>
      </p:sp>
      <p:sp>
        <p:nvSpPr>
          <p:cNvPr id="10" name="Text Box 8"/>
          <p:cNvSpPr txBox="1">
            <a:spLocks noChangeArrowheads="1"/>
          </p:cNvSpPr>
          <p:nvPr/>
        </p:nvSpPr>
        <p:spPr bwMode="auto">
          <a:xfrm>
            <a:off x="304212" y="3508256"/>
            <a:ext cx="3094451" cy="2889487"/>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1" i="0" u="sng" strike="noStrike" cap="none" normalizeH="0" baseline="0" dirty="0">
                <a:ln>
                  <a:noFill/>
                </a:ln>
                <a:solidFill>
                  <a:srgbClr val="000000"/>
                </a:solidFill>
                <a:effectLst/>
                <a:latin typeface="Calibri"/>
                <a:cs typeface="Calibri"/>
              </a:rPr>
              <a:t>Understanding the World</a:t>
            </a:r>
          </a:p>
          <a:p>
            <a:pPr algn="just" defTabSz="914400">
              <a:spcBef>
                <a:spcPct val="0"/>
              </a:spcBef>
              <a:spcAft>
                <a:spcPct val="0"/>
              </a:spcAft>
            </a:pPr>
            <a:r>
              <a:rPr lang="en-GB" altLang="en-US" sz="1200" dirty="0">
                <a:solidFill>
                  <a:srgbClr val="000000"/>
                </a:solidFill>
                <a:latin typeface="Calibri"/>
                <a:ea typeface="Calibri"/>
                <a:cs typeface="Calibri"/>
              </a:rPr>
              <a:t>The children will be thinking about how they have changed as they have grown, talking about what they can do now compared to what they could do in the past. They will be thinking about their families and how old they are compared to other family members.</a:t>
            </a:r>
          </a:p>
          <a:p>
            <a:pPr algn="just" defTabSz="914400">
              <a:spcBef>
                <a:spcPct val="0"/>
              </a:spcBef>
              <a:spcAft>
                <a:spcPct val="0"/>
              </a:spcAft>
            </a:pPr>
            <a:endParaRPr lang="en-GB" sz="1200" dirty="0">
              <a:ea typeface="Calibri"/>
              <a:cs typeface="Calibri"/>
            </a:endParaRPr>
          </a:p>
          <a:p>
            <a:pPr algn="just" defTabSz="914400">
              <a:spcBef>
                <a:spcPct val="0"/>
              </a:spcBef>
              <a:spcAft>
                <a:spcPct val="0"/>
              </a:spcAft>
            </a:pPr>
            <a:r>
              <a:rPr lang="en-GB" altLang="en-US" sz="1200" dirty="0">
                <a:solidFill>
                  <a:srgbClr val="000000"/>
                </a:solidFill>
                <a:latin typeface="Calibri"/>
                <a:ea typeface="Calibri"/>
                <a:cs typeface="Calibri"/>
              </a:rPr>
              <a:t>The children will be observing the changes that take place in autumn.  They will have the opportunity to go outside and look for signs of autumn.  They will think about how the change in weather effects animals and learning about animals that hibernate.</a:t>
            </a:r>
            <a:endParaRPr lang="en-GB" sz="1200" dirty="0">
              <a:solidFill>
                <a:srgbClr val="000000"/>
              </a:solidFill>
              <a:latin typeface="Calibri"/>
              <a:ea typeface="Calibri"/>
              <a:cs typeface="Calibri"/>
            </a:endParaRPr>
          </a:p>
        </p:txBody>
      </p:sp>
      <p:sp>
        <p:nvSpPr>
          <p:cNvPr id="11" name="Text Box 9"/>
          <p:cNvSpPr txBox="1">
            <a:spLocks noChangeArrowheads="1"/>
          </p:cNvSpPr>
          <p:nvPr/>
        </p:nvSpPr>
        <p:spPr bwMode="auto">
          <a:xfrm>
            <a:off x="3556204" y="286189"/>
            <a:ext cx="2973111" cy="2889485"/>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GB" altLang="en-US" sz="1600" b="1" u="sng" dirty="0">
                <a:solidFill>
                  <a:srgbClr val="000000"/>
                </a:solidFill>
                <a:latin typeface="Calibri"/>
                <a:cs typeface="Calibri"/>
              </a:rPr>
              <a:t>Mathematics</a:t>
            </a:r>
          </a:p>
          <a:p>
            <a:pPr defTabSz="914400">
              <a:spcBef>
                <a:spcPct val="0"/>
              </a:spcBef>
              <a:spcAft>
                <a:spcPct val="0"/>
              </a:spcAft>
            </a:pPr>
            <a:endParaRPr lang="en-GB" altLang="en-US" sz="1200">
              <a:solidFill>
                <a:srgbClr val="000000"/>
              </a:solidFill>
              <a:latin typeface="Calibri"/>
              <a:ea typeface="Calibri"/>
              <a:cs typeface="Calibri"/>
            </a:endParaRPr>
          </a:p>
          <a:p>
            <a:pPr algn="just" defTabSz="914400">
              <a:spcBef>
                <a:spcPct val="0"/>
              </a:spcBef>
              <a:spcAft>
                <a:spcPct val="0"/>
              </a:spcAft>
            </a:pPr>
            <a:r>
              <a:rPr lang="en-GB" altLang="en-US" sz="1200" dirty="0">
                <a:solidFill>
                  <a:srgbClr val="000000"/>
                </a:solidFill>
                <a:latin typeface="Calibri"/>
                <a:ea typeface="Calibri"/>
                <a:cs typeface="Calibri"/>
              </a:rPr>
              <a:t>Maths this term will include the following areas:</a:t>
            </a:r>
            <a:endParaRPr lang="en-GB" dirty="0">
              <a:solidFill>
                <a:srgbClr val="000000"/>
              </a:solidFill>
              <a:latin typeface="Calibri"/>
              <a:ea typeface="Calibri"/>
              <a:cs typeface="Calibri"/>
            </a:endParaRPr>
          </a:p>
          <a:p>
            <a:pPr algn="just" defTabSz="914400">
              <a:spcBef>
                <a:spcPct val="0"/>
              </a:spcBef>
              <a:spcAft>
                <a:spcPct val="0"/>
              </a:spcAft>
            </a:pPr>
            <a:r>
              <a:rPr lang="en-GB" altLang="en-US" sz="1200" dirty="0">
                <a:solidFill>
                  <a:srgbClr val="000000"/>
                </a:solidFill>
                <a:latin typeface="Calibri"/>
                <a:ea typeface="Calibri"/>
                <a:cs typeface="Calibri"/>
              </a:rPr>
              <a:t>Match, Sort and Compare: the children will find and group objects which match and investigate different ways of grouping them.  </a:t>
            </a:r>
            <a:endParaRPr lang="en-GB">
              <a:ea typeface="Calibri"/>
              <a:cs typeface="Calibri"/>
            </a:endParaRPr>
          </a:p>
          <a:p>
            <a:pPr algn="just" defTabSz="914400">
              <a:spcBef>
                <a:spcPct val="0"/>
              </a:spcBef>
              <a:spcAft>
                <a:spcPct val="0"/>
              </a:spcAft>
            </a:pPr>
            <a:r>
              <a:rPr lang="en-GB" altLang="en-US" sz="1200" dirty="0">
                <a:solidFill>
                  <a:srgbClr val="000000"/>
                </a:solidFill>
                <a:latin typeface="Calibri"/>
                <a:ea typeface="Calibri"/>
                <a:cs typeface="Calibri"/>
              </a:rPr>
              <a:t>Measure and Pattern: The children </a:t>
            </a:r>
            <a:r>
              <a:rPr lang="en-GB" sz="1200" dirty="0">
                <a:solidFill>
                  <a:srgbClr val="000000"/>
                </a:solidFill>
                <a:latin typeface="Calibri"/>
                <a:ea typeface="Calibri"/>
                <a:cs typeface="Calibri"/>
              </a:rPr>
              <a:t>will compare the size, mass and capacity of objects to say which is greater or smaller. </a:t>
            </a:r>
          </a:p>
          <a:p>
            <a:pPr algn="just" defTabSz="914400">
              <a:spcBef>
                <a:spcPct val="0"/>
              </a:spcBef>
              <a:spcAft>
                <a:spcPct val="0"/>
              </a:spcAft>
            </a:pPr>
            <a:r>
              <a:rPr lang="en-GB" sz="1200" dirty="0">
                <a:solidFill>
                  <a:srgbClr val="000000"/>
                </a:solidFill>
                <a:latin typeface="Calibri"/>
                <a:ea typeface="Calibri"/>
                <a:cs typeface="Calibri"/>
              </a:rPr>
              <a:t>It's Me, 1,2,3: The children will explore numbers 1-3, recognising sets and dots of these numbers and different ways of making 1,2 and 3.</a:t>
            </a:r>
          </a:p>
          <a:p>
            <a:pPr algn="just" defTabSz="914400">
              <a:spcBef>
                <a:spcPct val="0"/>
              </a:spcBef>
              <a:spcAft>
                <a:spcPct val="0"/>
              </a:spcAft>
            </a:pPr>
            <a:r>
              <a:rPr lang="en-GB" sz="1200" dirty="0">
                <a:solidFill>
                  <a:srgbClr val="000000"/>
                </a:solidFill>
                <a:latin typeface="Calibri"/>
                <a:ea typeface="Calibri"/>
                <a:cs typeface="Calibri"/>
              </a:rPr>
              <a:t>Recognising circles and triangles.</a:t>
            </a:r>
          </a:p>
          <a:p>
            <a:pPr algn="ctr" defTabSz="914400">
              <a:spcBef>
                <a:spcPct val="0"/>
              </a:spcBef>
              <a:spcAft>
                <a:spcPct val="0"/>
              </a:spcAft>
            </a:pPr>
            <a:endParaRPr lang="en-GB" altLang="en-US" sz="1600" b="1" u="sng">
              <a:solidFill>
                <a:srgbClr val="000000"/>
              </a:solidFill>
              <a:latin typeface="Calibri"/>
              <a:ea typeface="Calibri"/>
              <a:cs typeface="Calibri"/>
            </a:endParaRPr>
          </a:p>
        </p:txBody>
      </p:sp>
      <p:sp>
        <p:nvSpPr>
          <p:cNvPr id="12" name="Text Box 10"/>
          <p:cNvSpPr txBox="1">
            <a:spLocks noChangeArrowheads="1"/>
          </p:cNvSpPr>
          <p:nvPr/>
        </p:nvSpPr>
        <p:spPr bwMode="auto">
          <a:xfrm>
            <a:off x="320518" y="287727"/>
            <a:ext cx="3080163" cy="2889486"/>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algn="ctr" defTabSz="914400" eaLnBrk="0" fontAlgn="base" hangingPunct="0">
              <a:spcBef>
                <a:spcPct val="0"/>
              </a:spcBef>
              <a:spcAft>
                <a:spcPct val="0"/>
              </a:spcAft>
            </a:pPr>
            <a:r>
              <a:rPr lang="en-GB" altLang="en-US" sz="1600" b="1" u="sng" dirty="0">
                <a:solidFill>
                  <a:srgbClr val="000000"/>
                </a:solidFill>
                <a:latin typeface="Calibri"/>
                <a:cs typeface="Calibri"/>
              </a:rPr>
              <a:t>Literacy</a:t>
            </a:r>
          </a:p>
          <a:p>
            <a:pPr algn="just" defTabSz="914400">
              <a:spcBef>
                <a:spcPct val="0"/>
              </a:spcBef>
              <a:spcAft>
                <a:spcPct val="0"/>
              </a:spcAft>
            </a:pPr>
            <a:r>
              <a:rPr lang="en-GB" altLang="en-US" sz="1200" dirty="0">
                <a:latin typeface="Calibri"/>
                <a:cs typeface="Calibri"/>
              </a:rPr>
              <a:t>'Essential Letters and Sounds' (ELS) is used to develop our children's early reading and writing skills.  The children learn 4 sounds each week, we are currently working within Phase 2. They are also learning 'Harder to Read and Spell Words' (HRWs) which cannot be sounded out.</a:t>
            </a:r>
            <a:endParaRPr lang="en-GB" altLang="en-US" sz="1200" dirty="0">
              <a:latin typeface="Calibri"/>
              <a:ea typeface="Calibri"/>
              <a:cs typeface="Calibri"/>
            </a:endParaRPr>
          </a:p>
          <a:p>
            <a:pPr algn="just" defTabSz="914400">
              <a:spcBef>
                <a:spcPct val="0"/>
              </a:spcBef>
              <a:spcAft>
                <a:spcPct val="0"/>
              </a:spcAft>
            </a:pPr>
            <a:endParaRPr lang="en-GB" altLang="en-US" sz="1200" dirty="0">
              <a:cs typeface="Calibri"/>
            </a:endParaRPr>
          </a:p>
          <a:p>
            <a:pPr algn="just" defTabSz="914400">
              <a:spcBef>
                <a:spcPct val="0"/>
              </a:spcBef>
              <a:spcAft>
                <a:spcPct val="0"/>
              </a:spcAft>
            </a:pPr>
            <a:endParaRPr lang="en-GB" altLang="en-US" sz="1200" dirty="0">
              <a:cs typeface="Calibri"/>
            </a:endParaRPr>
          </a:p>
          <a:p>
            <a:pPr algn="just" defTabSz="914400">
              <a:spcBef>
                <a:spcPct val="0"/>
              </a:spcBef>
              <a:spcAft>
                <a:spcPct val="0"/>
              </a:spcAft>
            </a:pPr>
            <a:endParaRPr lang="en-GB" altLang="en-US" sz="1200" dirty="0">
              <a:cs typeface="Calibri"/>
            </a:endParaRPr>
          </a:p>
          <a:p>
            <a:pPr algn="just" defTabSz="914400">
              <a:spcBef>
                <a:spcPct val="0"/>
              </a:spcBef>
              <a:spcAft>
                <a:spcPct val="0"/>
              </a:spcAft>
            </a:pPr>
            <a:r>
              <a:rPr lang="en-GB" sz="1200" dirty="0">
                <a:cs typeface="Calibri"/>
              </a:rPr>
              <a:t>To enhance and embed a love of  stories, the children will spend time exploring, learning and asking questions about a story. The key texts will be Elmer, Mixed and The Colour Monster.</a:t>
            </a:r>
            <a:endParaRPr lang="en-GB" sz="1200" dirty="0">
              <a:ea typeface="Calibri"/>
              <a:cs typeface="Calibri"/>
            </a:endParaRPr>
          </a:p>
        </p:txBody>
      </p:sp>
      <p:pic>
        <p:nvPicPr>
          <p:cNvPr id="2" name="Picture 1" descr="A bird on a purple background&#10;&#10;Description automatically generated">
            <a:extLst>
              <a:ext uri="{FF2B5EF4-FFF2-40B4-BE49-F238E27FC236}">
                <a16:creationId xmlns:a16="http://schemas.microsoft.com/office/drawing/2014/main" id="{A454B733-423C-C706-FA77-450E15EA8C5C}"/>
              </a:ext>
            </a:extLst>
          </p:cNvPr>
          <p:cNvPicPr>
            <a:picLocks noChangeAspect="1"/>
          </p:cNvPicPr>
          <p:nvPr/>
        </p:nvPicPr>
        <p:blipFill>
          <a:blip r:embed="rId2"/>
          <a:stretch>
            <a:fillRect/>
          </a:stretch>
        </p:blipFill>
        <p:spPr>
          <a:xfrm>
            <a:off x="1606941" y="1660992"/>
            <a:ext cx="642400" cy="444059"/>
          </a:xfrm>
          <a:prstGeom prst="rect">
            <a:avLst/>
          </a:prstGeom>
        </p:spPr>
      </p:pic>
      <p:pic>
        <p:nvPicPr>
          <p:cNvPr id="3" name="Picture 2">
            <a:extLst>
              <a:ext uri="{FF2B5EF4-FFF2-40B4-BE49-F238E27FC236}">
                <a16:creationId xmlns:a16="http://schemas.microsoft.com/office/drawing/2014/main" id="{901A62BA-5925-387A-9976-7AA9F90E0273}"/>
              </a:ext>
            </a:extLst>
          </p:cNvPr>
          <p:cNvPicPr>
            <a:picLocks noChangeAspect="1"/>
          </p:cNvPicPr>
          <p:nvPr/>
        </p:nvPicPr>
        <p:blipFill>
          <a:blip r:embed="rId3"/>
          <a:stretch>
            <a:fillRect/>
          </a:stretch>
        </p:blipFill>
        <p:spPr>
          <a:xfrm>
            <a:off x="4461722" y="4951333"/>
            <a:ext cx="1120143" cy="1194015"/>
          </a:xfrm>
          <a:prstGeom prst="rect">
            <a:avLst/>
          </a:prstGeom>
        </p:spPr>
      </p:pic>
      <p:pic>
        <p:nvPicPr>
          <p:cNvPr id="4" name="Picture 3" descr="A close-up of a game&#10;&#10;Description automatically generated">
            <a:extLst>
              <a:ext uri="{FF2B5EF4-FFF2-40B4-BE49-F238E27FC236}">
                <a16:creationId xmlns:a16="http://schemas.microsoft.com/office/drawing/2014/main" id="{992C2D71-11CA-62D3-2382-0BD25C9443B9}"/>
              </a:ext>
            </a:extLst>
          </p:cNvPr>
          <p:cNvPicPr>
            <a:picLocks noChangeAspect="1"/>
          </p:cNvPicPr>
          <p:nvPr/>
        </p:nvPicPr>
        <p:blipFill>
          <a:blip r:embed="rId4"/>
          <a:stretch>
            <a:fillRect/>
          </a:stretch>
        </p:blipFill>
        <p:spPr>
          <a:xfrm>
            <a:off x="5728688" y="307742"/>
            <a:ext cx="727616" cy="462897"/>
          </a:xfrm>
          <a:prstGeom prst="rect">
            <a:avLst/>
          </a:prstGeom>
        </p:spPr>
      </p:pic>
      <p:pic>
        <p:nvPicPr>
          <p:cNvPr id="5" name="Picture 4" descr="A green and blue scale with a pine cone&#10;&#10;Description automatically generated">
            <a:extLst>
              <a:ext uri="{FF2B5EF4-FFF2-40B4-BE49-F238E27FC236}">
                <a16:creationId xmlns:a16="http://schemas.microsoft.com/office/drawing/2014/main" id="{9104F383-B3E3-8ACC-E1BE-7362015C61BC}"/>
              </a:ext>
            </a:extLst>
          </p:cNvPr>
          <p:cNvPicPr>
            <a:picLocks noChangeAspect="1"/>
          </p:cNvPicPr>
          <p:nvPr/>
        </p:nvPicPr>
        <p:blipFill>
          <a:blip r:embed="rId5"/>
          <a:stretch>
            <a:fillRect/>
          </a:stretch>
        </p:blipFill>
        <p:spPr>
          <a:xfrm>
            <a:off x="5823556" y="2749709"/>
            <a:ext cx="665001" cy="344408"/>
          </a:xfrm>
          <a:prstGeom prst="rect">
            <a:avLst/>
          </a:prstGeom>
        </p:spPr>
      </p:pic>
      <p:pic>
        <p:nvPicPr>
          <p:cNvPr id="6" name="Picture 5" descr="How to Catch a Star Book Review">
            <a:extLst>
              <a:ext uri="{FF2B5EF4-FFF2-40B4-BE49-F238E27FC236}">
                <a16:creationId xmlns:a16="http://schemas.microsoft.com/office/drawing/2014/main" id="{18C66710-EE30-2A4D-5BC7-1847AD0CCC9B}"/>
              </a:ext>
            </a:extLst>
          </p:cNvPr>
          <p:cNvPicPr>
            <a:picLocks noChangeAspect="1"/>
          </p:cNvPicPr>
          <p:nvPr/>
        </p:nvPicPr>
        <p:blipFill>
          <a:blip r:embed="rId6"/>
          <a:stretch>
            <a:fillRect/>
          </a:stretch>
        </p:blipFill>
        <p:spPr>
          <a:xfrm>
            <a:off x="5001365" y="7502872"/>
            <a:ext cx="1501335" cy="1752527"/>
          </a:xfrm>
          <a:prstGeom prst="rect">
            <a:avLst/>
          </a:prstGeom>
        </p:spPr>
      </p:pic>
      <p:pic>
        <p:nvPicPr>
          <p:cNvPr id="13" name="Picture 12" descr="Big Bright Feelings Book ...">
            <a:extLst>
              <a:ext uri="{FF2B5EF4-FFF2-40B4-BE49-F238E27FC236}">
                <a16:creationId xmlns:a16="http://schemas.microsoft.com/office/drawing/2014/main" id="{5C1195FA-6B60-3EDE-094E-44D2A8B32322}"/>
              </a:ext>
            </a:extLst>
          </p:cNvPr>
          <p:cNvPicPr>
            <a:picLocks noChangeAspect="1"/>
          </p:cNvPicPr>
          <p:nvPr/>
        </p:nvPicPr>
        <p:blipFill>
          <a:blip r:embed="rId7"/>
          <a:stretch>
            <a:fillRect/>
          </a:stretch>
        </p:blipFill>
        <p:spPr>
          <a:xfrm>
            <a:off x="3564219" y="7509389"/>
            <a:ext cx="1375256" cy="1758114"/>
          </a:xfrm>
          <a:prstGeom prst="rect">
            <a:avLst/>
          </a:prstGeom>
        </p:spPr>
      </p:pic>
    </p:spTree>
    <p:extLst>
      <p:ext uri="{BB962C8B-B14F-4D97-AF65-F5344CB8AC3E}">
        <p14:creationId xmlns:p14="http://schemas.microsoft.com/office/powerpoint/2010/main" val="246103798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E15A925FC063488DE0B0E813BE9DF5" ma:contentTypeVersion="11" ma:contentTypeDescription="Create a new document." ma:contentTypeScope="" ma:versionID="d1bbc541d4af259985ed00a60ca9e06a">
  <xsd:schema xmlns:xsd="http://www.w3.org/2001/XMLSchema" xmlns:xs="http://www.w3.org/2001/XMLSchema" xmlns:p="http://schemas.microsoft.com/office/2006/metadata/properties" xmlns:ns2="e970aca6-9cb8-4276-bc8b-bef9d910f2ee" xmlns:ns3="cac48d98-c999-4eb6-b102-8f6f3bbb3bd5" targetNamespace="http://schemas.microsoft.com/office/2006/metadata/properties" ma:root="true" ma:fieldsID="366b40601131ca0d57a2a2c5d320b216" ns2:_="" ns3:_="">
    <xsd:import namespace="e970aca6-9cb8-4276-bc8b-bef9d910f2ee"/>
    <xsd:import namespace="cac48d98-c999-4eb6-b102-8f6f3bbb3bd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70aca6-9cb8-4276-bc8b-bef9d910f2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53656f60-27ea-4f4c-865c-e98f0fe40ea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ac48d98-c999-4eb6-b102-8f6f3bbb3bd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d571e8da-db13-4c63-b429-106e3add7984}" ma:internalName="TaxCatchAll" ma:showField="CatchAllData" ma:web="cac48d98-c999-4eb6-b102-8f6f3bbb3bd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970aca6-9cb8-4276-bc8b-bef9d910f2ee">
      <Terms xmlns="http://schemas.microsoft.com/office/infopath/2007/PartnerControls"/>
    </lcf76f155ced4ddcb4097134ff3c332f>
    <TaxCatchAll xmlns="cac48d98-c999-4eb6-b102-8f6f3bbb3bd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FB4E304-B9EC-4045-9926-23E2E02B36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70aca6-9cb8-4276-bc8b-bef9d910f2ee"/>
    <ds:schemaRef ds:uri="cac48d98-c999-4eb6-b102-8f6f3bbb3b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F6D455D-052B-49D8-921E-8481E3F7D9CC}">
  <ds:schemaRefs>
    <ds:schemaRef ds:uri="http://purl.org/dc/elements/1.1/"/>
    <ds:schemaRef ds:uri="http://purl.org/dc/terms/"/>
    <ds:schemaRef ds:uri="http://schemas.openxmlformats.org/package/2006/metadata/core-properties"/>
    <ds:schemaRef ds:uri="http://schemas.microsoft.com/office/infopath/2007/PartnerControls"/>
    <ds:schemaRef ds:uri="cac48d98-c999-4eb6-b102-8f6f3bbb3bd5"/>
    <ds:schemaRef ds:uri="http://purl.org/dc/dcmitype/"/>
    <ds:schemaRef ds:uri="http://www.w3.org/XML/1998/namespace"/>
    <ds:schemaRef ds:uri="http://schemas.microsoft.com/office/2006/documentManagement/types"/>
    <ds:schemaRef ds:uri="e970aca6-9cb8-4276-bc8b-bef9d910f2ee"/>
    <ds:schemaRef ds:uri="http://schemas.microsoft.com/office/2006/metadata/properties"/>
  </ds:schemaRefs>
</ds:datastoreItem>
</file>

<file path=customXml/itemProps3.xml><?xml version="1.0" encoding="utf-8"?>
<ds:datastoreItem xmlns:ds="http://schemas.openxmlformats.org/officeDocument/2006/customXml" ds:itemID="{0688D3E1-DB36-46BC-946C-9EC15E59858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TotalTime>
  <Words>706</Words>
  <Application>Microsoft Office PowerPoint</Application>
  <PresentationFormat>A4 Paper (210x297 mm)</PresentationFormat>
  <Paragraphs>56</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Thomas</dc:creator>
  <cp:lastModifiedBy>Rhianna Bailey</cp:lastModifiedBy>
  <cp:revision>122</cp:revision>
  <dcterms:created xsi:type="dcterms:W3CDTF">2023-03-07T15:16:37Z</dcterms:created>
  <dcterms:modified xsi:type="dcterms:W3CDTF">2024-09-05T15:53:04Z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0x0101003DE15A925FC063488DE0B0E813BE9DF5</vt:lpwstr>
  </property>
  <property fmtid="{D5CDD505-2E9C-101B-9397-08002B2CF9AE}" pid="3" name="MediaServiceImageTags">
    <vt:lpwstr/>
  </property>
</Properties>
</file>